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62"/>
    <p:restoredTop sz="94629"/>
  </p:normalViewPr>
  <p:slideViewPr>
    <p:cSldViewPr>
      <p:cViewPr varScale="1">
        <p:scale>
          <a:sx n="153" d="100"/>
          <a:sy n="153" d="100"/>
        </p:scale>
        <p:origin x="278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F21D9FB-76EF-46E8-A6FD-55637D01A4C1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F21D9FB-76EF-46E8-A6FD-55637D01A4C1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F21D9FB-76EF-46E8-A6FD-55637D01A4C1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F21D9FB-76EF-46E8-A6FD-55637D01A4C1}" type="datetimeFigureOut">
              <a:rPr lang="fr-CH" smtClean="0"/>
              <a:pPr/>
              <a:t>12.01.22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5FFCD53-6219-428E-8B53-3DBA0721D9A4}" type="slidenum">
              <a:rPr lang="fr-CH" smtClean="0"/>
              <a:pPr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Political</a:t>
            </a:r>
            <a:r>
              <a:rPr lang="fr-CH" dirty="0" smtClean="0"/>
              <a:t> Institutions</a:t>
            </a:r>
            <a:endParaRPr lang="fr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Political</a:t>
            </a:r>
            <a:r>
              <a:rPr lang="fr-CH" dirty="0" smtClean="0"/>
              <a:t> </a:t>
            </a:r>
            <a:r>
              <a:rPr lang="fr-CH" dirty="0" err="1" smtClean="0"/>
              <a:t>Rights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0668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817582"/>
            <a:ext cx="7416823" cy="1202485"/>
          </a:xfrm>
        </p:spPr>
        <p:txBody>
          <a:bodyPr>
            <a:normAutofit fontScale="90000"/>
          </a:bodyPr>
          <a:lstStyle/>
          <a:p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rights</a:t>
            </a:r>
            <a:r>
              <a:rPr lang="fr-CH" dirty="0" smtClean="0"/>
              <a:t> – </a:t>
            </a:r>
            <a:r>
              <a:rPr lang="fr-CH" dirty="0" err="1" smtClean="0"/>
              <a:t>popular</a:t>
            </a:r>
            <a:r>
              <a:rPr lang="fr-CH" dirty="0" smtClean="0"/>
              <a:t> initiative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2119257"/>
            <a:ext cx="7488832" cy="3603812"/>
          </a:xfrm>
        </p:spPr>
        <p:txBody>
          <a:bodyPr/>
          <a:lstStyle/>
          <a:p>
            <a:r>
              <a:rPr lang="fr-CH" dirty="0" smtClean="0"/>
              <a:t>Direct </a:t>
            </a:r>
            <a:r>
              <a:rPr lang="fr-CH" dirty="0" err="1" smtClean="0"/>
              <a:t>democracy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national </a:t>
            </a:r>
            <a:r>
              <a:rPr lang="fr-CH" dirty="0" err="1" smtClean="0"/>
              <a:t>level</a:t>
            </a:r>
            <a:endParaRPr lang="fr-CH" dirty="0" smtClean="0"/>
          </a:p>
          <a:p>
            <a:r>
              <a:rPr lang="fr-CH" dirty="0" err="1" smtClean="0">
                <a:solidFill>
                  <a:srgbClr val="FF0000"/>
                </a:solidFill>
              </a:rPr>
              <a:t>Popular</a:t>
            </a:r>
            <a:r>
              <a:rPr lang="fr-CH" dirty="0" smtClean="0">
                <a:solidFill>
                  <a:srgbClr val="FF0000"/>
                </a:solidFill>
              </a:rPr>
              <a:t> initiative – Right of Initiative 1891 est</a:t>
            </a:r>
          </a:p>
          <a:p>
            <a:r>
              <a:rPr lang="fr-CH" dirty="0" smtClean="0"/>
              <a:t>Initiative </a:t>
            </a:r>
            <a:r>
              <a:rPr lang="fr-CH" dirty="0" err="1" smtClean="0"/>
              <a:t>Committee</a:t>
            </a:r>
            <a:r>
              <a:rPr lang="fr-CH" dirty="0" smtClean="0"/>
              <a:t> – change </a:t>
            </a:r>
            <a:r>
              <a:rPr lang="fr-CH" dirty="0" err="1" smtClean="0"/>
              <a:t>Federal</a:t>
            </a:r>
            <a:r>
              <a:rPr lang="fr-CH" dirty="0" smtClean="0"/>
              <a:t> Constitution</a:t>
            </a:r>
          </a:p>
          <a:p>
            <a:r>
              <a:rPr lang="fr-CH" dirty="0" smtClean="0"/>
              <a:t>Addition/</a:t>
            </a:r>
            <a:r>
              <a:rPr lang="fr-CH" dirty="0" err="1" smtClean="0"/>
              <a:t>Deletion</a:t>
            </a:r>
            <a:r>
              <a:rPr lang="fr-CH" dirty="0" smtClean="0"/>
              <a:t>/</a:t>
            </a:r>
            <a:r>
              <a:rPr lang="fr-CH" dirty="0" err="1" smtClean="0"/>
              <a:t>Amendment</a:t>
            </a:r>
            <a:endParaRPr lang="fr-CH" dirty="0" smtClean="0"/>
          </a:p>
          <a:p>
            <a:r>
              <a:rPr lang="fr-CH" dirty="0" smtClean="0"/>
              <a:t>Article or body of Constitution</a:t>
            </a:r>
          </a:p>
          <a:p>
            <a:r>
              <a:rPr lang="fr-CH" dirty="0" smtClean="0"/>
              <a:t>Initiative </a:t>
            </a:r>
            <a:r>
              <a:rPr lang="fr-CH" dirty="0" err="1" smtClean="0"/>
              <a:t>lodged</a:t>
            </a:r>
            <a:r>
              <a:rPr lang="fr-CH" dirty="0" smtClean="0"/>
              <a:t> – 18 </a:t>
            </a:r>
            <a:r>
              <a:rPr lang="fr-CH" dirty="0" err="1" smtClean="0"/>
              <a:t>months</a:t>
            </a:r>
            <a:r>
              <a:rPr lang="fr-CH" dirty="0" smtClean="0"/>
              <a:t> – 100 000 signatures</a:t>
            </a:r>
          </a:p>
          <a:p>
            <a:r>
              <a:rPr lang="fr-CH" dirty="0" smtClean="0"/>
              <a:t>Administration </a:t>
            </a:r>
            <a:r>
              <a:rPr lang="fr-CH" dirty="0" err="1" smtClean="0"/>
              <a:t>studies</a:t>
            </a:r>
            <a:r>
              <a:rPr lang="fr-CH" dirty="0" smtClean="0"/>
              <a:t> and </a:t>
            </a:r>
            <a:r>
              <a:rPr lang="fr-CH" dirty="0" err="1" smtClean="0"/>
              <a:t>decides</a:t>
            </a:r>
            <a:r>
              <a:rPr lang="fr-CH" dirty="0" smtClean="0"/>
              <a:t> if </a:t>
            </a:r>
            <a:r>
              <a:rPr lang="fr-CH" dirty="0" err="1" smtClean="0"/>
              <a:t>admissable</a:t>
            </a:r>
            <a:endParaRPr lang="fr-CH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…..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2119257"/>
            <a:ext cx="7128792" cy="3603812"/>
          </a:xfrm>
        </p:spPr>
        <p:txBody>
          <a:bodyPr/>
          <a:lstStyle/>
          <a:p>
            <a:r>
              <a:rPr lang="fr-CH" dirty="0" err="1" smtClean="0"/>
              <a:t>Federal</a:t>
            </a:r>
            <a:r>
              <a:rPr lang="fr-CH" dirty="0" smtClean="0"/>
              <a:t> Council – </a:t>
            </a:r>
            <a:r>
              <a:rPr lang="fr-CH" dirty="0" err="1" smtClean="0"/>
              <a:t>popular</a:t>
            </a:r>
            <a:r>
              <a:rPr lang="fr-CH" dirty="0" smtClean="0"/>
              <a:t> vote </a:t>
            </a:r>
          </a:p>
          <a:p>
            <a:r>
              <a:rPr lang="fr-CH" dirty="0" err="1" smtClean="0"/>
              <a:t>Parliament</a:t>
            </a:r>
            <a:r>
              <a:rPr lang="fr-CH" dirty="0" smtClean="0"/>
              <a:t> – </a:t>
            </a:r>
            <a:r>
              <a:rPr lang="fr-CH" dirty="0" err="1" smtClean="0"/>
              <a:t>counterproposal</a:t>
            </a:r>
            <a:r>
              <a:rPr lang="fr-CH" dirty="0" smtClean="0"/>
              <a:t> </a:t>
            </a:r>
            <a:r>
              <a:rPr lang="fr-CH" dirty="0" err="1" smtClean="0"/>
              <a:t>poss</a:t>
            </a:r>
            <a:endParaRPr lang="fr-CH" dirty="0" smtClean="0"/>
          </a:p>
          <a:p>
            <a:r>
              <a:rPr lang="fr-CH" dirty="0" smtClean="0"/>
              <a:t>Initiative - </a:t>
            </a:r>
            <a:r>
              <a:rPr lang="fr-CH" dirty="0" err="1" smtClean="0"/>
              <a:t>Citizens</a:t>
            </a:r>
            <a:r>
              <a:rPr lang="fr-CH" dirty="0" smtClean="0"/>
              <a:t> </a:t>
            </a:r>
            <a:r>
              <a:rPr lang="fr-CH" dirty="0" err="1" smtClean="0"/>
              <a:t>reject</a:t>
            </a:r>
            <a:r>
              <a:rPr lang="fr-CH" dirty="0" smtClean="0"/>
              <a:t>/</a:t>
            </a:r>
            <a:r>
              <a:rPr lang="fr-CH" dirty="0" err="1" smtClean="0"/>
              <a:t>accept</a:t>
            </a:r>
            <a:endParaRPr lang="fr-CH" dirty="0" smtClean="0"/>
          </a:p>
          <a:p>
            <a:r>
              <a:rPr lang="fr-CH" dirty="0" err="1" smtClean="0"/>
              <a:t>Counterproposal</a:t>
            </a:r>
            <a:r>
              <a:rPr lang="fr-CH" dirty="0" smtClean="0"/>
              <a:t> – </a:t>
            </a:r>
            <a:r>
              <a:rPr lang="fr-CH" dirty="0" err="1" smtClean="0"/>
              <a:t>Citizens</a:t>
            </a:r>
            <a:r>
              <a:rPr lang="fr-CH" dirty="0" smtClean="0"/>
              <a:t> vote on </a:t>
            </a:r>
            <a:r>
              <a:rPr lang="fr-CH" dirty="0" err="1" smtClean="0"/>
              <a:t>each</a:t>
            </a:r>
            <a:r>
              <a:rPr lang="fr-CH" dirty="0" smtClean="0"/>
              <a:t> q</a:t>
            </a:r>
          </a:p>
          <a:p>
            <a:r>
              <a:rPr lang="fr-CH" dirty="0" err="1" smtClean="0"/>
              <a:t>Then</a:t>
            </a:r>
            <a:r>
              <a:rPr lang="fr-CH" dirty="0" smtClean="0"/>
              <a:t> vote on an extra question – </a:t>
            </a:r>
            <a:r>
              <a:rPr lang="fr-CH" dirty="0" err="1" smtClean="0"/>
              <a:t>asks</a:t>
            </a:r>
            <a:r>
              <a:rPr lang="fr-CH" dirty="0" smtClean="0"/>
              <a:t> for </a:t>
            </a:r>
            <a:r>
              <a:rPr lang="fr-CH" dirty="0" err="1" smtClean="0"/>
              <a:t>decision</a:t>
            </a:r>
            <a:r>
              <a:rPr lang="fr-CH" dirty="0" smtClean="0"/>
              <a:t> in case </a:t>
            </a:r>
            <a:r>
              <a:rPr lang="fr-CH" dirty="0" err="1" smtClean="0"/>
              <a:t>both</a:t>
            </a:r>
            <a:r>
              <a:rPr lang="fr-CH" dirty="0" smtClean="0"/>
              <a:t> initiative &amp; </a:t>
            </a:r>
            <a:r>
              <a:rPr lang="fr-CH" dirty="0" err="1" smtClean="0"/>
              <a:t>counterproposal</a:t>
            </a:r>
            <a:r>
              <a:rPr lang="fr-CH" dirty="0" smtClean="0"/>
              <a:t> </a:t>
            </a:r>
            <a:r>
              <a:rPr lang="fr-CH" dirty="0" err="1" smtClean="0"/>
              <a:t>accepted</a:t>
            </a:r>
            <a:endParaRPr lang="fr-CH" dirty="0" smtClean="0"/>
          </a:p>
          <a:p>
            <a:r>
              <a:rPr lang="fr-CH" dirty="0" err="1" smtClean="0"/>
              <a:t>Accepted</a:t>
            </a:r>
            <a:r>
              <a:rPr lang="fr-CH" dirty="0" smtClean="0"/>
              <a:t> = a </a:t>
            </a:r>
            <a:r>
              <a:rPr lang="fr-CH" dirty="0" err="1" smtClean="0"/>
              <a:t>majority</a:t>
            </a:r>
            <a:r>
              <a:rPr lang="fr-CH" dirty="0" smtClean="0"/>
              <a:t> of cantons and people</a:t>
            </a:r>
          </a:p>
          <a:p>
            <a:r>
              <a:rPr lang="fr-CH" dirty="0" smtClean="0"/>
              <a:t>Double </a:t>
            </a:r>
            <a:r>
              <a:rPr lang="fr-CH" dirty="0" err="1" smtClean="0"/>
              <a:t>majority</a:t>
            </a:r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….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2119256"/>
            <a:ext cx="7488832" cy="3902031"/>
          </a:xfrm>
        </p:spPr>
        <p:txBody>
          <a:bodyPr>
            <a:normAutofit fontScale="92500" lnSpcReduction="10000"/>
          </a:bodyPr>
          <a:lstStyle/>
          <a:p>
            <a:r>
              <a:rPr lang="fr-CH" dirty="0" smtClean="0"/>
              <a:t>Cantonal </a:t>
            </a:r>
            <a:r>
              <a:rPr lang="fr-CH" dirty="0" err="1" smtClean="0"/>
              <a:t>popular</a:t>
            </a:r>
            <a:r>
              <a:rPr lang="fr-CH" dirty="0" smtClean="0"/>
              <a:t> initiative </a:t>
            </a:r>
            <a:r>
              <a:rPr lang="fr-CH" dirty="0" err="1" smtClean="0"/>
              <a:t>also</a:t>
            </a:r>
            <a:r>
              <a:rPr lang="fr-CH" dirty="0" smtClean="0"/>
              <a:t> possible</a:t>
            </a:r>
          </a:p>
          <a:p>
            <a:r>
              <a:rPr lang="fr-CH" dirty="0" err="1" smtClean="0"/>
              <a:t>Same</a:t>
            </a:r>
            <a:r>
              <a:rPr lang="fr-CH" dirty="0" smtClean="0"/>
              <a:t> </a:t>
            </a:r>
            <a:r>
              <a:rPr lang="fr-CH" dirty="0" err="1" smtClean="0"/>
              <a:t>procedure</a:t>
            </a:r>
            <a:r>
              <a:rPr lang="fr-CH" dirty="0" smtClean="0"/>
              <a:t> – cantonal </a:t>
            </a:r>
            <a:r>
              <a:rPr lang="fr-CH" dirty="0" err="1" smtClean="0"/>
              <a:t>const</a:t>
            </a:r>
            <a:r>
              <a:rPr lang="fr-CH" dirty="0" smtClean="0"/>
              <a:t> </a:t>
            </a:r>
            <a:r>
              <a:rPr lang="fr-CH" dirty="0" err="1" smtClean="0"/>
              <a:t>affected</a:t>
            </a:r>
            <a:endParaRPr lang="fr-CH" dirty="0" smtClean="0"/>
          </a:p>
          <a:p>
            <a:r>
              <a:rPr lang="fr-CH" dirty="0" smtClean="0"/>
              <a:t>Votes </a:t>
            </a:r>
            <a:r>
              <a:rPr lang="fr-CH" dirty="0" err="1" smtClean="0"/>
              <a:t>required</a:t>
            </a:r>
            <a:r>
              <a:rPr lang="fr-CH" dirty="0" smtClean="0"/>
              <a:t>:</a:t>
            </a:r>
          </a:p>
          <a:p>
            <a:r>
              <a:rPr lang="fr-CH" dirty="0" smtClean="0"/>
              <a:t>Vaud 	12 000</a:t>
            </a:r>
          </a:p>
          <a:p>
            <a:r>
              <a:rPr lang="fr-CH" dirty="0" smtClean="0"/>
              <a:t>Geneva 	</a:t>
            </a:r>
            <a:r>
              <a:rPr lang="fr-CH" dirty="0" smtClean="0"/>
              <a:t>2-3% </a:t>
            </a:r>
            <a:r>
              <a:rPr lang="fr-CH" dirty="0" err="1" smtClean="0"/>
              <a:t>eligible</a:t>
            </a:r>
            <a:r>
              <a:rPr lang="fr-CH" dirty="0" smtClean="0"/>
              <a:t> </a:t>
            </a:r>
            <a:r>
              <a:rPr lang="fr-CH" dirty="0" err="1" smtClean="0"/>
              <a:t>voters</a:t>
            </a:r>
            <a:r>
              <a:rPr lang="fr-CH" dirty="0" smtClean="0"/>
              <a:t> </a:t>
            </a:r>
            <a:endParaRPr lang="fr-CH" dirty="0" smtClean="0"/>
          </a:p>
          <a:p>
            <a:r>
              <a:rPr lang="fr-CH" dirty="0" smtClean="0"/>
              <a:t>Fribourg</a:t>
            </a:r>
            <a:r>
              <a:rPr lang="fr-CH" dirty="0" smtClean="0"/>
              <a:t>	</a:t>
            </a:r>
            <a:r>
              <a:rPr lang="fr-CH" dirty="0" smtClean="0"/>
              <a:t>6 </a:t>
            </a:r>
            <a:r>
              <a:rPr lang="fr-CH" dirty="0" smtClean="0"/>
              <a:t>000</a:t>
            </a:r>
          </a:p>
          <a:p>
            <a:r>
              <a:rPr lang="fr-CH" dirty="0" smtClean="0"/>
              <a:t>Jura 		</a:t>
            </a:r>
            <a:r>
              <a:rPr lang="fr-CH" dirty="0" smtClean="0"/>
              <a:t>5 000</a:t>
            </a:r>
            <a:endParaRPr lang="fr-CH" dirty="0" smtClean="0"/>
          </a:p>
          <a:p>
            <a:r>
              <a:rPr lang="fr-CH" dirty="0" smtClean="0"/>
              <a:t>1891-2021 </a:t>
            </a:r>
            <a:r>
              <a:rPr lang="fr-CH" dirty="0" smtClean="0"/>
              <a:t>– </a:t>
            </a:r>
            <a:r>
              <a:rPr lang="fr-CH" dirty="0" smtClean="0"/>
              <a:t>223</a:t>
            </a:r>
            <a:r>
              <a:rPr lang="fr-CH" dirty="0" smtClean="0"/>
              <a:t> </a:t>
            </a:r>
            <a:r>
              <a:rPr lang="fr-CH" dirty="0" smtClean="0"/>
              <a:t>initiatives – </a:t>
            </a:r>
            <a:r>
              <a:rPr lang="fr-CH" dirty="0" smtClean="0"/>
              <a:t>23</a:t>
            </a:r>
            <a:r>
              <a:rPr lang="fr-CH" dirty="0" smtClean="0"/>
              <a:t> </a:t>
            </a:r>
            <a:r>
              <a:rPr lang="fr-CH" dirty="0" err="1" smtClean="0"/>
              <a:t>accepted</a:t>
            </a:r>
            <a:endParaRPr lang="fr-CH" dirty="0" smtClean="0"/>
          </a:p>
          <a:p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membership</a:t>
            </a:r>
            <a:r>
              <a:rPr lang="fr-CH" dirty="0" smtClean="0"/>
              <a:t> of UN; </a:t>
            </a:r>
            <a:r>
              <a:rPr lang="fr-CH" dirty="0" err="1" smtClean="0"/>
              <a:t>holiday</a:t>
            </a:r>
            <a:r>
              <a:rPr lang="fr-CH" dirty="0" smtClean="0"/>
              <a:t> on </a:t>
            </a:r>
            <a:r>
              <a:rPr lang="fr-CH" dirty="0" err="1" smtClean="0"/>
              <a:t>Swiss</a:t>
            </a:r>
            <a:r>
              <a:rPr lang="fr-CH" dirty="0" smtClean="0"/>
              <a:t> National </a:t>
            </a:r>
            <a:r>
              <a:rPr lang="fr-CH" dirty="0" smtClean="0"/>
              <a:t>Day; immigration quotas </a:t>
            </a:r>
            <a:r>
              <a:rPr lang="fr-CH" dirty="0" err="1" smtClean="0"/>
              <a:t>being</a:t>
            </a:r>
            <a:r>
              <a:rPr lang="fr-CH" dirty="0" smtClean="0"/>
              <a:t> </a:t>
            </a:r>
            <a:r>
              <a:rPr lang="fr-CH" dirty="0" err="1" smtClean="0"/>
              <a:t>established</a:t>
            </a:r>
            <a:r>
              <a:rPr lang="mr-IN" dirty="0" smtClean="0"/>
              <a:t>…</a:t>
            </a:r>
            <a:endParaRPr lang="fr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817582"/>
            <a:ext cx="7632848" cy="1202485"/>
          </a:xfrm>
        </p:spPr>
        <p:txBody>
          <a:bodyPr>
            <a:normAutofit fontScale="90000"/>
          </a:bodyPr>
          <a:lstStyle/>
          <a:p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rights</a:t>
            </a:r>
            <a:r>
              <a:rPr lang="fr-CH" dirty="0" smtClean="0"/>
              <a:t>: </a:t>
            </a:r>
            <a:r>
              <a:rPr lang="fr-CH" dirty="0" err="1" smtClean="0"/>
              <a:t>Optional</a:t>
            </a:r>
            <a:r>
              <a:rPr lang="fr-CH" dirty="0" smtClean="0"/>
              <a:t> referendum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2119257"/>
            <a:ext cx="7488832" cy="3603812"/>
          </a:xfrm>
        </p:spPr>
        <p:txBody>
          <a:bodyPr/>
          <a:lstStyle/>
          <a:p>
            <a:r>
              <a:rPr lang="fr-CH" dirty="0" err="1" smtClean="0"/>
              <a:t>Parliamentary</a:t>
            </a:r>
            <a:r>
              <a:rPr lang="fr-CH" dirty="0" smtClean="0"/>
              <a:t> adoption of </a:t>
            </a:r>
            <a:r>
              <a:rPr lang="fr-CH" dirty="0" err="1" smtClean="0"/>
              <a:t>law</a:t>
            </a:r>
            <a:r>
              <a:rPr lang="fr-CH" dirty="0" smtClean="0"/>
              <a:t>, </a:t>
            </a:r>
            <a:r>
              <a:rPr lang="fr-CH" dirty="0" err="1" smtClean="0"/>
              <a:t>decree</a:t>
            </a:r>
            <a:r>
              <a:rPr lang="fr-CH" dirty="0" smtClean="0"/>
              <a:t>, </a:t>
            </a:r>
            <a:r>
              <a:rPr lang="fr-CH" dirty="0" err="1" smtClean="0"/>
              <a:t>treaty</a:t>
            </a:r>
            <a:r>
              <a:rPr lang="fr-CH" dirty="0" smtClean="0"/>
              <a:t> </a:t>
            </a:r>
          </a:p>
          <a:p>
            <a:r>
              <a:rPr lang="fr-CH" dirty="0" smtClean="0"/>
              <a:t>All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subject</a:t>
            </a:r>
            <a:r>
              <a:rPr lang="fr-CH" dirty="0" smtClean="0"/>
              <a:t> to </a:t>
            </a:r>
            <a:r>
              <a:rPr lang="fr-CH" dirty="0" err="1" smtClean="0">
                <a:solidFill>
                  <a:srgbClr val="FF0000"/>
                </a:solidFill>
              </a:rPr>
              <a:t>optional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smtClean="0">
                <a:solidFill>
                  <a:srgbClr val="FF0000"/>
                </a:solidFill>
              </a:rPr>
              <a:t>referendum (1874 </a:t>
            </a:r>
            <a:r>
              <a:rPr lang="fr-CH" dirty="0" err="1" smtClean="0">
                <a:solidFill>
                  <a:srgbClr val="FF0000"/>
                </a:solidFill>
              </a:rPr>
              <a:t>Const</a:t>
            </a:r>
            <a:r>
              <a:rPr lang="fr-CH" dirty="0" smtClean="0">
                <a:solidFill>
                  <a:srgbClr val="FF0000"/>
                </a:solidFill>
              </a:rPr>
              <a:t>)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err="1" smtClean="0"/>
              <a:t>Legislation</a:t>
            </a:r>
            <a:r>
              <a:rPr lang="fr-CH" dirty="0" smtClean="0"/>
              <a:t> </a:t>
            </a:r>
            <a:r>
              <a:rPr lang="fr-CH" dirty="0" err="1" smtClean="0"/>
              <a:t>text</a:t>
            </a:r>
            <a:r>
              <a:rPr lang="fr-CH" dirty="0" smtClean="0"/>
              <a:t> </a:t>
            </a:r>
            <a:r>
              <a:rPr lang="fr-CH" dirty="0" err="1" smtClean="0"/>
              <a:t>published</a:t>
            </a:r>
            <a:r>
              <a:rPr lang="fr-CH" dirty="0" smtClean="0"/>
              <a:t> </a:t>
            </a:r>
          </a:p>
          <a:p>
            <a:r>
              <a:rPr lang="fr-CH" dirty="0" smtClean="0"/>
              <a:t>Referendum </a:t>
            </a:r>
            <a:r>
              <a:rPr lang="fr-CH" dirty="0" err="1" smtClean="0"/>
              <a:t>Committee</a:t>
            </a:r>
            <a:r>
              <a:rPr lang="fr-CH" dirty="0" smtClean="0"/>
              <a:t> – 100 </a:t>
            </a:r>
            <a:r>
              <a:rPr lang="fr-CH" dirty="0" err="1" smtClean="0"/>
              <a:t>days</a:t>
            </a:r>
            <a:r>
              <a:rPr lang="fr-CH" dirty="0" smtClean="0"/>
              <a:t> – 50 000 </a:t>
            </a:r>
            <a:r>
              <a:rPr lang="fr-CH" dirty="0" err="1" smtClean="0"/>
              <a:t>sigs</a:t>
            </a:r>
            <a:endParaRPr lang="fr-CH" dirty="0" smtClean="0"/>
          </a:p>
          <a:p>
            <a:r>
              <a:rPr lang="fr-CH" dirty="0" smtClean="0"/>
              <a:t>Fed Council – </a:t>
            </a:r>
            <a:r>
              <a:rPr lang="fr-CH" dirty="0" err="1" smtClean="0"/>
              <a:t>popular</a:t>
            </a:r>
            <a:r>
              <a:rPr lang="fr-CH" dirty="0" smtClean="0"/>
              <a:t> vote</a:t>
            </a:r>
          </a:p>
          <a:p>
            <a:r>
              <a:rPr lang="fr-CH" dirty="0" err="1" smtClean="0"/>
              <a:t>Citizens</a:t>
            </a:r>
            <a:r>
              <a:rPr lang="fr-CH" dirty="0" smtClean="0"/>
              <a:t> </a:t>
            </a:r>
            <a:r>
              <a:rPr lang="fr-CH" dirty="0" err="1" smtClean="0"/>
              <a:t>accept</a:t>
            </a:r>
            <a:r>
              <a:rPr lang="fr-CH" dirty="0" smtClean="0"/>
              <a:t>/refuse </a:t>
            </a:r>
            <a:r>
              <a:rPr lang="fr-CH" dirty="0" err="1" smtClean="0"/>
              <a:t>law</a:t>
            </a:r>
            <a:r>
              <a:rPr lang="fr-CH" dirty="0" smtClean="0"/>
              <a:t>, </a:t>
            </a:r>
            <a:r>
              <a:rPr lang="fr-CH" dirty="0" err="1" smtClean="0"/>
              <a:t>decree</a:t>
            </a:r>
            <a:r>
              <a:rPr lang="fr-CH" dirty="0" smtClean="0"/>
              <a:t>, </a:t>
            </a:r>
            <a:r>
              <a:rPr lang="fr-CH" dirty="0" err="1" smtClean="0"/>
              <a:t>treaty</a:t>
            </a:r>
            <a:endParaRPr lang="fr-CH" dirty="0" smtClean="0"/>
          </a:p>
          <a:p>
            <a:r>
              <a:rPr lang="fr-CH" dirty="0" smtClean="0"/>
              <a:t>Simple </a:t>
            </a:r>
            <a:r>
              <a:rPr lang="fr-CH" dirty="0" err="1" smtClean="0"/>
              <a:t>majority</a:t>
            </a:r>
            <a:r>
              <a:rPr lang="fr-CH" dirty="0" smtClean="0"/>
              <a:t> </a:t>
            </a:r>
            <a:r>
              <a:rPr lang="fr-CH" dirty="0" err="1" smtClean="0"/>
              <a:t>required</a:t>
            </a:r>
            <a:endParaRPr lang="fr-CH" dirty="0" smtClean="0"/>
          </a:p>
          <a:p>
            <a:r>
              <a:rPr lang="fr-CH" dirty="0" smtClean="0"/>
              <a:t>If </a:t>
            </a:r>
            <a:r>
              <a:rPr lang="fr-CH" dirty="0" err="1" smtClean="0"/>
              <a:t>accepted</a:t>
            </a:r>
            <a:r>
              <a:rPr lang="fr-CH" dirty="0" smtClean="0"/>
              <a:t> = </a:t>
            </a:r>
            <a:r>
              <a:rPr lang="fr-CH" dirty="0" err="1" smtClean="0"/>
              <a:t>becomes</a:t>
            </a:r>
            <a:r>
              <a:rPr lang="fr-CH" dirty="0" smtClean="0"/>
              <a:t> effective</a:t>
            </a:r>
            <a:endParaRPr lang="fr-C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rights</a:t>
            </a:r>
            <a:r>
              <a:rPr lang="fr-CH" dirty="0" smtClean="0"/>
              <a:t> – </a:t>
            </a:r>
            <a:r>
              <a:rPr lang="fr-CH" dirty="0" err="1" smtClean="0"/>
              <a:t>Mandatory</a:t>
            </a:r>
            <a:r>
              <a:rPr lang="fr-CH" dirty="0" smtClean="0"/>
              <a:t> referendum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2119257"/>
            <a:ext cx="7488832" cy="3603812"/>
          </a:xfrm>
        </p:spPr>
        <p:txBody>
          <a:bodyPr/>
          <a:lstStyle/>
          <a:p>
            <a:r>
              <a:rPr lang="fr-CH" dirty="0" err="1" smtClean="0"/>
              <a:t>Any</a:t>
            </a:r>
            <a:r>
              <a:rPr lang="fr-CH" dirty="0" smtClean="0"/>
              <a:t> change to Constitution </a:t>
            </a:r>
            <a:r>
              <a:rPr lang="fr-CH" dirty="0" err="1" smtClean="0"/>
              <a:t>org</a:t>
            </a:r>
            <a:r>
              <a:rPr lang="fr-CH" dirty="0" smtClean="0"/>
              <a:t> by </a:t>
            </a:r>
            <a:r>
              <a:rPr lang="fr-CH" dirty="0" err="1" smtClean="0"/>
              <a:t>Parliament</a:t>
            </a:r>
            <a:endParaRPr lang="fr-CH" dirty="0" smtClean="0"/>
          </a:p>
          <a:p>
            <a:r>
              <a:rPr lang="fr-CH" dirty="0" err="1" smtClean="0"/>
              <a:t>Popular</a:t>
            </a:r>
            <a:r>
              <a:rPr lang="fr-CH" dirty="0" smtClean="0"/>
              <a:t> vote/</a:t>
            </a:r>
            <a:r>
              <a:rPr lang="fr-CH" dirty="0" err="1" smtClean="0">
                <a:solidFill>
                  <a:srgbClr val="FF0000"/>
                </a:solidFill>
              </a:rPr>
              <a:t>mandatory</a:t>
            </a:r>
            <a:r>
              <a:rPr lang="fr-CH" dirty="0" smtClean="0">
                <a:solidFill>
                  <a:srgbClr val="FF0000"/>
                </a:solidFill>
              </a:rPr>
              <a:t> referendum </a:t>
            </a:r>
            <a:r>
              <a:rPr lang="fr-CH" dirty="0" err="1" smtClean="0"/>
              <a:t>always</a:t>
            </a:r>
            <a:r>
              <a:rPr lang="fr-CH" dirty="0" smtClean="0"/>
              <a:t> </a:t>
            </a:r>
            <a:r>
              <a:rPr lang="fr-CH" dirty="0" err="1" smtClean="0"/>
              <a:t>organised</a:t>
            </a:r>
            <a:r>
              <a:rPr lang="fr-CH" dirty="0" smtClean="0"/>
              <a:t> </a:t>
            </a:r>
          </a:p>
          <a:p>
            <a:r>
              <a:rPr lang="fr-CH" dirty="0" err="1" smtClean="0"/>
              <a:t>Decision</a:t>
            </a:r>
            <a:r>
              <a:rPr lang="fr-CH" dirty="0" smtClean="0"/>
              <a:t> to </a:t>
            </a:r>
            <a:r>
              <a:rPr lang="fr-CH" dirty="0" err="1" smtClean="0"/>
              <a:t>join</a:t>
            </a:r>
            <a:r>
              <a:rPr lang="fr-CH" dirty="0" smtClean="0"/>
              <a:t> </a:t>
            </a:r>
            <a:r>
              <a:rPr lang="fr-CH" i="1" dirty="0" smtClean="0">
                <a:solidFill>
                  <a:srgbClr val="FF0000"/>
                </a:solidFill>
              </a:rPr>
              <a:t>supranational body </a:t>
            </a:r>
            <a:r>
              <a:rPr lang="fr-CH" dirty="0" err="1" smtClean="0"/>
              <a:t>also</a:t>
            </a:r>
            <a:r>
              <a:rPr lang="fr-CH" dirty="0" smtClean="0"/>
              <a:t> </a:t>
            </a:r>
            <a:r>
              <a:rPr lang="fr-CH" dirty="0" err="1" smtClean="0"/>
              <a:t>subject</a:t>
            </a:r>
            <a:endParaRPr lang="fr-CH" dirty="0" smtClean="0"/>
          </a:p>
          <a:p>
            <a:r>
              <a:rPr lang="fr-CH" dirty="0" err="1" smtClean="0"/>
              <a:t>Any</a:t>
            </a:r>
            <a:r>
              <a:rPr lang="fr-CH" dirty="0" smtClean="0"/>
              <a:t> </a:t>
            </a:r>
            <a:r>
              <a:rPr lang="fr-CH" dirty="0" err="1" smtClean="0"/>
              <a:t>Constitutional</a:t>
            </a:r>
            <a:r>
              <a:rPr lang="fr-CH" dirty="0" smtClean="0"/>
              <a:t> </a:t>
            </a:r>
            <a:r>
              <a:rPr lang="fr-CH" dirty="0" err="1" smtClean="0"/>
              <a:t>amendment</a:t>
            </a:r>
            <a:r>
              <a:rPr lang="fr-CH" dirty="0" smtClean="0"/>
              <a:t> must have a double </a:t>
            </a:r>
            <a:r>
              <a:rPr lang="fr-CH" dirty="0" err="1" smtClean="0"/>
              <a:t>majority</a:t>
            </a:r>
            <a:endParaRPr lang="fr-C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342</TotalTime>
  <Words>202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Brush Script MT</vt:lpstr>
      <vt:lpstr>Constantia</vt:lpstr>
      <vt:lpstr>Franklin Gothic Book</vt:lpstr>
      <vt:lpstr>Mangal</vt:lpstr>
      <vt:lpstr>Rage Italic</vt:lpstr>
      <vt:lpstr>Pushpin</vt:lpstr>
      <vt:lpstr>Swiss Political Institutions</vt:lpstr>
      <vt:lpstr>Swiss rights – popular initiative</vt:lpstr>
      <vt:lpstr>…..</vt:lpstr>
      <vt:lpstr>….</vt:lpstr>
      <vt:lpstr>Swiss rights: Optional referendum</vt:lpstr>
      <vt:lpstr>Swiss rights – Mandatory referendum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Swiss Political Institutions</dc:title>
  <dc:creator>jamie</dc:creator>
  <cp:lastModifiedBy>James Cormick</cp:lastModifiedBy>
  <cp:revision>28</cp:revision>
  <dcterms:created xsi:type="dcterms:W3CDTF">2012-11-14T19:07:23Z</dcterms:created>
  <dcterms:modified xsi:type="dcterms:W3CDTF">2022-01-12T08:30:10Z</dcterms:modified>
</cp:coreProperties>
</file>