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623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5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50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993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5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8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0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5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9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0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129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/>
              <a:t>Industrialisation Under </a:t>
            </a:r>
            <a:r>
              <a:rPr lang="fr-CH" b="1" dirty="0" smtClean="0"/>
              <a:t>Alexander </a:t>
            </a:r>
            <a:r>
              <a:rPr lang="fr-CH" b="1" dirty="0"/>
              <a:t>III and Witte 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610599" y="4960137"/>
            <a:ext cx="3379631" cy="1463040"/>
          </a:xfrm>
        </p:spPr>
        <p:txBody>
          <a:bodyPr/>
          <a:lstStyle/>
          <a:p>
            <a:r>
              <a:rPr lang="de-CH" dirty="0" err="1" smtClean="0"/>
              <a:t>Reactionary</a:t>
            </a:r>
            <a:r>
              <a:rPr lang="de-CH" dirty="0" smtClean="0"/>
              <a:t> </a:t>
            </a:r>
            <a:r>
              <a:rPr lang="de-CH" dirty="0" err="1" smtClean="0"/>
              <a:t>Tsar</a:t>
            </a:r>
            <a:r>
              <a:rPr lang="de-CH" dirty="0" smtClean="0"/>
              <a:t>; </a:t>
            </a:r>
            <a:r>
              <a:rPr lang="de-CH" dirty="0" err="1" smtClean="0"/>
              <a:t>Reforming</a:t>
            </a:r>
            <a:r>
              <a:rPr lang="de-CH" dirty="0" smtClean="0"/>
              <a:t> </a:t>
            </a:r>
            <a:r>
              <a:rPr lang="de-CH" dirty="0" err="1" smtClean="0"/>
              <a:t>Tsar</a:t>
            </a:r>
            <a:r>
              <a:rPr lang="de-CH" dirty="0" smtClean="0"/>
              <a:t> ?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342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Witte – </a:t>
            </a:r>
            <a:r>
              <a:rPr lang="de-CH" dirty="0" err="1" smtClean="0"/>
              <a:t>Results</a:t>
            </a:r>
            <a:r>
              <a:rPr lang="de-CH" dirty="0" smtClean="0"/>
              <a:t> – </a:t>
            </a:r>
            <a:r>
              <a:rPr lang="de-CH" dirty="0" err="1" smtClean="0"/>
              <a:t>industrial</a:t>
            </a:r>
            <a:r>
              <a:rPr lang="de-CH" dirty="0" smtClean="0"/>
              <a:t> </a:t>
            </a:r>
            <a:r>
              <a:rPr lang="de-CH" dirty="0" err="1" smtClean="0"/>
              <a:t>Production</a:t>
            </a:r>
            <a:r>
              <a:rPr lang="de-CH" dirty="0" smtClean="0"/>
              <a:t> i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764405"/>
            <a:ext cx="9720073" cy="4881093"/>
          </a:xfrm>
        </p:spPr>
        <p:txBody>
          <a:bodyPr>
            <a:normAutofit/>
          </a:bodyPr>
          <a:lstStyle/>
          <a:p>
            <a:r>
              <a:rPr lang="de-CH" dirty="0" smtClean="0"/>
              <a:t>			</a:t>
            </a:r>
            <a:r>
              <a:rPr lang="de-CH" b="1" dirty="0" err="1" smtClean="0"/>
              <a:t>Foreign</a:t>
            </a:r>
            <a:r>
              <a:rPr lang="de-CH" b="1" dirty="0" smtClean="0"/>
              <a:t> </a:t>
            </a:r>
            <a:r>
              <a:rPr lang="de-CH" b="1" dirty="0"/>
              <a:t>Investment 1880 - 1914 </a:t>
            </a:r>
            <a:endParaRPr lang="de-CH" b="1" dirty="0" smtClean="0"/>
          </a:p>
          <a:p>
            <a:pPr marL="0" indent="0">
              <a:buNone/>
            </a:pPr>
            <a:r>
              <a:rPr lang="de-CH" dirty="0" smtClean="0"/>
              <a:t>			</a:t>
            </a:r>
            <a:r>
              <a:rPr lang="de-CH" i="1" dirty="0" err="1" smtClean="0"/>
              <a:t>Foreign</a:t>
            </a:r>
            <a:r>
              <a:rPr lang="de-CH" i="1" dirty="0" smtClean="0"/>
              <a:t> </a:t>
            </a:r>
            <a:r>
              <a:rPr lang="de-CH" i="1" dirty="0"/>
              <a:t>Investment in </a:t>
            </a:r>
            <a:r>
              <a:rPr lang="de-CH" i="1" dirty="0" err="1"/>
              <a:t>millions</a:t>
            </a:r>
            <a:r>
              <a:rPr lang="de-CH" i="1" dirty="0"/>
              <a:t> </a:t>
            </a:r>
            <a:r>
              <a:rPr lang="de-CH" i="1" dirty="0" err="1"/>
              <a:t>of</a:t>
            </a:r>
            <a:r>
              <a:rPr lang="de-CH" i="1" dirty="0"/>
              <a:t> </a:t>
            </a:r>
            <a:r>
              <a:rPr lang="de-CH" i="1" dirty="0" err="1"/>
              <a:t>roubles</a:t>
            </a:r>
            <a:r>
              <a:rPr lang="de-CH" i="1" dirty="0"/>
              <a:t> </a:t>
            </a:r>
            <a:endParaRPr lang="de-CH" i="1" dirty="0" smtClean="0"/>
          </a:p>
          <a:p>
            <a:r>
              <a:rPr lang="de-CH" dirty="0" smtClean="0"/>
              <a:t>1880 					98 </a:t>
            </a:r>
          </a:p>
          <a:p>
            <a:r>
              <a:rPr lang="de-CH" dirty="0" smtClean="0"/>
              <a:t>1890 					215 </a:t>
            </a:r>
          </a:p>
          <a:p>
            <a:r>
              <a:rPr lang="de-CH" dirty="0" smtClean="0"/>
              <a:t>1895 					911 </a:t>
            </a:r>
          </a:p>
          <a:p>
            <a:r>
              <a:rPr lang="de-CH" dirty="0" smtClean="0"/>
              <a:t>1914 					2,000 </a:t>
            </a:r>
          </a:p>
          <a:p>
            <a:endParaRPr lang="de-CH" dirty="0"/>
          </a:p>
          <a:p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/>
              <a:t>1900, 40%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Industry</a:t>
            </a:r>
            <a:r>
              <a:rPr lang="de-CH" dirty="0"/>
              <a:t> in </a:t>
            </a:r>
            <a:r>
              <a:rPr lang="de-CH" dirty="0" err="1"/>
              <a:t>Russia</a:t>
            </a:r>
            <a:r>
              <a:rPr lang="de-CH" dirty="0"/>
              <a:t> </a:t>
            </a:r>
            <a:r>
              <a:rPr lang="de-CH" dirty="0" err="1"/>
              <a:t>had</a:t>
            </a:r>
            <a:r>
              <a:rPr lang="de-CH" dirty="0"/>
              <a:t> </a:t>
            </a:r>
            <a:r>
              <a:rPr lang="de-CH" dirty="0" err="1"/>
              <a:t>been</a:t>
            </a:r>
            <a:r>
              <a:rPr lang="de-CH" dirty="0"/>
              <a:t> </a:t>
            </a:r>
            <a:r>
              <a:rPr lang="de-CH" dirty="0" err="1"/>
              <a:t>founded</a:t>
            </a:r>
            <a:r>
              <a:rPr lang="de-CH" dirty="0"/>
              <a:t> after 1891, and </a:t>
            </a:r>
            <a:r>
              <a:rPr lang="de-CH" dirty="0" err="1"/>
              <a:t>through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1890’s, </a:t>
            </a:r>
            <a:r>
              <a:rPr lang="de-CH" dirty="0" err="1"/>
              <a:t>Russia’s</a:t>
            </a:r>
            <a:r>
              <a:rPr lang="de-CH" dirty="0"/>
              <a:t> </a:t>
            </a:r>
            <a:r>
              <a:rPr lang="de-CH" dirty="0" err="1"/>
              <a:t>industrial</a:t>
            </a:r>
            <a:r>
              <a:rPr lang="de-CH" dirty="0"/>
              <a:t> </a:t>
            </a:r>
            <a:r>
              <a:rPr lang="de-CH" dirty="0" err="1"/>
              <a:t>growth</a:t>
            </a:r>
            <a:r>
              <a:rPr lang="de-CH" dirty="0"/>
              <a:t> </a:t>
            </a:r>
            <a:r>
              <a:rPr lang="de-CH" dirty="0" err="1"/>
              <a:t>stood</a:t>
            </a:r>
            <a:r>
              <a:rPr lang="de-CH" dirty="0"/>
              <a:t> at 8%,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highest</a:t>
            </a:r>
            <a:r>
              <a:rPr lang="de-CH" dirty="0"/>
              <a:t> </a:t>
            </a:r>
            <a:r>
              <a:rPr lang="de-CH" dirty="0" err="1"/>
              <a:t>level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world</a:t>
            </a:r>
            <a:r>
              <a:rPr lang="de-CH" dirty="0"/>
              <a:t>. </a:t>
            </a:r>
            <a:r>
              <a:rPr lang="fr-CH" dirty="0"/>
              <a:t>(</a:t>
            </a:r>
            <a:r>
              <a:rPr lang="fr-CH" dirty="0" err="1"/>
              <a:t>Though</a:t>
            </a:r>
            <a:r>
              <a:rPr lang="fr-CH" dirty="0"/>
              <a:t> </a:t>
            </a:r>
            <a:r>
              <a:rPr lang="fr-CH" dirty="0" err="1"/>
              <a:t>overall</a:t>
            </a:r>
            <a:r>
              <a:rPr lang="fr-CH" dirty="0"/>
              <a:t> </a:t>
            </a:r>
            <a:r>
              <a:rPr lang="fr-CH" dirty="0" err="1"/>
              <a:t>Russia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still</a:t>
            </a:r>
            <a:r>
              <a:rPr lang="fr-CH" dirty="0"/>
              <a:t> </a:t>
            </a:r>
            <a:r>
              <a:rPr lang="fr-CH" dirty="0" err="1"/>
              <a:t>well</a:t>
            </a:r>
            <a:r>
              <a:rPr lang="fr-CH" dirty="0"/>
              <a:t> </a:t>
            </a:r>
            <a:r>
              <a:rPr lang="fr-CH" dirty="0" err="1"/>
              <a:t>behind</a:t>
            </a:r>
            <a:r>
              <a:rPr lang="fr-CH" dirty="0"/>
              <a:t>).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2835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Witte – </a:t>
            </a:r>
            <a:r>
              <a:rPr lang="de-CH" dirty="0" err="1"/>
              <a:t>Results</a:t>
            </a:r>
            <a:r>
              <a:rPr lang="de-CH" dirty="0"/>
              <a:t> – </a:t>
            </a:r>
            <a:r>
              <a:rPr lang="de-CH" dirty="0" err="1"/>
              <a:t>industrial</a:t>
            </a:r>
            <a:r>
              <a:rPr lang="de-CH" dirty="0"/>
              <a:t> </a:t>
            </a:r>
            <a:r>
              <a:rPr lang="de-CH" dirty="0" err="1"/>
              <a:t>Production</a:t>
            </a:r>
            <a:r>
              <a:rPr lang="de-CH" dirty="0"/>
              <a:t> </a:t>
            </a:r>
            <a:r>
              <a:rPr lang="de-CH" dirty="0" err="1" smtClean="0"/>
              <a:t>iI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		</a:t>
            </a:r>
            <a:r>
              <a:rPr lang="de-CH" b="1" dirty="0"/>
              <a:t>The </a:t>
            </a:r>
            <a:r>
              <a:rPr lang="de-CH" b="1" dirty="0" err="1"/>
              <a:t>Russian</a:t>
            </a:r>
            <a:r>
              <a:rPr lang="de-CH" b="1" dirty="0"/>
              <a:t> Economy: </a:t>
            </a:r>
            <a:r>
              <a:rPr lang="de-CH" b="1" dirty="0" err="1"/>
              <a:t>annual</a:t>
            </a:r>
            <a:r>
              <a:rPr lang="de-CH" b="1" dirty="0"/>
              <a:t> </a:t>
            </a:r>
            <a:r>
              <a:rPr lang="de-CH" b="1" dirty="0" err="1"/>
              <a:t>production</a:t>
            </a:r>
            <a:r>
              <a:rPr lang="de-CH" b="1" dirty="0"/>
              <a:t> in </a:t>
            </a:r>
            <a:r>
              <a:rPr lang="de-CH" b="1" dirty="0" err="1"/>
              <a:t>millions</a:t>
            </a:r>
            <a:r>
              <a:rPr lang="de-CH" b="1" dirty="0"/>
              <a:t> </a:t>
            </a:r>
            <a:r>
              <a:rPr lang="de-CH" b="1" dirty="0" err="1"/>
              <a:t>of</a:t>
            </a:r>
            <a:r>
              <a:rPr lang="de-CH" b="1" dirty="0"/>
              <a:t> </a:t>
            </a:r>
            <a:r>
              <a:rPr lang="de-CH" b="1" dirty="0" err="1"/>
              <a:t>tonnes</a:t>
            </a:r>
            <a:r>
              <a:rPr lang="de-CH" b="1" dirty="0"/>
              <a:t> </a:t>
            </a:r>
          </a:p>
          <a:p>
            <a:r>
              <a:rPr lang="de-CH" dirty="0"/>
              <a:t> 		</a:t>
            </a:r>
            <a:r>
              <a:rPr lang="de-CH" i="1" dirty="0" err="1"/>
              <a:t>Coal</a:t>
            </a:r>
            <a:r>
              <a:rPr lang="de-CH" i="1" dirty="0"/>
              <a:t> 		</a:t>
            </a:r>
            <a:r>
              <a:rPr lang="de-CH" i="1" dirty="0" smtClean="0"/>
              <a:t>	</a:t>
            </a:r>
            <a:r>
              <a:rPr lang="de-CH" i="1" dirty="0" err="1" smtClean="0"/>
              <a:t>Pig</a:t>
            </a:r>
            <a:r>
              <a:rPr lang="de-CH" i="1" dirty="0" smtClean="0"/>
              <a:t> </a:t>
            </a:r>
            <a:r>
              <a:rPr lang="de-CH" i="1" dirty="0"/>
              <a:t>Iron 	</a:t>
            </a:r>
            <a:r>
              <a:rPr lang="de-CH" i="1" dirty="0" smtClean="0"/>
              <a:t>	</a:t>
            </a:r>
            <a:r>
              <a:rPr lang="de-CH" i="1" dirty="0" err="1" smtClean="0"/>
              <a:t>Oil</a:t>
            </a:r>
            <a:r>
              <a:rPr lang="de-CH" i="1" dirty="0" smtClean="0"/>
              <a:t> </a:t>
            </a:r>
            <a:endParaRPr lang="de-CH" i="1" dirty="0"/>
          </a:p>
          <a:p>
            <a:r>
              <a:rPr lang="de-CH" dirty="0"/>
              <a:t>1880		 3.2 		</a:t>
            </a:r>
            <a:r>
              <a:rPr lang="de-CH" dirty="0" smtClean="0"/>
              <a:t>	0.42 </a:t>
            </a:r>
            <a:r>
              <a:rPr lang="de-CH" dirty="0"/>
              <a:t>		</a:t>
            </a:r>
            <a:r>
              <a:rPr lang="de-CH" dirty="0" smtClean="0"/>
              <a:t>	0.5 </a:t>
            </a:r>
            <a:endParaRPr lang="de-CH" dirty="0"/>
          </a:p>
          <a:p>
            <a:r>
              <a:rPr lang="de-CH" dirty="0"/>
              <a:t>1890 		5.9 		</a:t>
            </a:r>
            <a:r>
              <a:rPr lang="de-CH" dirty="0" smtClean="0"/>
              <a:t>	0.89 </a:t>
            </a:r>
            <a:r>
              <a:rPr lang="de-CH" dirty="0"/>
              <a:t>		</a:t>
            </a:r>
            <a:r>
              <a:rPr lang="de-CH" dirty="0" smtClean="0"/>
              <a:t>	3.9 </a:t>
            </a:r>
            <a:endParaRPr lang="de-CH" dirty="0"/>
          </a:p>
          <a:p>
            <a:r>
              <a:rPr lang="de-CH" dirty="0"/>
              <a:t>1900 		16.1 		</a:t>
            </a:r>
            <a:r>
              <a:rPr lang="de-CH" dirty="0" smtClean="0"/>
              <a:t>	2.66 </a:t>
            </a:r>
            <a:r>
              <a:rPr lang="de-CH" dirty="0"/>
              <a:t>		</a:t>
            </a:r>
            <a:r>
              <a:rPr lang="de-CH" dirty="0" smtClean="0"/>
              <a:t>	10.2 </a:t>
            </a:r>
            <a:r>
              <a:rPr lang="de-CH" dirty="0"/>
              <a:t>	</a:t>
            </a:r>
          </a:p>
          <a:p>
            <a:r>
              <a:rPr lang="de-CH" dirty="0"/>
              <a:t>1910 		26.8 		</a:t>
            </a:r>
            <a:r>
              <a:rPr lang="de-CH" dirty="0" smtClean="0"/>
              <a:t>	2.99 </a:t>
            </a:r>
            <a:r>
              <a:rPr lang="de-CH" dirty="0"/>
              <a:t>		</a:t>
            </a:r>
            <a:r>
              <a:rPr lang="de-CH" dirty="0" smtClean="0"/>
              <a:t>	9.4 </a:t>
            </a:r>
            <a:r>
              <a:rPr lang="de-CH" dirty="0"/>
              <a:t>	</a:t>
            </a:r>
          </a:p>
          <a:p>
            <a:r>
              <a:rPr lang="de-CH" dirty="0"/>
              <a:t>1913 		35.4 		</a:t>
            </a:r>
            <a:r>
              <a:rPr lang="de-CH" dirty="0" smtClean="0"/>
              <a:t>	4.12 </a:t>
            </a:r>
            <a:r>
              <a:rPr lang="de-CH" dirty="0"/>
              <a:t>		</a:t>
            </a:r>
            <a:r>
              <a:rPr lang="de-CH" dirty="0" smtClean="0"/>
              <a:t>	9.1 </a:t>
            </a:r>
            <a:endParaRPr lang="de-CH" dirty="0"/>
          </a:p>
          <a:p>
            <a:r>
              <a:rPr lang="de-CH" dirty="0"/>
              <a:t>1916 		33.8		</a:t>
            </a:r>
            <a:r>
              <a:rPr lang="de-CH" dirty="0" smtClean="0"/>
              <a:t>	 </a:t>
            </a:r>
            <a:r>
              <a:rPr lang="de-CH" dirty="0"/>
              <a:t>3.72		</a:t>
            </a:r>
            <a:r>
              <a:rPr lang="de-CH" dirty="0" smtClean="0"/>
              <a:t>	 </a:t>
            </a:r>
            <a:r>
              <a:rPr lang="de-CH" dirty="0"/>
              <a:t>9.7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726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WITTE – RESULTS – INFRASTRUCTURE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803041"/>
            <a:ext cx="10232007" cy="479094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CH" dirty="0" smtClean="0"/>
              <a:t>Much </a:t>
            </a:r>
            <a:r>
              <a:rPr lang="fr-CH" dirty="0"/>
              <a:t>of the </a:t>
            </a:r>
            <a:r>
              <a:rPr lang="fr-CH" dirty="0" err="1"/>
              <a:t>foreign</a:t>
            </a:r>
            <a:r>
              <a:rPr lang="fr-CH" dirty="0"/>
              <a:t> capital, </a:t>
            </a:r>
            <a:r>
              <a:rPr lang="fr-CH" dirty="0" err="1"/>
              <a:t>which</a:t>
            </a:r>
            <a:r>
              <a:rPr lang="fr-CH" dirty="0"/>
              <a:t> came </a:t>
            </a:r>
            <a:r>
              <a:rPr lang="fr-CH" dirty="0" err="1"/>
              <a:t>into</a:t>
            </a:r>
            <a:r>
              <a:rPr lang="fr-CH" dirty="0"/>
              <a:t> </a:t>
            </a:r>
            <a:r>
              <a:rPr lang="fr-CH" dirty="0" err="1"/>
              <a:t>Russia</a:t>
            </a:r>
            <a:r>
              <a:rPr lang="fr-CH" dirty="0"/>
              <a:t>,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invested</a:t>
            </a:r>
            <a:r>
              <a:rPr lang="fr-CH" dirty="0"/>
              <a:t> </a:t>
            </a:r>
            <a:r>
              <a:rPr lang="fr-CH" dirty="0" err="1"/>
              <a:t>into</a:t>
            </a:r>
            <a:r>
              <a:rPr lang="fr-CH" dirty="0"/>
              <a:t> the </a:t>
            </a:r>
            <a:r>
              <a:rPr lang="fr-CH" dirty="0" err="1"/>
              <a:t>growing</a:t>
            </a:r>
            <a:r>
              <a:rPr lang="fr-CH" dirty="0"/>
              <a:t> </a:t>
            </a:r>
            <a:r>
              <a:rPr lang="fr-CH" dirty="0" err="1"/>
              <a:t>railways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had</a:t>
            </a:r>
            <a:r>
              <a:rPr lang="fr-CH" dirty="0"/>
              <a:t> been </a:t>
            </a:r>
            <a:r>
              <a:rPr lang="fr-CH" dirty="0" err="1" smtClean="0"/>
              <a:t>neglected</a:t>
            </a:r>
            <a:endParaRPr lang="fr-CH" dirty="0" smtClean="0"/>
          </a:p>
          <a:p>
            <a:pPr lvl="0"/>
            <a:r>
              <a:rPr lang="fr-CH" dirty="0" err="1" smtClean="0"/>
              <a:t>Previous</a:t>
            </a:r>
            <a:r>
              <a:rPr lang="fr-CH" dirty="0" smtClean="0"/>
              <a:t> Tsars </a:t>
            </a:r>
            <a:r>
              <a:rPr lang="fr-CH" dirty="0" err="1"/>
              <a:t>saw</a:t>
            </a:r>
            <a:r>
              <a:rPr lang="fr-CH" dirty="0"/>
              <a:t> </a:t>
            </a:r>
            <a:r>
              <a:rPr lang="fr-CH" dirty="0" err="1"/>
              <a:t>them</a:t>
            </a:r>
            <a:r>
              <a:rPr lang="fr-CH" dirty="0"/>
              <a:t> as a western </a:t>
            </a:r>
            <a:r>
              <a:rPr lang="fr-CH" dirty="0" err="1"/>
              <a:t>idea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could</a:t>
            </a:r>
            <a:r>
              <a:rPr lang="fr-CH" dirty="0"/>
              <a:t> </a:t>
            </a:r>
            <a:r>
              <a:rPr lang="fr-CH" dirty="0" err="1"/>
              <a:t>harm</a:t>
            </a:r>
            <a:r>
              <a:rPr lang="fr-CH" dirty="0"/>
              <a:t> the empire. </a:t>
            </a:r>
            <a:endParaRPr lang="fr-CH" dirty="0" smtClean="0"/>
          </a:p>
          <a:p>
            <a:pPr lvl="0"/>
            <a:r>
              <a:rPr lang="fr-CH" dirty="0" smtClean="0"/>
              <a:t>Witte </a:t>
            </a:r>
            <a:r>
              <a:rPr lang="fr-CH" dirty="0" err="1"/>
              <a:t>felt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by </a:t>
            </a:r>
            <a:r>
              <a:rPr lang="fr-CH" dirty="0" err="1"/>
              <a:t>expanding</a:t>
            </a:r>
            <a:r>
              <a:rPr lang="fr-CH" dirty="0"/>
              <a:t> the </a:t>
            </a:r>
            <a:r>
              <a:rPr lang="fr-CH" dirty="0" err="1"/>
              <a:t>railways</a:t>
            </a:r>
            <a:r>
              <a:rPr lang="fr-CH" dirty="0"/>
              <a:t>,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would</a:t>
            </a:r>
            <a:r>
              <a:rPr lang="fr-CH" dirty="0"/>
              <a:t> have a </a:t>
            </a:r>
            <a:r>
              <a:rPr lang="fr-CH" dirty="0" err="1"/>
              <a:t>knock</a:t>
            </a:r>
            <a:r>
              <a:rPr lang="fr-CH" dirty="0"/>
              <a:t> on </a:t>
            </a:r>
            <a:r>
              <a:rPr lang="fr-CH" dirty="0" err="1"/>
              <a:t>effect</a:t>
            </a:r>
            <a:r>
              <a:rPr lang="fr-CH" dirty="0"/>
              <a:t> on </a:t>
            </a:r>
            <a:r>
              <a:rPr lang="fr-CH" dirty="0" err="1"/>
              <a:t>other</a:t>
            </a:r>
            <a:r>
              <a:rPr lang="fr-CH" dirty="0"/>
              <a:t> industries, </a:t>
            </a:r>
            <a:r>
              <a:rPr lang="fr-CH" dirty="0" err="1"/>
              <a:t>like</a:t>
            </a:r>
            <a:r>
              <a:rPr lang="fr-CH" dirty="0"/>
              <a:t> </a:t>
            </a:r>
            <a:r>
              <a:rPr lang="fr-CH" dirty="0" err="1"/>
              <a:t>coal</a:t>
            </a:r>
            <a:r>
              <a:rPr lang="fr-CH" dirty="0"/>
              <a:t> and iron. </a:t>
            </a:r>
            <a:endParaRPr lang="fr-CH" dirty="0" smtClean="0"/>
          </a:p>
          <a:p>
            <a:pPr lvl="0"/>
            <a:r>
              <a:rPr lang="fr-CH" dirty="0" smtClean="0"/>
              <a:t>			</a:t>
            </a:r>
            <a:r>
              <a:rPr lang="fr-CH" dirty="0" err="1" smtClean="0"/>
              <a:t>Growth</a:t>
            </a:r>
            <a:r>
              <a:rPr lang="fr-CH" dirty="0" smtClean="0"/>
              <a:t> </a:t>
            </a:r>
            <a:r>
              <a:rPr lang="fr-CH" dirty="0"/>
              <a:t>of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railways</a:t>
            </a:r>
            <a:r>
              <a:rPr lang="fr-CH" dirty="0"/>
              <a:t> (</a:t>
            </a:r>
            <a:r>
              <a:rPr lang="fr-CH" dirty="0" err="1"/>
              <a:t>km’s</a:t>
            </a:r>
            <a:r>
              <a:rPr lang="fr-CH" dirty="0"/>
              <a:t>) </a:t>
            </a:r>
            <a:endParaRPr lang="fr-CH" dirty="0"/>
          </a:p>
          <a:p>
            <a:pPr lvl="0"/>
            <a:r>
              <a:rPr lang="fr-CH" dirty="0" smtClean="0"/>
              <a:t> 		1881		 </a:t>
            </a:r>
            <a:r>
              <a:rPr lang="fr-CH" dirty="0"/>
              <a:t>21,228 </a:t>
            </a:r>
          </a:p>
          <a:p>
            <a:pPr lvl="0"/>
            <a:r>
              <a:rPr lang="fr-CH" dirty="0" smtClean="0"/>
              <a:t> 		1891 		31,219</a:t>
            </a:r>
          </a:p>
          <a:p>
            <a:pPr lvl="0"/>
            <a:r>
              <a:rPr lang="fr-CH" dirty="0" smtClean="0"/>
              <a:t> 		1900 		53,234</a:t>
            </a:r>
          </a:p>
          <a:p>
            <a:pPr lvl="0"/>
            <a:r>
              <a:rPr lang="fr-CH" dirty="0" smtClean="0"/>
              <a:t> 		1913 		70,156 </a:t>
            </a:r>
          </a:p>
          <a:p>
            <a:pPr lvl="0"/>
            <a:r>
              <a:rPr lang="fr-CH" dirty="0" smtClean="0"/>
              <a:t>The </a:t>
            </a:r>
            <a:r>
              <a:rPr lang="fr-CH" dirty="0" err="1"/>
              <a:t>showpiece</a:t>
            </a:r>
            <a:r>
              <a:rPr lang="fr-CH" dirty="0"/>
              <a:t> of </a:t>
            </a:r>
            <a:r>
              <a:rPr lang="fr-CH" dirty="0" err="1"/>
              <a:t>Russia’s</a:t>
            </a:r>
            <a:r>
              <a:rPr lang="fr-CH" dirty="0"/>
              <a:t> rail expansion </a:t>
            </a:r>
            <a:r>
              <a:rPr lang="fr-CH" dirty="0" err="1"/>
              <a:t>was</a:t>
            </a:r>
            <a:r>
              <a:rPr lang="fr-CH" dirty="0"/>
              <a:t> the Trans-</a:t>
            </a:r>
            <a:r>
              <a:rPr lang="fr-CH" dirty="0" err="1"/>
              <a:t>Siberian</a:t>
            </a:r>
            <a:r>
              <a:rPr lang="fr-CH" dirty="0"/>
              <a:t> </a:t>
            </a:r>
            <a:r>
              <a:rPr lang="fr-CH" dirty="0" err="1"/>
              <a:t>railway</a:t>
            </a:r>
            <a:r>
              <a:rPr lang="fr-CH" dirty="0"/>
              <a:t>, </a:t>
            </a:r>
            <a:r>
              <a:rPr lang="fr-CH" dirty="0" err="1" smtClean="0"/>
              <a:t>started</a:t>
            </a:r>
            <a:r>
              <a:rPr lang="fr-CH" dirty="0"/>
              <a:t> </a:t>
            </a:r>
            <a:r>
              <a:rPr lang="fr-CH" dirty="0" smtClean="0"/>
              <a:t>1891</a:t>
            </a:r>
            <a:r>
              <a:rPr lang="fr-CH" dirty="0"/>
              <a:t>, </a:t>
            </a:r>
            <a:r>
              <a:rPr lang="fr-CH" dirty="0" err="1"/>
              <a:t>finished</a:t>
            </a:r>
            <a:r>
              <a:rPr lang="fr-CH" dirty="0"/>
              <a:t> </a:t>
            </a:r>
            <a:r>
              <a:rPr lang="fr-CH" dirty="0" smtClean="0"/>
              <a:t>1902 </a:t>
            </a:r>
          </a:p>
          <a:p>
            <a:pPr lvl="0"/>
            <a:r>
              <a:rPr lang="fr-CH" dirty="0" err="1"/>
              <a:t>L</a:t>
            </a:r>
            <a:r>
              <a:rPr lang="fr-CH" dirty="0" err="1" smtClean="0"/>
              <a:t>inked</a:t>
            </a:r>
            <a:r>
              <a:rPr lang="fr-CH" dirty="0" smtClean="0"/>
              <a:t> </a:t>
            </a:r>
            <a:r>
              <a:rPr lang="fr-CH" dirty="0"/>
              <a:t>the western and </a:t>
            </a:r>
            <a:r>
              <a:rPr lang="fr-CH" dirty="0" err="1"/>
              <a:t>eastern</a:t>
            </a:r>
            <a:r>
              <a:rPr lang="fr-CH" dirty="0"/>
              <a:t> parts of the empire, and </a:t>
            </a:r>
            <a:r>
              <a:rPr lang="fr-CH" dirty="0" err="1"/>
              <a:t>opened</a:t>
            </a:r>
            <a:r>
              <a:rPr lang="fr-CH" dirty="0"/>
              <a:t> China for exploitation. </a:t>
            </a:r>
            <a:endParaRPr lang="fr-CH" dirty="0" smtClean="0"/>
          </a:p>
          <a:p>
            <a:pPr lvl="0"/>
            <a:r>
              <a:rPr lang="fr-CH" dirty="0" err="1" smtClean="0"/>
              <a:t>However</a:t>
            </a:r>
            <a:r>
              <a:rPr lang="fr-CH" dirty="0"/>
              <a:t>,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more of a </a:t>
            </a:r>
            <a:r>
              <a:rPr lang="fr-CH" dirty="0" err="1"/>
              <a:t>symbol</a:t>
            </a:r>
            <a:r>
              <a:rPr lang="fr-CH" dirty="0"/>
              <a:t> of </a:t>
            </a:r>
            <a:r>
              <a:rPr lang="fr-CH" dirty="0" err="1"/>
              <a:t>Russia’s</a:t>
            </a:r>
            <a:r>
              <a:rPr lang="fr-CH" dirty="0"/>
              <a:t> expansion </a:t>
            </a:r>
            <a:r>
              <a:rPr lang="fr-CH" dirty="0" err="1"/>
              <a:t>than</a:t>
            </a:r>
            <a:r>
              <a:rPr lang="fr-CH" dirty="0"/>
              <a:t> a </a:t>
            </a:r>
            <a:r>
              <a:rPr lang="fr-CH" dirty="0" err="1"/>
              <a:t>project</a:t>
            </a:r>
            <a:r>
              <a:rPr lang="fr-CH" dirty="0"/>
              <a:t> of real </a:t>
            </a:r>
            <a:r>
              <a:rPr lang="fr-CH" dirty="0" err="1"/>
              <a:t>economic</a:t>
            </a:r>
            <a:r>
              <a:rPr lang="fr-CH" dirty="0"/>
              <a:t> value.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2309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Criticisms</a:t>
            </a:r>
            <a:r>
              <a:rPr lang="fr-CH" dirty="0" smtClean="0"/>
              <a:t> </a:t>
            </a:r>
            <a:r>
              <a:rPr lang="fr-CH" dirty="0"/>
              <a:t>of Witte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9854" y="2189408"/>
            <a:ext cx="10856890" cy="4119952"/>
          </a:xfrm>
        </p:spPr>
        <p:txBody>
          <a:bodyPr>
            <a:normAutofit/>
          </a:bodyPr>
          <a:lstStyle/>
          <a:p>
            <a:pPr lvl="0"/>
            <a:r>
              <a:rPr lang="fr-CH" dirty="0" smtClean="0"/>
              <a:t>1</a:t>
            </a:r>
            <a:r>
              <a:rPr lang="fr-CH" dirty="0"/>
              <a:t>. </a:t>
            </a:r>
            <a:r>
              <a:rPr lang="de-CH" dirty="0" err="1"/>
              <a:t>Tariffs</a:t>
            </a:r>
            <a:r>
              <a:rPr lang="de-CH" dirty="0"/>
              <a:t> </a:t>
            </a:r>
            <a:r>
              <a:rPr lang="de-CH" dirty="0" err="1" smtClean="0"/>
              <a:t>meant</a:t>
            </a:r>
            <a:r>
              <a:rPr lang="de-CH" dirty="0" smtClean="0"/>
              <a:t> </a:t>
            </a:r>
            <a:r>
              <a:rPr lang="de-CH" dirty="0" err="1"/>
              <a:t>goods</a:t>
            </a:r>
            <a:r>
              <a:rPr lang="de-CH" dirty="0"/>
              <a:t> </a:t>
            </a:r>
            <a:r>
              <a:rPr lang="de-CH" dirty="0" err="1"/>
              <a:t>were</a:t>
            </a:r>
            <a:r>
              <a:rPr lang="de-CH" dirty="0"/>
              <a:t> expensive, </a:t>
            </a:r>
            <a:r>
              <a:rPr lang="de-CH" dirty="0" err="1" smtClean="0"/>
              <a:t>most</a:t>
            </a:r>
            <a:r>
              <a:rPr lang="de-CH" dirty="0" smtClean="0"/>
              <a:t> </a:t>
            </a:r>
            <a:r>
              <a:rPr lang="de-CH" dirty="0" err="1"/>
              <a:t>people</a:t>
            </a:r>
            <a:r>
              <a:rPr lang="de-CH" dirty="0"/>
              <a:t> </a:t>
            </a:r>
            <a:r>
              <a:rPr lang="de-CH" dirty="0" err="1"/>
              <a:t>could</a:t>
            </a:r>
            <a:r>
              <a:rPr lang="de-CH" dirty="0"/>
              <a:t> not </a:t>
            </a:r>
            <a:r>
              <a:rPr lang="de-CH" dirty="0" err="1"/>
              <a:t>afford</a:t>
            </a:r>
            <a:r>
              <a:rPr lang="de-CH" dirty="0"/>
              <a:t> </a:t>
            </a:r>
            <a:r>
              <a:rPr lang="de-CH" dirty="0" err="1"/>
              <a:t>what</a:t>
            </a:r>
            <a:r>
              <a:rPr lang="de-CH" dirty="0"/>
              <a:t> was </a:t>
            </a:r>
            <a:r>
              <a:rPr lang="de-CH" dirty="0" err="1" smtClean="0"/>
              <a:t>produced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de-CH" dirty="0" smtClean="0"/>
              <a:t>2</a:t>
            </a:r>
            <a:r>
              <a:rPr lang="de-CH" dirty="0"/>
              <a:t>. This “spurt” was </a:t>
            </a:r>
            <a:r>
              <a:rPr lang="de-CH" dirty="0" err="1"/>
              <a:t>part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 </a:t>
            </a:r>
            <a:r>
              <a:rPr lang="de-CH" dirty="0" err="1"/>
              <a:t>worldwide</a:t>
            </a:r>
            <a:r>
              <a:rPr lang="de-CH" dirty="0"/>
              <a:t> boom. </a:t>
            </a:r>
            <a:endParaRPr lang="de-CH" dirty="0" smtClean="0"/>
          </a:p>
          <a:p>
            <a:pPr lvl="0"/>
            <a:r>
              <a:rPr lang="de-CH" dirty="0" smtClean="0"/>
              <a:t>3</a:t>
            </a:r>
            <a:r>
              <a:rPr lang="de-CH" dirty="0"/>
              <a:t>. The </a:t>
            </a:r>
            <a:r>
              <a:rPr lang="de-CH" dirty="0" err="1"/>
              <a:t>growth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proletariat</a:t>
            </a:r>
            <a:r>
              <a:rPr lang="de-CH" dirty="0"/>
              <a:t> (</a:t>
            </a:r>
            <a:r>
              <a:rPr lang="de-CH" dirty="0" err="1"/>
              <a:t>working</a:t>
            </a:r>
            <a:r>
              <a:rPr lang="de-CH" dirty="0"/>
              <a:t> </a:t>
            </a:r>
            <a:r>
              <a:rPr lang="de-CH" dirty="0" err="1"/>
              <a:t>class</a:t>
            </a:r>
            <a:r>
              <a:rPr lang="de-CH" dirty="0"/>
              <a:t>)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main</a:t>
            </a:r>
            <a:r>
              <a:rPr lang="de-CH" dirty="0"/>
              <a:t> </a:t>
            </a:r>
            <a:r>
              <a:rPr lang="de-CH" dirty="0" err="1"/>
              <a:t>cities</a:t>
            </a:r>
            <a:r>
              <a:rPr lang="de-CH" dirty="0"/>
              <a:t> was not </a:t>
            </a:r>
            <a:r>
              <a:rPr lang="de-CH" dirty="0" err="1"/>
              <a:t>planned</a:t>
            </a:r>
            <a:r>
              <a:rPr lang="de-CH" dirty="0"/>
              <a:t>, and </a:t>
            </a:r>
            <a:r>
              <a:rPr lang="de-CH" dirty="0" err="1"/>
              <a:t>this</a:t>
            </a:r>
            <a:r>
              <a:rPr lang="de-CH" dirty="0"/>
              <a:t> </a:t>
            </a:r>
            <a:r>
              <a:rPr lang="de-CH" dirty="0" err="1"/>
              <a:t>led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social</a:t>
            </a:r>
            <a:r>
              <a:rPr lang="de-CH" dirty="0"/>
              <a:t> </a:t>
            </a:r>
            <a:r>
              <a:rPr lang="de-CH" dirty="0" err="1"/>
              <a:t>problems</a:t>
            </a:r>
            <a:r>
              <a:rPr lang="de-CH" dirty="0"/>
              <a:t>, and </a:t>
            </a:r>
            <a:r>
              <a:rPr lang="de-CH" dirty="0" err="1"/>
              <a:t>appalling</a:t>
            </a:r>
            <a:r>
              <a:rPr lang="de-CH" dirty="0"/>
              <a:t> </a:t>
            </a:r>
            <a:r>
              <a:rPr lang="de-CH" dirty="0" err="1"/>
              <a:t>work</a:t>
            </a:r>
            <a:r>
              <a:rPr lang="de-CH" dirty="0"/>
              <a:t>, and </a:t>
            </a:r>
            <a:r>
              <a:rPr lang="de-CH" dirty="0" err="1"/>
              <a:t>living</a:t>
            </a:r>
            <a:r>
              <a:rPr lang="de-CH" dirty="0"/>
              <a:t> </a:t>
            </a:r>
            <a:r>
              <a:rPr lang="de-CH" dirty="0" err="1"/>
              <a:t>conditions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fr-CH" dirty="0" smtClean="0"/>
              <a:t>4</a:t>
            </a:r>
            <a:r>
              <a:rPr lang="fr-CH" dirty="0"/>
              <a:t>. The pan </a:t>
            </a:r>
            <a:r>
              <a:rPr lang="fr-CH" dirty="0" err="1"/>
              <a:t>Slav</a:t>
            </a:r>
            <a:r>
              <a:rPr lang="fr-CH" dirty="0"/>
              <a:t> </a:t>
            </a:r>
            <a:r>
              <a:rPr lang="fr-CH" dirty="0" err="1"/>
              <a:t>thinkers</a:t>
            </a:r>
            <a:r>
              <a:rPr lang="fr-CH" dirty="0"/>
              <a:t> </a:t>
            </a:r>
            <a:r>
              <a:rPr lang="fr-CH" dirty="0" err="1"/>
              <a:t>resented</a:t>
            </a:r>
            <a:r>
              <a:rPr lang="fr-CH" dirty="0"/>
              <a:t> the </a:t>
            </a:r>
            <a:r>
              <a:rPr lang="fr-CH" dirty="0" err="1"/>
              <a:t>foreign</a:t>
            </a:r>
            <a:r>
              <a:rPr lang="fr-CH" dirty="0"/>
              <a:t> </a:t>
            </a:r>
            <a:r>
              <a:rPr lang="fr-CH" dirty="0" err="1"/>
              <a:t>involvement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5</a:t>
            </a:r>
            <a:r>
              <a:rPr lang="fr-CH" dirty="0"/>
              <a:t>. Most </a:t>
            </a:r>
            <a:r>
              <a:rPr lang="fr-CH" dirty="0" err="1"/>
              <a:t>significantly</a:t>
            </a:r>
            <a:r>
              <a:rPr lang="fr-CH" dirty="0"/>
              <a:t>, Witte made no </a:t>
            </a:r>
            <a:r>
              <a:rPr lang="fr-CH" dirty="0" err="1"/>
              <a:t>attempt</a:t>
            </a:r>
            <a:r>
              <a:rPr lang="fr-CH" dirty="0"/>
              <a:t> to </a:t>
            </a:r>
            <a:r>
              <a:rPr lang="fr-CH" dirty="0" err="1"/>
              <a:t>rectify</a:t>
            </a:r>
            <a:r>
              <a:rPr lang="fr-CH" dirty="0"/>
              <a:t> </a:t>
            </a:r>
            <a:r>
              <a:rPr lang="fr-CH" dirty="0" err="1"/>
              <a:t>Russia’s</a:t>
            </a:r>
            <a:r>
              <a:rPr lang="fr-CH" dirty="0"/>
              <a:t> agricultural </a:t>
            </a:r>
            <a:r>
              <a:rPr lang="fr-CH" dirty="0" err="1"/>
              <a:t>problems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Production </a:t>
            </a:r>
            <a:r>
              <a:rPr lang="fr-CH" dirty="0"/>
              <a:t>of grain </a:t>
            </a:r>
            <a:r>
              <a:rPr lang="fr-CH" dirty="0" err="1"/>
              <a:t>was</a:t>
            </a:r>
            <a:r>
              <a:rPr lang="fr-CH" dirty="0"/>
              <a:t> stagnant, </a:t>
            </a:r>
            <a:r>
              <a:rPr lang="fr-CH" dirty="0" err="1"/>
              <a:t>while</a:t>
            </a:r>
            <a:r>
              <a:rPr lang="fr-CH" dirty="0"/>
              <a:t> the population rose, </a:t>
            </a:r>
            <a:r>
              <a:rPr lang="fr-CH" dirty="0" err="1"/>
              <a:t>causing</a:t>
            </a:r>
            <a:r>
              <a:rPr lang="fr-CH" dirty="0"/>
              <a:t> </a:t>
            </a:r>
            <a:r>
              <a:rPr lang="fr-CH" dirty="0" err="1"/>
              <a:t>suffering</a:t>
            </a:r>
            <a:r>
              <a:rPr lang="fr-CH" dirty="0"/>
              <a:t> and famine. </a:t>
            </a:r>
            <a:endParaRPr lang="fr-CH" dirty="0" smtClean="0"/>
          </a:p>
          <a:p>
            <a:pPr lvl="0"/>
            <a:r>
              <a:rPr lang="fr-CH" dirty="0" smtClean="0"/>
              <a:t>Note</a:t>
            </a:r>
            <a:r>
              <a:rPr lang="fr-CH" dirty="0"/>
              <a:t>: The First World </a:t>
            </a:r>
            <a:r>
              <a:rPr lang="fr-CH" dirty="0" err="1"/>
              <a:t>War</a:t>
            </a:r>
            <a:r>
              <a:rPr lang="fr-CH" dirty="0"/>
              <a:t> </a:t>
            </a:r>
            <a:r>
              <a:rPr lang="fr-CH" dirty="0" err="1"/>
              <a:t>caused</a:t>
            </a:r>
            <a:r>
              <a:rPr lang="fr-CH" dirty="0"/>
              <a:t> the </a:t>
            </a:r>
            <a:r>
              <a:rPr lang="fr-CH" dirty="0" err="1"/>
              <a:t>economic</a:t>
            </a:r>
            <a:r>
              <a:rPr lang="fr-CH" dirty="0"/>
              <a:t> “</a:t>
            </a:r>
            <a:r>
              <a:rPr lang="fr-CH" dirty="0" err="1"/>
              <a:t>spurt</a:t>
            </a:r>
            <a:r>
              <a:rPr lang="fr-CH" dirty="0"/>
              <a:t>” to come to an end, and the </a:t>
            </a:r>
            <a:r>
              <a:rPr lang="fr-CH" dirty="0" err="1"/>
              <a:t>revolutions</a:t>
            </a:r>
            <a:r>
              <a:rPr lang="fr-CH" dirty="0"/>
              <a:t> of 1917 </a:t>
            </a:r>
            <a:r>
              <a:rPr lang="fr-CH" dirty="0" err="1"/>
              <a:t>caused</a:t>
            </a:r>
            <a:r>
              <a:rPr lang="fr-CH" dirty="0"/>
              <a:t> </a:t>
            </a:r>
            <a:r>
              <a:rPr lang="fr-CH" dirty="0" err="1"/>
              <a:t>further</a:t>
            </a:r>
            <a:r>
              <a:rPr lang="fr-CH" dirty="0"/>
              <a:t> </a:t>
            </a:r>
            <a:r>
              <a:rPr lang="fr-CH" dirty="0" err="1"/>
              <a:t>harm</a:t>
            </a:r>
            <a:r>
              <a:rPr lang="fr-CH" dirty="0"/>
              <a:t> to the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economy</a:t>
            </a:r>
            <a:r>
              <a:rPr lang="fr-CH" dirty="0"/>
              <a:t>.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2877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Summary</a:t>
            </a:r>
            <a:r>
              <a:rPr lang="fr-CH" dirty="0" smtClean="0"/>
              <a:t> questions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1) Who was Minister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Finance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1893-1903? </a:t>
            </a:r>
            <a:endParaRPr lang="de-CH" dirty="0" smtClean="0"/>
          </a:p>
          <a:p>
            <a:pPr lvl="0"/>
            <a:r>
              <a:rPr lang="de-CH" dirty="0" smtClean="0"/>
              <a:t>2)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reason</a:t>
            </a:r>
            <a:r>
              <a:rPr lang="de-CH" dirty="0"/>
              <a:t> </a:t>
            </a:r>
            <a:r>
              <a:rPr lang="de-CH" dirty="0" err="1"/>
              <a:t>why</a:t>
            </a:r>
            <a:r>
              <a:rPr lang="de-CH" dirty="0"/>
              <a:t> Witte </a:t>
            </a:r>
            <a:r>
              <a:rPr lang="de-CH" dirty="0" err="1"/>
              <a:t>wanted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industrialise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de-CH" dirty="0" smtClean="0"/>
              <a:t>3)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/>
              <a:t>was </a:t>
            </a:r>
            <a:r>
              <a:rPr lang="de-CH" dirty="0" err="1"/>
              <a:t>state</a:t>
            </a:r>
            <a:r>
              <a:rPr lang="de-CH" dirty="0"/>
              <a:t> </a:t>
            </a:r>
            <a:r>
              <a:rPr lang="de-CH" dirty="0" err="1"/>
              <a:t>capitalism</a:t>
            </a:r>
            <a:r>
              <a:rPr lang="de-CH" dirty="0"/>
              <a:t>? </a:t>
            </a:r>
            <a:endParaRPr lang="de-CH" dirty="0" smtClean="0"/>
          </a:p>
          <a:p>
            <a:pPr lvl="0"/>
            <a:r>
              <a:rPr lang="fr-CH" dirty="0" smtClean="0"/>
              <a:t>4)Name </a:t>
            </a:r>
            <a:r>
              <a:rPr lang="fr-CH" dirty="0"/>
              <a:t>one </a:t>
            </a:r>
            <a:r>
              <a:rPr lang="fr-CH" dirty="0" err="1"/>
              <a:t>policy</a:t>
            </a:r>
            <a:r>
              <a:rPr lang="fr-CH" dirty="0"/>
              <a:t> of state </a:t>
            </a:r>
            <a:r>
              <a:rPr lang="fr-CH" dirty="0" err="1"/>
              <a:t>capitalism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5)</a:t>
            </a:r>
            <a:r>
              <a:rPr lang="fr-CH" dirty="0" err="1" smtClean="0"/>
              <a:t>Where</a:t>
            </a:r>
            <a:r>
              <a:rPr lang="fr-CH" dirty="0" smtClean="0"/>
              <a:t> </a:t>
            </a:r>
            <a:r>
              <a:rPr lang="fr-CH" dirty="0" err="1"/>
              <a:t>did</a:t>
            </a:r>
            <a:r>
              <a:rPr lang="fr-CH" dirty="0"/>
              <a:t> the Trans-</a:t>
            </a:r>
            <a:r>
              <a:rPr lang="fr-CH" dirty="0" err="1"/>
              <a:t>Siberian</a:t>
            </a:r>
            <a:r>
              <a:rPr lang="fr-CH" dirty="0"/>
              <a:t> </a:t>
            </a:r>
            <a:r>
              <a:rPr lang="fr-CH" dirty="0" err="1"/>
              <a:t>railway</a:t>
            </a:r>
            <a:r>
              <a:rPr lang="fr-CH" dirty="0"/>
              <a:t> </a:t>
            </a:r>
            <a:r>
              <a:rPr lang="fr-CH" dirty="0" err="1"/>
              <a:t>start</a:t>
            </a:r>
            <a:r>
              <a:rPr lang="fr-CH" dirty="0"/>
              <a:t> and finish? </a:t>
            </a:r>
            <a:endParaRPr lang="fr-CH" dirty="0" smtClean="0"/>
          </a:p>
          <a:p>
            <a:pPr lvl="0"/>
            <a:r>
              <a:rPr lang="fr-CH" dirty="0" smtClean="0"/>
              <a:t>6)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/>
              <a:t>did</a:t>
            </a:r>
            <a:r>
              <a:rPr lang="fr-CH" dirty="0"/>
              <a:t> Witte’s </a:t>
            </a:r>
            <a:r>
              <a:rPr lang="fr-CH" dirty="0" err="1"/>
              <a:t>policies</a:t>
            </a:r>
            <a:r>
              <a:rPr lang="fr-CH" dirty="0"/>
              <a:t> </a:t>
            </a:r>
            <a:r>
              <a:rPr lang="fr-CH" dirty="0" err="1"/>
              <a:t>make</a:t>
            </a:r>
            <a:r>
              <a:rPr lang="fr-CH" dirty="0"/>
              <a:t> </a:t>
            </a:r>
            <a:r>
              <a:rPr lang="fr-CH" dirty="0" err="1"/>
              <a:t>Russia</a:t>
            </a:r>
            <a:r>
              <a:rPr lang="fr-CH" dirty="0"/>
              <a:t> </a:t>
            </a:r>
            <a:r>
              <a:rPr lang="fr-CH" dirty="0" err="1"/>
              <a:t>dependent</a:t>
            </a:r>
            <a:r>
              <a:rPr lang="fr-CH" dirty="0"/>
              <a:t> on? </a:t>
            </a:r>
            <a:endParaRPr lang="fr-CH" dirty="0" smtClean="0"/>
          </a:p>
          <a:p>
            <a:pPr lvl="0"/>
            <a:r>
              <a:rPr lang="fr-CH" dirty="0" smtClean="0"/>
              <a:t>7)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/>
              <a:t>saw</a:t>
            </a:r>
            <a:r>
              <a:rPr lang="fr-CH" dirty="0"/>
              <a:t> </a:t>
            </a:r>
            <a:r>
              <a:rPr lang="fr-CH" dirty="0" err="1"/>
              <a:t>huge</a:t>
            </a:r>
            <a:r>
              <a:rPr lang="fr-CH" dirty="0"/>
              <a:t> </a:t>
            </a:r>
            <a:r>
              <a:rPr lang="fr-CH" dirty="0" err="1"/>
              <a:t>growth</a:t>
            </a:r>
            <a:r>
              <a:rPr lang="fr-CH" dirty="0"/>
              <a:t> as part of a transport “</a:t>
            </a:r>
            <a:r>
              <a:rPr lang="fr-CH" dirty="0" err="1"/>
              <a:t>revolution</a:t>
            </a:r>
            <a:r>
              <a:rPr lang="fr-CH" dirty="0"/>
              <a:t>”? </a:t>
            </a:r>
            <a:endParaRPr lang="fr-CH" dirty="0" smtClean="0"/>
          </a:p>
          <a:p>
            <a:pPr lvl="0"/>
            <a:r>
              <a:rPr lang="fr-CH" dirty="0" smtClean="0"/>
              <a:t>8)</a:t>
            </a:r>
            <a:r>
              <a:rPr lang="fr-CH" dirty="0" err="1" smtClean="0"/>
              <a:t>Give</a:t>
            </a:r>
            <a:r>
              <a:rPr lang="fr-CH" dirty="0" smtClean="0"/>
              <a:t> </a:t>
            </a:r>
            <a:r>
              <a:rPr lang="fr-CH" dirty="0"/>
              <a:t>one </a:t>
            </a:r>
            <a:r>
              <a:rPr lang="fr-CH" dirty="0" err="1"/>
              <a:t>reason</a:t>
            </a:r>
            <a:r>
              <a:rPr lang="fr-CH" dirty="0"/>
              <a:t> </a:t>
            </a:r>
            <a:r>
              <a:rPr lang="fr-CH" dirty="0" err="1"/>
              <a:t>why</a:t>
            </a:r>
            <a:r>
              <a:rPr lang="fr-CH" dirty="0"/>
              <a:t> </a:t>
            </a:r>
            <a:r>
              <a:rPr lang="fr-CH" dirty="0" err="1"/>
              <a:t>strikes</a:t>
            </a:r>
            <a:r>
              <a:rPr lang="fr-CH" dirty="0"/>
              <a:t> </a:t>
            </a:r>
            <a:r>
              <a:rPr lang="fr-CH" dirty="0" err="1"/>
              <a:t>increased</a:t>
            </a:r>
            <a:r>
              <a:rPr lang="fr-CH" dirty="0"/>
              <a:t>?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95846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Further</a:t>
            </a:r>
            <a:r>
              <a:rPr lang="fr-CH" dirty="0" smtClean="0"/>
              <a:t> </a:t>
            </a:r>
            <a:r>
              <a:rPr lang="fr-CH" dirty="0" err="1" smtClean="0"/>
              <a:t>reading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Lynch p </a:t>
            </a:r>
            <a:r>
              <a:rPr lang="fr-CH" dirty="0"/>
              <a:t>21- </a:t>
            </a:r>
            <a:r>
              <a:rPr lang="fr-CH" dirty="0" smtClean="0"/>
              <a:t>26; Oxley 42-57 </a:t>
            </a:r>
            <a:r>
              <a:rPr lang="fr-CH" dirty="0" err="1" smtClean="0"/>
              <a:t>handouts</a:t>
            </a:r>
            <a:r>
              <a:rPr lang="fr-CH" dirty="0" smtClean="0"/>
              <a:t> </a:t>
            </a:r>
            <a:r>
              <a:rPr lang="fr-CH" dirty="0"/>
              <a:t>to </a:t>
            </a:r>
            <a:r>
              <a:rPr lang="fr-CH" dirty="0" err="1"/>
              <a:t>make</a:t>
            </a:r>
            <a:r>
              <a:rPr lang="fr-CH" dirty="0"/>
              <a:t> </a:t>
            </a:r>
            <a:r>
              <a:rPr lang="fr-CH" dirty="0" err="1"/>
              <a:t>your</a:t>
            </a:r>
            <a:r>
              <a:rPr lang="fr-CH" dirty="0"/>
              <a:t> </a:t>
            </a:r>
            <a:r>
              <a:rPr lang="fr-CH" dirty="0" err="1"/>
              <a:t>own</a:t>
            </a:r>
            <a:r>
              <a:rPr lang="fr-CH" dirty="0"/>
              <a:t> notes on </a:t>
            </a:r>
            <a:r>
              <a:rPr lang="fr-CH" dirty="0" smtClean="0"/>
              <a:t>Witte </a:t>
            </a:r>
          </a:p>
          <a:p>
            <a:r>
              <a:rPr lang="fr-CH" dirty="0" smtClean="0"/>
              <a:t>Use </a:t>
            </a:r>
            <a:r>
              <a:rPr lang="fr-CH" dirty="0"/>
              <a:t>the </a:t>
            </a:r>
            <a:r>
              <a:rPr lang="fr-CH" dirty="0" err="1"/>
              <a:t>subheadings</a:t>
            </a:r>
            <a:r>
              <a:rPr lang="fr-CH" dirty="0"/>
              <a:t> and questions to help </a:t>
            </a:r>
            <a:r>
              <a:rPr lang="fr-CH" dirty="0" err="1"/>
              <a:t>you</a:t>
            </a:r>
            <a:r>
              <a:rPr lang="fr-CH" dirty="0"/>
              <a:t>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0965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WHY DID RUSSIA NEED TO INDUSTRIALISE?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The </a:t>
            </a:r>
            <a:r>
              <a:rPr lang="de-CH" dirty="0" err="1"/>
              <a:t>transformation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Russian</a:t>
            </a:r>
            <a:r>
              <a:rPr lang="de-CH" dirty="0"/>
              <a:t> </a:t>
            </a:r>
            <a:r>
              <a:rPr lang="de-CH" dirty="0" err="1"/>
              <a:t>economy</a:t>
            </a:r>
            <a:r>
              <a:rPr lang="de-CH" dirty="0"/>
              <a:t> </a:t>
            </a:r>
            <a:r>
              <a:rPr lang="de-CH" dirty="0" err="1"/>
              <a:t>had</a:t>
            </a:r>
            <a:r>
              <a:rPr lang="de-CH" dirty="0"/>
              <a:t> </a:t>
            </a:r>
            <a:r>
              <a:rPr lang="de-CH" dirty="0" err="1"/>
              <a:t>begun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reign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Alexander II in </a:t>
            </a:r>
            <a:r>
              <a:rPr lang="de-CH" dirty="0" err="1"/>
              <a:t>response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humiliation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defeat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Crimean</a:t>
            </a:r>
            <a:r>
              <a:rPr lang="de-CH" dirty="0"/>
              <a:t> War. </a:t>
            </a:r>
            <a:endParaRPr lang="de-CH" dirty="0" smtClean="0"/>
          </a:p>
          <a:p>
            <a:r>
              <a:rPr lang="de-CH" dirty="0" smtClean="0"/>
              <a:t>Alexander </a:t>
            </a:r>
            <a:r>
              <a:rPr lang="de-CH" dirty="0"/>
              <a:t>III was </a:t>
            </a:r>
            <a:r>
              <a:rPr lang="de-CH" dirty="0" err="1"/>
              <a:t>well</a:t>
            </a:r>
            <a:r>
              <a:rPr lang="de-CH" dirty="0"/>
              <a:t> </a:t>
            </a:r>
            <a:r>
              <a:rPr lang="de-CH" dirty="0" err="1"/>
              <a:t>aware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economic</a:t>
            </a:r>
            <a:r>
              <a:rPr lang="de-CH" dirty="0"/>
              <a:t> </a:t>
            </a:r>
            <a:r>
              <a:rPr lang="de-CH" dirty="0" err="1"/>
              <a:t>modernisation</a:t>
            </a:r>
            <a:r>
              <a:rPr lang="de-CH" dirty="0"/>
              <a:t> was also </a:t>
            </a:r>
            <a:r>
              <a:rPr lang="de-CH" dirty="0" err="1"/>
              <a:t>needed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allow</a:t>
            </a:r>
            <a:r>
              <a:rPr lang="de-CH" dirty="0"/>
              <a:t> </a:t>
            </a:r>
            <a:r>
              <a:rPr lang="de-CH" dirty="0" err="1"/>
              <a:t>Russia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support</a:t>
            </a:r>
            <a:r>
              <a:rPr lang="de-CH" dirty="0"/>
              <a:t> her </a:t>
            </a:r>
            <a:r>
              <a:rPr lang="de-CH" dirty="0" err="1"/>
              <a:t>growing</a:t>
            </a:r>
            <a:r>
              <a:rPr lang="de-CH" dirty="0"/>
              <a:t> </a:t>
            </a:r>
            <a:r>
              <a:rPr lang="de-CH" dirty="0" err="1"/>
              <a:t>population</a:t>
            </a:r>
            <a:r>
              <a:rPr lang="de-CH" dirty="0"/>
              <a:t> and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recapture</a:t>
            </a:r>
            <a:r>
              <a:rPr lang="de-CH" dirty="0"/>
              <a:t> her Great Power Status. </a:t>
            </a:r>
            <a:endParaRPr lang="de-CH" dirty="0" smtClean="0"/>
          </a:p>
          <a:p>
            <a:r>
              <a:rPr lang="de-CH" dirty="0" smtClean="0"/>
              <a:t>At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start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Alexander III‟s </a:t>
            </a:r>
            <a:r>
              <a:rPr lang="de-CH" dirty="0" err="1"/>
              <a:t>reign</a:t>
            </a:r>
            <a:r>
              <a:rPr lang="de-CH" dirty="0"/>
              <a:t> </a:t>
            </a:r>
            <a:r>
              <a:rPr lang="de-CH" dirty="0" err="1"/>
              <a:t>Russia</a:t>
            </a:r>
            <a:r>
              <a:rPr lang="de-CH" dirty="0"/>
              <a:t> </a:t>
            </a:r>
            <a:r>
              <a:rPr lang="de-CH" dirty="0" err="1"/>
              <a:t>relied</a:t>
            </a:r>
            <a:r>
              <a:rPr lang="de-CH" dirty="0"/>
              <a:t> on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export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grain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earn</a:t>
            </a:r>
            <a:r>
              <a:rPr lang="de-CH" dirty="0"/>
              <a:t> her </a:t>
            </a:r>
            <a:r>
              <a:rPr lang="de-CH" dirty="0" err="1"/>
              <a:t>money</a:t>
            </a:r>
            <a:r>
              <a:rPr lang="de-CH" dirty="0"/>
              <a:t>, but </a:t>
            </a:r>
            <a:r>
              <a:rPr lang="de-CH" dirty="0" err="1"/>
              <a:t>crop</a:t>
            </a:r>
            <a:r>
              <a:rPr lang="de-CH" dirty="0"/>
              <a:t> </a:t>
            </a:r>
            <a:r>
              <a:rPr lang="de-CH" dirty="0" err="1"/>
              <a:t>yields</a:t>
            </a:r>
            <a:r>
              <a:rPr lang="de-CH" dirty="0"/>
              <a:t> </a:t>
            </a:r>
            <a:r>
              <a:rPr lang="de-CH" dirty="0" err="1"/>
              <a:t>were</a:t>
            </a:r>
            <a:r>
              <a:rPr lang="de-CH" dirty="0"/>
              <a:t> </a:t>
            </a:r>
            <a:r>
              <a:rPr lang="de-CH" dirty="0" err="1"/>
              <a:t>low</a:t>
            </a:r>
            <a:r>
              <a:rPr lang="de-CH" dirty="0"/>
              <a:t> </a:t>
            </a:r>
            <a:r>
              <a:rPr lang="de-CH" dirty="0" err="1"/>
              <a:t>because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problems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emancipation</a:t>
            </a:r>
            <a:r>
              <a:rPr lang="de-CH" dirty="0"/>
              <a:t>. </a:t>
            </a:r>
            <a:endParaRPr lang="de-CH" dirty="0" smtClean="0"/>
          </a:p>
          <a:p>
            <a:r>
              <a:rPr lang="de-CH" dirty="0" smtClean="0"/>
              <a:t>The </a:t>
            </a:r>
            <a:r>
              <a:rPr lang="de-CH" dirty="0"/>
              <a:t>countries </a:t>
            </a:r>
            <a:r>
              <a:rPr lang="de-CH" dirty="0" err="1"/>
              <a:t>economy</a:t>
            </a:r>
            <a:r>
              <a:rPr lang="de-CH" dirty="0"/>
              <a:t> was also </a:t>
            </a:r>
            <a:r>
              <a:rPr lang="de-CH" dirty="0" err="1"/>
              <a:t>heavily</a:t>
            </a:r>
            <a:r>
              <a:rPr lang="de-CH" dirty="0"/>
              <a:t> </a:t>
            </a:r>
            <a:r>
              <a:rPr lang="de-CH" dirty="0" err="1"/>
              <a:t>dependent</a:t>
            </a:r>
            <a:r>
              <a:rPr lang="de-CH" dirty="0"/>
              <a:t> on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weather</a:t>
            </a:r>
            <a:r>
              <a:rPr lang="de-CH" dirty="0"/>
              <a:t> and in 1891 – 1892 </a:t>
            </a:r>
            <a:r>
              <a:rPr lang="de-CH" dirty="0" err="1"/>
              <a:t>famine</a:t>
            </a:r>
            <a:r>
              <a:rPr lang="de-CH" dirty="0"/>
              <a:t> </a:t>
            </a:r>
            <a:r>
              <a:rPr lang="de-CH" dirty="0" err="1"/>
              <a:t>affected</a:t>
            </a:r>
            <a:r>
              <a:rPr lang="de-CH" dirty="0"/>
              <a:t> 17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Russia‟s</a:t>
            </a:r>
            <a:r>
              <a:rPr lang="de-CH" dirty="0"/>
              <a:t> 39 </a:t>
            </a:r>
            <a:r>
              <a:rPr lang="de-CH" dirty="0" err="1"/>
              <a:t>provinces</a:t>
            </a:r>
            <a:r>
              <a:rPr lang="de-CH" dirty="0"/>
              <a:t> –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government</a:t>
            </a:r>
            <a:r>
              <a:rPr lang="de-CH" dirty="0"/>
              <a:t> </a:t>
            </a:r>
            <a:r>
              <a:rPr lang="de-CH" dirty="0" err="1"/>
              <a:t>failed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organise</a:t>
            </a:r>
            <a:r>
              <a:rPr lang="de-CH" dirty="0"/>
              <a:t> </a:t>
            </a:r>
            <a:r>
              <a:rPr lang="de-CH" dirty="0" err="1"/>
              <a:t>adequate</a:t>
            </a:r>
            <a:r>
              <a:rPr lang="de-CH" dirty="0"/>
              <a:t> </a:t>
            </a:r>
            <a:r>
              <a:rPr lang="de-CH" dirty="0" err="1"/>
              <a:t>relief</a:t>
            </a:r>
            <a:r>
              <a:rPr lang="de-CH" dirty="0"/>
              <a:t> and </a:t>
            </a:r>
            <a:r>
              <a:rPr lang="de-CH" dirty="0" err="1"/>
              <a:t>over</a:t>
            </a:r>
            <a:r>
              <a:rPr lang="de-CH" dirty="0"/>
              <a:t> 350,000 </a:t>
            </a:r>
            <a:r>
              <a:rPr lang="de-CH" dirty="0" err="1"/>
              <a:t>died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starvation</a:t>
            </a:r>
            <a:r>
              <a:rPr lang="de-CH" dirty="0"/>
              <a:t>. </a:t>
            </a:r>
            <a:endParaRPr lang="de-CH" dirty="0" smtClean="0"/>
          </a:p>
          <a:p>
            <a:r>
              <a:rPr lang="fr-CH" dirty="0" smtClean="0"/>
              <a:t>Alexander </a:t>
            </a:r>
            <a:r>
              <a:rPr lang="fr-CH" dirty="0" err="1"/>
              <a:t>also</a:t>
            </a:r>
            <a:r>
              <a:rPr lang="fr-CH" dirty="0"/>
              <a:t> </a:t>
            </a:r>
            <a:r>
              <a:rPr lang="fr-CH" dirty="0" err="1"/>
              <a:t>needed</a:t>
            </a:r>
            <a:r>
              <a:rPr lang="fr-CH" dirty="0"/>
              <a:t> to </a:t>
            </a:r>
            <a:r>
              <a:rPr lang="fr-CH" dirty="0" err="1"/>
              <a:t>see</a:t>
            </a:r>
            <a:r>
              <a:rPr lang="fr-CH" dirty="0"/>
              <a:t> </a:t>
            </a:r>
            <a:r>
              <a:rPr lang="fr-CH" dirty="0" err="1"/>
              <a:t>economic</a:t>
            </a:r>
            <a:r>
              <a:rPr lang="fr-CH" dirty="0"/>
              <a:t> </a:t>
            </a:r>
            <a:r>
              <a:rPr lang="fr-CH" dirty="0" err="1"/>
              <a:t>development</a:t>
            </a:r>
            <a:r>
              <a:rPr lang="fr-CH" dirty="0"/>
              <a:t> to support the </a:t>
            </a:r>
            <a:r>
              <a:rPr lang="fr-CH" dirty="0" err="1"/>
              <a:t>growth</a:t>
            </a:r>
            <a:r>
              <a:rPr lang="fr-CH" dirty="0"/>
              <a:t> of </a:t>
            </a:r>
            <a:r>
              <a:rPr lang="fr-CH" dirty="0" err="1"/>
              <a:t>his</a:t>
            </a:r>
            <a:r>
              <a:rPr lang="fr-CH" dirty="0"/>
              <a:t> </a:t>
            </a:r>
            <a:r>
              <a:rPr lang="fr-CH" dirty="0" err="1"/>
              <a:t>military</a:t>
            </a:r>
            <a:r>
              <a:rPr lang="fr-CH" dirty="0"/>
              <a:t> (50% 0f </a:t>
            </a:r>
            <a:r>
              <a:rPr lang="fr-CH" dirty="0" err="1"/>
              <a:t>government</a:t>
            </a:r>
            <a:r>
              <a:rPr lang="fr-CH" dirty="0"/>
              <a:t> </a:t>
            </a:r>
            <a:r>
              <a:rPr lang="fr-CH" dirty="0" err="1"/>
              <a:t>spending</a:t>
            </a:r>
            <a:r>
              <a:rPr lang="fr-CH" dirty="0"/>
              <a:t>) and to </a:t>
            </a:r>
            <a:r>
              <a:rPr lang="fr-CH" dirty="0" err="1"/>
              <a:t>protect</a:t>
            </a:r>
            <a:r>
              <a:rPr lang="fr-CH" dirty="0"/>
              <a:t> the Empire. 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2131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WHY DID RUSSIA NEED TO INDUSTRIALISE?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 </a:t>
            </a:r>
            <a:r>
              <a:rPr lang="de-CH" dirty="0" err="1"/>
              <a:t>railway</a:t>
            </a:r>
            <a:r>
              <a:rPr lang="de-CH" dirty="0"/>
              <a:t> </a:t>
            </a:r>
            <a:r>
              <a:rPr lang="de-CH" dirty="0" err="1"/>
              <a:t>building</a:t>
            </a:r>
            <a:r>
              <a:rPr lang="de-CH" dirty="0"/>
              <a:t> </a:t>
            </a:r>
            <a:r>
              <a:rPr lang="de-CH" dirty="0" err="1"/>
              <a:t>programme</a:t>
            </a:r>
            <a:r>
              <a:rPr lang="de-CH" dirty="0"/>
              <a:t> </a:t>
            </a:r>
            <a:r>
              <a:rPr lang="de-CH" dirty="0" err="1"/>
              <a:t>had</a:t>
            </a:r>
            <a:r>
              <a:rPr lang="de-CH" dirty="0"/>
              <a:t> </a:t>
            </a:r>
            <a:r>
              <a:rPr lang="de-CH" dirty="0" err="1"/>
              <a:t>started</a:t>
            </a:r>
            <a:r>
              <a:rPr lang="de-CH" dirty="0"/>
              <a:t> and </a:t>
            </a:r>
            <a:r>
              <a:rPr lang="de-CH" dirty="0" err="1"/>
              <a:t>there</a:t>
            </a:r>
            <a:r>
              <a:rPr lang="de-CH" dirty="0"/>
              <a:t> was </a:t>
            </a: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small-scale</a:t>
            </a:r>
            <a:r>
              <a:rPr lang="de-CH" dirty="0"/>
              <a:t> </a:t>
            </a:r>
            <a:r>
              <a:rPr lang="de-CH" dirty="0" err="1"/>
              <a:t>development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factories</a:t>
            </a:r>
            <a:r>
              <a:rPr lang="de-CH" dirty="0"/>
              <a:t>. </a:t>
            </a:r>
            <a:endParaRPr lang="de-CH" dirty="0" smtClean="0"/>
          </a:p>
          <a:p>
            <a:r>
              <a:rPr lang="de-CH" dirty="0" err="1" smtClean="0"/>
              <a:t>However</a:t>
            </a:r>
            <a:r>
              <a:rPr lang="de-CH" dirty="0"/>
              <a:t>, </a:t>
            </a:r>
            <a:r>
              <a:rPr lang="de-CH" dirty="0" err="1"/>
              <a:t>by</a:t>
            </a:r>
            <a:r>
              <a:rPr lang="de-CH" dirty="0"/>
              <a:t> 1881, </a:t>
            </a:r>
            <a:r>
              <a:rPr lang="de-CH" dirty="0" err="1" smtClean="0"/>
              <a:t>Russia’s</a:t>
            </a:r>
            <a:r>
              <a:rPr lang="de-CH" dirty="0" smtClean="0"/>
              <a:t> </a:t>
            </a:r>
            <a:r>
              <a:rPr lang="de-CH" dirty="0" err="1"/>
              <a:t>economic</a:t>
            </a:r>
            <a:r>
              <a:rPr lang="de-CH" dirty="0"/>
              <a:t> </a:t>
            </a:r>
            <a:r>
              <a:rPr lang="de-CH" dirty="0" err="1"/>
              <a:t>development</a:t>
            </a:r>
            <a:r>
              <a:rPr lang="de-CH" dirty="0"/>
              <a:t> still </a:t>
            </a:r>
            <a:r>
              <a:rPr lang="de-CH" dirty="0" err="1"/>
              <a:t>lagged</a:t>
            </a:r>
            <a:r>
              <a:rPr lang="de-CH" dirty="0"/>
              <a:t> </a:t>
            </a:r>
            <a:r>
              <a:rPr lang="de-CH" dirty="0" err="1"/>
              <a:t>far</a:t>
            </a:r>
            <a:r>
              <a:rPr lang="de-CH" dirty="0"/>
              <a:t> </a:t>
            </a:r>
            <a:r>
              <a:rPr lang="de-CH" dirty="0" err="1"/>
              <a:t>behind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Western Europe and </a:t>
            </a:r>
            <a:r>
              <a:rPr lang="de-CH" dirty="0" err="1"/>
              <a:t>there</a:t>
            </a:r>
            <a:r>
              <a:rPr lang="de-CH" dirty="0"/>
              <a:t> was a </a:t>
            </a:r>
            <a:r>
              <a:rPr lang="de-CH" dirty="0" err="1"/>
              <a:t>huge</a:t>
            </a:r>
            <a:r>
              <a:rPr lang="de-CH" dirty="0"/>
              <a:t> </a:t>
            </a:r>
            <a:r>
              <a:rPr lang="de-CH" dirty="0" err="1"/>
              <a:t>gulf</a:t>
            </a:r>
            <a:r>
              <a:rPr lang="de-CH" dirty="0"/>
              <a:t> </a:t>
            </a:r>
            <a:r>
              <a:rPr lang="de-CH" dirty="0" err="1"/>
              <a:t>between</a:t>
            </a:r>
            <a:r>
              <a:rPr lang="de-CH" dirty="0"/>
              <a:t> </a:t>
            </a:r>
            <a:r>
              <a:rPr lang="de-CH" dirty="0" err="1" smtClean="0"/>
              <a:t>Russia’s</a:t>
            </a:r>
            <a:r>
              <a:rPr lang="de-CH" dirty="0" smtClean="0"/>
              <a:t> </a:t>
            </a:r>
            <a:r>
              <a:rPr lang="de-CH" dirty="0"/>
              <a:t>potential, </a:t>
            </a:r>
            <a:r>
              <a:rPr lang="de-CH" dirty="0" err="1"/>
              <a:t>given</a:t>
            </a:r>
            <a:r>
              <a:rPr lang="de-CH" dirty="0"/>
              <a:t> </a:t>
            </a:r>
            <a:r>
              <a:rPr lang="de-CH" dirty="0" err="1"/>
              <a:t>its</a:t>
            </a:r>
            <a:r>
              <a:rPr lang="de-CH" dirty="0"/>
              <a:t> </a:t>
            </a:r>
            <a:r>
              <a:rPr lang="de-CH" dirty="0" err="1"/>
              <a:t>vast</a:t>
            </a:r>
            <a:r>
              <a:rPr lang="de-CH" dirty="0"/>
              <a:t> </a:t>
            </a:r>
            <a:r>
              <a:rPr lang="de-CH" dirty="0" err="1"/>
              <a:t>supplies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natural</a:t>
            </a:r>
            <a:r>
              <a:rPr lang="de-CH" dirty="0"/>
              <a:t> </a:t>
            </a:r>
            <a:r>
              <a:rPr lang="de-CH" dirty="0" err="1"/>
              <a:t>resources</a:t>
            </a:r>
            <a:r>
              <a:rPr lang="de-CH" dirty="0"/>
              <a:t> and </a:t>
            </a:r>
            <a:r>
              <a:rPr lang="de-CH" dirty="0" err="1"/>
              <a:t>manpower</a:t>
            </a:r>
            <a:r>
              <a:rPr lang="de-CH" dirty="0"/>
              <a:t>, and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country‟s</a:t>
            </a:r>
            <a:r>
              <a:rPr lang="de-CH" dirty="0"/>
              <a:t> </a:t>
            </a:r>
            <a:r>
              <a:rPr lang="de-CH" dirty="0" err="1"/>
              <a:t>actual</a:t>
            </a:r>
            <a:r>
              <a:rPr lang="de-CH" dirty="0"/>
              <a:t> </a:t>
            </a:r>
            <a:r>
              <a:rPr lang="de-CH" dirty="0" err="1"/>
              <a:t>levels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achievement</a:t>
            </a:r>
            <a:r>
              <a:rPr lang="de-CH" dirty="0"/>
              <a:t>. </a:t>
            </a:r>
            <a:endParaRPr lang="de-CH" dirty="0" smtClean="0"/>
          </a:p>
          <a:p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/>
              <a:t>was not </a:t>
            </a:r>
            <a:r>
              <a:rPr lang="de-CH" dirty="0" err="1"/>
              <a:t>until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reign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Alexander </a:t>
            </a:r>
            <a:r>
              <a:rPr lang="de-CH" dirty="0" err="1"/>
              <a:t>that</a:t>
            </a:r>
            <a:r>
              <a:rPr lang="de-CH" dirty="0"/>
              <a:t> a real </a:t>
            </a:r>
            <a:r>
              <a:rPr lang="de-CH" dirty="0" err="1" smtClean="0"/>
              <a:t>industrial</a:t>
            </a:r>
            <a:r>
              <a:rPr lang="de-CH" dirty="0" smtClean="0"/>
              <a:t> </a:t>
            </a:r>
            <a:r>
              <a:rPr lang="de-CH" dirty="0" err="1" smtClean="0"/>
              <a:t>revolution</a:t>
            </a:r>
            <a:r>
              <a:rPr lang="de-CH" dirty="0" smtClean="0"/>
              <a:t> </a:t>
            </a:r>
            <a:r>
              <a:rPr lang="de-CH" dirty="0" err="1"/>
              <a:t>took</a:t>
            </a:r>
            <a:r>
              <a:rPr lang="de-CH" dirty="0"/>
              <a:t> off. 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656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‘Great </a:t>
            </a:r>
            <a:r>
              <a:rPr lang="fr-CH" dirty="0" err="1" smtClean="0"/>
              <a:t>Spurt</a:t>
            </a:r>
            <a:r>
              <a:rPr lang="fr-CH" dirty="0" smtClean="0"/>
              <a:t>’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893194"/>
            <a:ext cx="9720073" cy="4416166"/>
          </a:xfrm>
        </p:spPr>
        <p:txBody>
          <a:bodyPr>
            <a:normAutofit/>
          </a:bodyPr>
          <a:lstStyle/>
          <a:p>
            <a:r>
              <a:rPr lang="de-CH" dirty="0" err="1"/>
              <a:t>Alexander‟s</a:t>
            </a:r>
            <a:r>
              <a:rPr lang="de-CH" dirty="0"/>
              <a:t> </a:t>
            </a:r>
            <a:r>
              <a:rPr lang="de-CH" dirty="0" err="1"/>
              <a:t>reign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remembered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its</a:t>
            </a:r>
            <a:r>
              <a:rPr lang="de-CH" dirty="0"/>
              <a:t> </a:t>
            </a:r>
            <a:r>
              <a:rPr lang="de-CH" dirty="0" err="1"/>
              <a:t>reactionary</a:t>
            </a:r>
            <a:r>
              <a:rPr lang="de-CH" dirty="0"/>
              <a:t> </a:t>
            </a:r>
            <a:r>
              <a:rPr lang="de-CH" dirty="0" err="1"/>
              <a:t>policies</a:t>
            </a:r>
            <a:r>
              <a:rPr lang="de-CH" dirty="0"/>
              <a:t>, but </a:t>
            </a:r>
            <a:r>
              <a:rPr lang="de-CH" dirty="0" err="1"/>
              <a:t>it</a:t>
            </a:r>
            <a:r>
              <a:rPr lang="de-CH" dirty="0"/>
              <a:t> must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remembered</a:t>
            </a:r>
            <a:r>
              <a:rPr lang="de-CH" dirty="0"/>
              <a:t> </a:t>
            </a:r>
            <a:r>
              <a:rPr lang="de-CH" dirty="0" err="1"/>
              <a:t>that</a:t>
            </a:r>
            <a:r>
              <a:rPr lang="de-CH" dirty="0"/>
              <a:t> </a:t>
            </a:r>
            <a:r>
              <a:rPr lang="de-CH" dirty="0" err="1"/>
              <a:t>it</a:t>
            </a:r>
            <a:r>
              <a:rPr lang="de-CH" dirty="0"/>
              <a:t> also </a:t>
            </a:r>
            <a:r>
              <a:rPr lang="de-CH" dirty="0" err="1"/>
              <a:t>saw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start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 </a:t>
            </a:r>
            <a:r>
              <a:rPr lang="de-CH" dirty="0" err="1"/>
              <a:t>period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great</a:t>
            </a:r>
            <a:r>
              <a:rPr lang="de-CH" dirty="0"/>
              <a:t> </a:t>
            </a:r>
            <a:r>
              <a:rPr lang="de-CH" dirty="0" err="1"/>
              <a:t>industrial</a:t>
            </a:r>
            <a:r>
              <a:rPr lang="de-CH" dirty="0"/>
              <a:t> </a:t>
            </a:r>
            <a:r>
              <a:rPr lang="de-CH" dirty="0" err="1"/>
              <a:t>expansion</a:t>
            </a:r>
            <a:r>
              <a:rPr lang="de-CH" dirty="0"/>
              <a:t>. </a:t>
            </a:r>
            <a:endParaRPr lang="de-CH" dirty="0" smtClean="0"/>
          </a:p>
          <a:p>
            <a:r>
              <a:rPr lang="fr-CH" dirty="0" smtClean="0"/>
              <a:t>The </a:t>
            </a:r>
            <a:r>
              <a:rPr lang="fr-CH" dirty="0"/>
              <a:t>Tsars </a:t>
            </a:r>
            <a:r>
              <a:rPr lang="fr-CH" dirty="0" err="1"/>
              <a:t>had</a:t>
            </a:r>
            <a:r>
              <a:rPr lang="fr-CH" dirty="0"/>
              <a:t> </a:t>
            </a:r>
            <a:r>
              <a:rPr lang="fr-CH" dirty="0" err="1"/>
              <a:t>avoided</a:t>
            </a:r>
            <a:r>
              <a:rPr lang="fr-CH" dirty="0"/>
              <a:t> </a:t>
            </a:r>
            <a:r>
              <a:rPr lang="fr-CH" dirty="0" err="1"/>
              <a:t>industrial</a:t>
            </a:r>
            <a:r>
              <a:rPr lang="fr-CH" dirty="0"/>
              <a:t> expansion, as </a:t>
            </a:r>
            <a:r>
              <a:rPr lang="fr-CH" dirty="0" err="1"/>
              <a:t>it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seen</a:t>
            </a:r>
            <a:r>
              <a:rPr lang="fr-CH" dirty="0"/>
              <a:t> to </a:t>
            </a:r>
            <a:r>
              <a:rPr lang="fr-CH" dirty="0" err="1"/>
              <a:t>be</a:t>
            </a:r>
            <a:r>
              <a:rPr lang="fr-CH" dirty="0"/>
              <a:t> “</a:t>
            </a:r>
            <a:r>
              <a:rPr lang="fr-CH" dirty="0" err="1"/>
              <a:t>dirty</a:t>
            </a:r>
            <a:r>
              <a:rPr lang="fr-CH" dirty="0"/>
              <a:t>” and “western” </a:t>
            </a:r>
            <a:r>
              <a:rPr lang="fr-CH" dirty="0" err="1"/>
              <a:t>compared</a:t>
            </a:r>
            <a:r>
              <a:rPr lang="fr-CH" dirty="0"/>
              <a:t> to </a:t>
            </a:r>
            <a:r>
              <a:rPr lang="fr-CH" dirty="0" err="1"/>
              <a:t>Russia‟s</a:t>
            </a:r>
            <a:r>
              <a:rPr lang="fr-CH" dirty="0"/>
              <a:t> </a:t>
            </a:r>
            <a:r>
              <a:rPr lang="fr-CH" dirty="0" err="1"/>
              <a:t>traditional</a:t>
            </a:r>
            <a:r>
              <a:rPr lang="fr-CH" dirty="0"/>
              <a:t> agricultural </a:t>
            </a:r>
            <a:r>
              <a:rPr lang="fr-CH" dirty="0" err="1"/>
              <a:t>economy</a:t>
            </a:r>
            <a:r>
              <a:rPr lang="fr-CH" dirty="0"/>
              <a:t>. </a:t>
            </a:r>
            <a:endParaRPr lang="fr-CH" dirty="0" smtClean="0"/>
          </a:p>
          <a:p>
            <a:r>
              <a:rPr lang="fr-CH" dirty="0" err="1" smtClean="0"/>
              <a:t>However</a:t>
            </a:r>
            <a:r>
              <a:rPr lang="fr-CH" dirty="0"/>
              <a:t>, the 1890s </a:t>
            </a:r>
            <a:r>
              <a:rPr lang="fr-CH" dirty="0" err="1"/>
              <a:t>saw</a:t>
            </a:r>
            <a:r>
              <a:rPr lang="fr-CH" dirty="0"/>
              <a:t> the </a:t>
            </a:r>
            <a:r>
              <a:rPr lang="fr-CH" dirty="0" err="1"/>
              <a:t>onset</a:t>
            </a:r>
            <a:r>
              <a:rPr lang="fr-CH" dirty="0"/>
              <a:t> of a </a:t>
            </a:r>
            <a:r>
              <a:rPr lang="fr-CH" dirty="0" err="1"/>
              <a:t>period</a:t>
            </a:r>
            <a:r>
              <a:rPr lang="fr-CH" dirty="0"/>
              <a:t> of </a:t>
            </a:r>
            <a:r>
              <a:rPr lang="fr-CH" dirty="0" err="1"/>
              <a:t>rapid</a:t>
            </a:r>
            <a:r>
              <a:rPr lang="fr-CH" dirty="0"/>
              <a:t> </a:t>
            </a:r>
            <a:r>
              <a:rPr lang="fr-CH" dirty="0" err="1"/>
              <a:t>industrial</a:t>
            </a:r>
            <a:r>
              <a:rPr lang="fr-CH" dirty="0"/>
              <a:t> </a:t>
            </a:r>
            <a:r>
              <a:rPr lang="fr-CH" dirty="0" err="1"/>
              <a:t>growth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came to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known</a:t>
            </a:r>
            <a:r>
              <a:rPr lang="fr-CH" dirty="0"/>
              <a:t> as “the </a:t>
            </a:r>
            <a:r>
              <a:rPr lang="fr-CH" dirty="0" err="1"/>
              <a:t>great</a:t>
            </a:r>
            <a:r>
              <a:rPr lang="fr-CH" dirty="0"/>
              <a:t> </a:t>
            </a:r>
            <a:r>
              <a:rPr lang="fr-CH" dirty="0" err="1"/>
              <a:t>spurt</a:t>
            </a:r>
            <a:r>
              <a:rPr lang="fr-CH" dirty="0"/>
              <a:t>”. </a:t>
            </a:r>
            <a:endParaRPr lang="fr-CH" dirty="0" smtClean="0"/>
          </a:p>
          <a:p>
            <a:r>
              <a:rPr lang="fr-CH" dirty="0" smtClean="0"/>
              <a:t>This </a:t>
            </a:r>
            <a:r>
              <a:rPr lang="fr-CH" dirty="0" err="1"/>
              <a:t>was</a:t>
            </a:r>
            <a:r>
              <a:rPr lang="fr-CH" dirty="0"/>
              <a:t> a </a:t>
            </a:r>
            <a:r>
              <a:rPr lang="fr-CH" dirty="0" err="1"/>
              <a:t>period</a:t>
            </a:r>
            <a:r>
              <a:rPr lang="fr-CH" dirty="0"/>
              <a:t> of </a:t>
            </a:r>
            <a:r>
              <a:rPr lang="fr-CH" dirty="0" err="1"/>
              <a:t>sudden</a:t>
            </a:r>
            <a:r>
              <a:rPr lang="fr-CH" dirty="0"/>
              <a:t> expansion,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initiated</a:t>
            </a:r>
            <a:r>
              <a:rPr lang="fr-CH" dirty="0"/>
              <a:t> by </a:t>
            </a:r>
            <a:r>
              <a:rPr lang="fr-CH" dirty="0" err="1"/>
              <a:t>private</a:t>
            </a:r>
            <a:r>
              <a:rPr lang="fr-CH" dirty="0"/>
              <a:t> </a:t>
            </a:r>
            <a:r>
              <a:rPr lang="fr-CH" dirty="0" err="1"/>
              <a:t>enterprise</a:t>
            </a:r>
            <a:r>
              <a:rPr lang="fr-CH" dirty="0"/>
              <a:t>, but </a:t>
            </a:r>
            <a:r>
              <a:rPr lang="fr-CH" dirty="0" err="1"/>
              <a:t>sustained</a:t>
            </a:r>
            <a:r>
              <a:rPr lang="fr-CH" dirty="0"/>
              <a:t> by </a:t>
            </a:r>
            <a:r>
              <a:rPr lang="fr-CH" dirty="0" err="1"/>
              <a:t>deliberate</a:t>
            </a:r>
            <a:r>
              <a:rPr lang="fr-CH" dirty="0"/>
              <a:t> </a:t>
            </a:r>
            <a:r>
              <a:rPr lang="fr-CH" dirty="0" err="1"/>
              <a:t>government</a:t>
            </a:r>
            <a:r>
              <a:rPr lang="fr-CH" dirty="0"/>
              <a:t> </a:t>
            </a:r>
            <a:r>
              <a:rPr lang="fr-CH" dirty="0" err="1"/>
              <a:t>policy</a:t>
            </a:r>
            <a:r>
              <a:rPr lang="fr-CH" dirty="0"/>
              <a:t>. 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82277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‘Great </a:t>
            </a:r>
            <a:r>
              <a:rPr lang="fr-CH" dirty="0" err="1" smtClean="0"/>
              <a:t>Spurt</a:t>
            </a:r>
            <a:r>
              <a:rPr lang="fr-CH" dirty="0" smtClean="0"/>
              <a:t>’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2732" y="2285999"/>
            <a:ext cx="10225826" cy="4307983"/>
          </a:xfrm>
        </p:spPr>
        <p:txBody>
          <a:bodyPr>
            <a:normAutofit lnSpcReduction="10000"/>
          </a:bodyPr>
          <a:lstStyle/>
          <a:p>
            <a:r>
              <a:rPr lang="fr-CH" dirty="0"/>
              <a:t>Two man in </a:t>
            </a:r>
            <a:r>
              <a:rPr lang="fr-CH" dirty="0" err="1"/>
              <a:t>particular</a:t>
            </a:r>
            <a:r>
              <a:rPr lang="fr-CH" dirty="0"/>
              <a:t> </a:t>
            </a:r>
            <a:r>
              <a:rPr lang="fr-CH" dirty="0" err="1"/>
              <a:t>were</a:t>
            </a:r>
            <a:r>
              <a:rPr lang="fr-CH" dirty="0"/>
              <a:t> </a:t>
            </a:r>
            <a:r>
              <a:rPr lang="fr-CH" dirty="0" err="1"/>
              <a:t>responsible</a:t>
            </a:r>
            <a:r>
              <a:rPr lang="fr-CH" dirty="0"/>
              <a:t> for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industrial</a:t>
            </a:r>
            <a:r>
              <a:rPr lang="fr-CH" dirty="0"/>
              <a:t> </a:t>
            </a:r>
            <a:r>
              <a:rPr lang="fr-CH" dirty="0" err="1"/>
              <a:t>reform</a:t>
            </a:r>
            <a:r>
              <a:rPr lang="fr-CH" dirty="0"/>
              <a:t>, </a:t>
            </a:r>
            <a:endParaRPr lang="fr-CH" dirty="0" smtClean="0"/>
          </a:p>
          <a:p>
            <a:r>
              <a:rPr lang="fr-CH" dirty="0" smtClean="0"/>
              <a:t>Finance </a:t>
            </a:r>
            <a:r>
              <a:rPr lang="fr-CH" dirty="0" err="1"/>
              <a:t>Ministers</a:t>
            </a:r>
            <a:r>
              <a:rPr lang="fr-CH" dirty="0"/>
              <a:t> </a:t>
            </a:r>
            <a:r>
              <a:rPr lang="fr-CH" dirty="0" err="1"/>
              <a:t>Vyshnegradsky</a:t>
            </a:r>
            <a:r>
              <a:rPr lang="fr-CH" dirty="0"/>
              <a:t> (1887 – 1892) and Witte (1892 – 1903</a:t>
            </a:r>
            <a:r>
              <a:rPr lang="fr-CH" dirty="0" smtClean="0"/>
              <a:t>)</a:t>
            </a:r>
          </a:p>
          <a:p>
            <a:r>
              <a:rPr lang="fr-CH" dirty="0" err="1"/>
              <a:t>B</a:t>
            </a:r>
            <a:r>
              <a:rPr lang="fr-CH" dirty="0" err="1" smtClean="0"/>
              <a:t>oth</a:t>
            </a:r>
            <a:r>
              <a:rPr lang="fr-CH" dirty="0" smtClean="0"/>
              <a:t> </a:t>
            </a:r>
            <a:r>
              <a:rPr lang="fr-CH" dirty="0" err="1" smtClean="0"/>
              <a:t>adopted</a:t>
            </a:r>
            <a:r>
              <a:rPr lang="fr-CH" dirty="0" smtClean="0"/>
              <a:t> </a:t>
            </a:r>
            <a:r>
              <a:rPr lang="fr-CH" dirty="0" err="1"/>
              <a:t>similar</a:t>
            </a:r>
            <a:r>
              <a:rPr lang="fr-CH" dirty="0"/>
              <a:t> </a:t>
            </a:r>
            <a:r>
              <a:rPr lang="fr-CH" dirty="0" err="1" smtClean="0"/>
              <a:t>policies</a:t>
            </a:r>
            <a:r>
              <a:rPr lang="fr-CH" dirty="0" smtClean="0"/>
              <a:t>:</a:t>
            </a:r>
          </a:p>
          <a:p>
            <a:r>
              <a:rPr lang="fr-CH" dirty="0" smtClean="0"/>
              <a:t>- </a:t>
            </a:r>
            <a:r>
              <a:rPr lang="fr-CH" dirty="0" err="1" smtClean="0"/>
              <a:t>improving</a:t>
            </a:r>
            <a:r>
              <a:rPr lang="fr-CH" dirty="0" smtClean="0"/>
              <a:t> </a:t>
            </a:r>
            <a:r>
              <a:rPr lang="fr-CH" dirty="0"/>
              <a:t>the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economy</a:t>
            </a:r>
            <a:r>
              <a:rPr lang="fr-CH" dirty="0"/>
              <a:t> by </a:t>
            </a:r>
            <a:r>
              <a:rPr lang="fr-CH" dirty="0" err="1"/>
              <a:t>increasing</a:t>
            </a:r>
            <a:r>
              <a:rPr lang="fr-CH" dirty="0"/>
              <a:t> indirect taxes, </a:t>
            </a:r>
            <a:endParaRPr lang="fr-CH" dirty="0" smtClean="0"/>
          </a:p>
          <a:p>
            <a:r>
              <a:rPr lang="fr-CH" dirty="0" smtClean="0"/>
              <a:t>- </a:t>
            </a:r>
            <a:r>
              <a:rPr lang="fr-CH" dirty="0" err="1" smtClean="0"/>
              <a:t>negotiating</a:t>
            </a:r>
            <a:r>
              <a:rPr lang="fr-CH" dirty="0" smtClean="0"/>
              <a:t> </a:t>
            </a:r>
            <a:r>
              <a:rPr lang="fr-CH" dirty="0" err="1"/>
              <a:t>loans</a:t>
            </a:r>
            <a:r>
              <a:rPr lang="fr-CH" dirty="0"/>
              <a:t>, </a:t>
            </a:r>
            <a:endParaRPr lang="fr-CH" dirty="0" smtClean="0"/>
          </a:p>
          <a:p>
            <a:r>
              <a:rPr lang="fr-CH" dirty="0" smtClean="0"/>
              <a:t>- </a:t>
            </a:r>
            <a:r>
              <a:rPr lang="fr-CH" dirty="0" err="1" smtClean="0"/>
              <a:t>reducing</a:t>
            </a:r>
            <a:r>
              <a:rPr lang="fr-CH" dirty="0" smtClean="0"/>
              <a:t> </a:t>
            </a:r>
            <a:r>
              <a:rPr lang="fr-CH" dirty="0"/>
              <a:t>imports and </a:t>
            </a:r>
            <a:r>
              <a:rPr lang="fr-CH" dirty="0" err="1"/>
              <a:t>expanding</a:t>
            </a:r>
            <a:r>
              <a:rPr lang="fr-CH" dirty="0"/>
              <a:t> exports, </a:t>
            </a:r>
            <a:r>
              <a:rPr lang="fr-CH" dirty="0" err="1"/>
              <a:t>particularly</a:t>
            </a:r>
            <a:r>
              <a:rPr lang="fr-CH" dirty="0"/>
              <a:t> of grain. </a:t>
            </a:r>
          </a:p>
          <a:p>
            <a:r>
              <a:rPr lang="fr-CH" dirty="0"/>
              <a:t>A </a:t>
            </a:r>
            <a:r>
              <a:rPr lang="fr-CH" dirty="0" err="1"/>
              <a:t>Tariff</a:t>
            </a:r>
            <a:r>
              <a:rPr lang="fr-CH" dirty="0"/>
              <a:t> </a:t>
            </a:r>
            <a:r>
              <a:rPr lang="fr-CH" dirty="0" err="1"/>
              <a:t>Act</a:t>
            </a:r>
            <a:r>
              <a:rPr lang="fr-CH" dirty="0"/>
              <a:t> </a:t>
            </a:r>
            <a:r>
              <a:rPr lang="fr-CH" dirty="0" err="1"/>
              <a:t>introduced</a:t>
            </a:r>
            <a:r>
              <a:rPr lang="fr-CH" dirty="0"/>
              <a:t> in 1891 </a:t>
            </a:r>
            <a:r>
              <a:rPr lang="fr-CH" dirty="0" err="1"/>
              <a:t>protected</a:t>
            </a:r>
            <a:r>
              <a:rPr lang="fr-CH" dirty="0"/>
              <a:t>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iron</a:t>
            </a:r>
            <a:r>
              <a:rPr lang="fr-CH" dirty="0"/>
              <a:t>, </a:t>
            </a:r>
            <a:r>
              <a:rPr lang="fr-CH" dirty="0" err="1"/>
              <a:t>industrial</a:t>
            </a:r>
            <a:r>
              <a:rPr lang="fr-CH" dirty="0"/>
              <a:t> </a:t>
            </a:r>
            <a:r>
              <a:rPr lang="fr-CH" dirty="0" err="1"/>
              <a:t>machinery</a:t>
            </a:r>
            <a:r>
              <a:rPr lang="fr-CH" dirty="0"/>
              <a:t> and </a:t>
            </a:r>
            <a:r>
              <a:rPr lang="fr-CH" dirty="0" err="1"/>
              <a:t>raw</a:t>
            </a:r>
            <a:r>
              <a:rPr lang="fr-CH" dirty="0"/>
              <a:t> </a:t>
            </a:r>
            <a:r>
              <a:rPr lang="fr-CH" dirty="0" err="1"/>
              <a:t>cotton</a:t>
            </a:r>
            <a:r>
              <a:rPr lang="fr-CH" dirty="0"/>
              <a:t>. 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/>
              <a:t>Famine of 1891 – 1892 </a:t>
            </a:r>
            <a:r>
              <a:rPr lang="fr-CH" dirty="0" err="1"/>
              <a:t>resulted</a:t>
            </a:r>
            <a:r>
              <a:rPr lang="fr-CH" dirty="0"/>
              <a:t> in </a:t>
            </a:r>
            <a:r>
              <a:rPr lang="fr-CH" dirty="0" err="1"/>
              <a:t>Vyshnegradsky</a:t>
            </a:r>
            <a:r>
              <a:rPr lang="fr-CH" dirty="0"/>
              <a:t> </a:t>
            </a:r>
            <a:r>
              <a:rPr lang="fr-CH" dirty="0" err="1"/>
              <a:t>being</a:t>
            </a:r>
            <a:r>
              <a:rPr lang="fr-CH" dirty="0"/>
              <a:t> </a:t>
            </a:r>
            <a:r>
              <a:rPr lang="fr-CH" dirty="0" err="1"/>
              <a:t>sacked</a:t>
            </a:r>
            <a:r>
              <a:rPr lang="fr-CH" dirty="0"/>
              <a:t> but Witte </a:t>
            </a:r>
            <a:r>
              <a:rPr lang="fr-CH" dirty="0" err="1"/>
              <a:t>continued</a:t>
            </a:r>
            <a:r>
              <a:rPr lang="fr-CH" dirty="0"/>
              <a:t>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3150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Count </a:t>
            </a:r>
            <a:r>
              <a:rPr lang="fr-CH" dirty="0" err="1" smtClean="0"/>
              <a:t>witte</a:t>
            </a:r>
            <a:r>
              <a:rPr lang="fr-CH" dirty="0" smtClean="0"/>
              <a:t> - </a:t>
            </a:r>
            <a:r>
              <a:rPr lang="de-CH" dirty="0"/>
              <a:t>background and </a:t>
            </a:r>
            <a:r>
              <a:rPr lang="de-CH" dirty="0" err="1"/>
              <a:t>objectives</a:t>
            </a:r>
            <a:r>
              <a:rPr lang="de-CH" dirty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Witte was Minister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Finance</a:t>
            </a:r>
            <a:r>
              <a:rPr lang="de-CH" dirty="0"/>
              <a:t> (</a:t>
            </a:r>
            <a:r>
              <a:rPr lang="de-CH" dirty="0" smtClean="0"/>
              <a:t>1893-1903)</a:t>
            </a:r>
          </a:p>
          <a:p>
            <a:r>
              <a:rPr lang="de-CH" dirty="0" smtClean="0"/>
              <a:t>Minister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/>
              <a:t>both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reign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Alexander III and Nicholas II). </a:t>
            </a:r>
            <a:endParaRPr lang="de-CH" dirty="0" smtClean="0"/>
          </a:p>
          <a:p>
            <a:r>
              <a:rPr lang="fr-CH" dirty="0" smtClean="0"/>
              <a:t>He </a:t>
            </a:r>
            <a:r>
              <a:rPr lang="fr-CH" dirty="0" err="1"/>
              <a:t>concentrated</a:t>
            </a:r>
            <a:r>
              <a:rPr lang="fr-CH" dirty="0"/>
              <a:t> on </a:t>
            </a:r>
            <a:r>
              <a:rPr lang="fr-CH" dirty="0" err="1"/>
              <a:t>expanding</a:t>
            </a:r>
            <a:r>
              <a:rPr lang="fr-CH" dirty="0"/>
              <a:t>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industry</a:t>
            </a:r>
            <a:r>
              <a:rPr lang="fr-CH" dirty="0" smtClean="0"/>
              <a:t>.</a:t>
            </a:r>
          </a:p>
          <a:p>
            <a:r>
              <a:rPr lang="de-CH" dirty="0" smtClean="0"/>
              <a:t>He </a:t>
            </a:r>
            <a:r>
              <a:rPr lang="de-CH" dirty="0"/>
              <a:t>was </a:t>
            </a:r>
            <a:r>
              <a:rPr lang="de-CH" dirty="0" err="1"/>
              <a:t>unusual</a:t>
            </a:r>
            <a:r>
              <a:rPr lang="de-CH" dirty="0"/>
              <a:t> </a:t>
            </a:r>
            <a:r>
              <a:rPr lang="de-CH" dirty="0" err="1"/>
              <a:t>because</a:t>
            </a:r>
            <a:r>
              <a:rPr lang="de-CH" dirty="0"/>
              <a:t> he was not </a:t>
            </a:r>
            <a:r>
              <a:rPr lang="de-CH" dirty="0" err="1"/>
              <a:t>aristocratic</a:t>
            </a:r>
            <a:r>
              <a:rPr lang="de-CH" dirty="0"/>
              <a:t>, but </a:t>
            </a:r>
            <a:r>
              <a:rPr lang="de-CH" dirty="0" err="1"/>
              <a:t>had</a:t>
            </a:r>
            <a:r>
              <a:rPr lang="de-CH" dirty="0"/>
              <a:t> </a:t>
            </a:r>
            <a:r>
              <a:rPr lang="de-CH" dirty="0" err="1"/>
              <a:t>gained</a:t>
            </a:r>
            <a:r>
              <a:rPr lang="de-CH" dirty="0"/>
              <a:t> a </a:t>
            </a:r>
            <a:r>
              <a:rPr lang="de-CH" dirty="0" err="1"/>
              <a:t>position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great</a:t>
            </a:r>
            <a:r>
              <a:rPr lang="de-CH" dirty="0"/>
              <a:t> </a:t>
            </a:r>
            <a:r>
              <a:rPr lang="de-CH" dirty="0" err="1"/>
              <a:t>influence</a:t>
            </a:r>
            <a:r>
              <a:rPr lang="de-CH" dirty="0"/>
              <a:t>, and </a:t>
            </a:r>
            <a:r>
              <a:rPr lang="de-CH" dirty="0" err="1"/>
              <a:t>his</a:t>
            </a:r>
            <a:r>
              <a:rPr lang="de-CH" dirty="0"/>
              <a:t> </a:t>
            </a:r>
            <a:r>
              <a:rPr lang="de-CH" dirty="0" err="1"/>
              <a:t>aim</a:t>
            </a:r>
            <a:r>
              <a:rPr lang="de-CH" dirty="0"/>
              <a:t> was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re-invigorate</a:t>
            </a:r>
            <a:r>
              <a:rPr lang="de-CH" dirty="0"/>
              <a:t> </a:t>
            </a:r>
            <a:r>
              <a:rPr lang="de-CH" dirty="0" err="1"/>
              <a:t>autocracy</a:t>
            </a:r>
            <a:r>
              <a:rPr lang="de-CH" dirty="0"/>
              <a:t> </a:t>
            </a:r>
            <a:r>
              <a:rPr lang="de-CH" dirty="0" err="1"/>
              <a:t>through</a:t>
            </a:r>
            <a:r>
              <a:rPr lang="de-CH" dirty="0"/>
              <a:t> </a:t>
            </a:r>
            <a:r>
              <a:rPr lang="de-CH" dirty="0" err="1"/>
              <a:t>reform</a:t>
            </a:r>
            <a:r>
              <a:rPr lang="de-CH" dirty="0"/>
              <a:t>. </a:t>
            </a:r>
            <a:endParaRPr lang="de-CH" dirty="0" smtClean="0"/>
          </a:p>
          <a:p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/>
              <a:t>development</a:t>
            </a:r>
            <a:r>
              <a:rPr lang="fr-CH" dirty="0"/>
              <a:t> </a:t>
            </a:r>
            <a:r>
              <a:rPr lang="fr-CH" dirty="0" err="1"/>
              <a:t>would</a:t>
            </a:r>
            <a:r>
              <a:rPr lang="fr-CH" dirty="0"/>
              <a:t>, </a:t>
            </a:r>
            <a:r>
              <a:rPr lang="fr-CH" dirty="0" err="1"/>
              <a:t>he</a:t>
            </a:r>
            <a:r>
              <a:rPr lang="fr-CH" dirty="0"/>
              <a:t> </a:t>
            </a:r>
            <a:r>
              <a:rPr lang="fr-CH" dirty="0" err="1"/>
              <a:t>believed</a:t>
            </a:r>
            <a:r>
              <a:rPr lang="fr-CH" dirty="0"/>
              <a:t>, </a:t>
            </a:r>
            <a:r>
              <a:rPr lang="fr-CH" dirty="0" err="1"/>
              <a:t>provide</a:t>
            </a:r>
            <a:r>
              <a:rPr lang="fr-CH" dirty="0"/>
              <a:t> </a:t>
            </a:r>
            <a:r>
              <a:rPr lang="fr-CH" dirty="0" err="1"/>
              <a:t>employment</a:t>
            </a:r>
            <a:r>
              <a:rPr lang="fr-CH" dirty="0"/>
              <a:t> and </a:t>
            </a:r>
            <a:r>
              <a:rPr lang="fr-CH" dirty="0" err="1"/>
              <a:t>raise</a:t>
            </a:r>
            <a:r>
              <a:rPr lang="fr-CH" dirty="0"/>
              <a:t> standards of living, </a:t>
            </a:r>
            <a:r>
              <a:rPr lang="fr-CH" dirty="0" err="1"/>
              <a:t>so</a:t>
            </a:r>
            <a:r>
              <a:rPr lang="fr-CH" dirty="0"/>
              <a:t> </a:t>
            </a:r>
            <a:r>
              <a:rPr lang="fr-CH" dirty="0" err="1"/>
              <a:t>curbing</a:t>
            </a:r>
            <a:r>
              <a:rPr lang="fr-CH" dirty="0"/>
              <a:t> </a:t>
            </a:r>
            <a:r>
              <a:rPr lang="fr-CH" dirty="0" err="1"/>
              <a:t>revolutionary</a:t>
            </a:r>
            <a:r>
              <a:rPr lang="fr-CH" dirty="0"/>
              <a:t> </a:t>
            </a:r>
            <a:r>
              <a:rPr lang="fr-CH" dirty="0" err="1"/>
              <a:t>activity</a:t>
            </a:r>
            <a:r>
              <a:rPr lang="fr-CH" dirty="0"/>
              <a:t>. 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62512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Count </a:t>
            </a:r>
            <a:r>
              <a:rPr lang="fr-CH" dirty="0" err="1"/>
              <a:t>witte</a:t>
            </a:r>
            <a:r>
              <a:rPr lang="fr-CH" dirty="0"/>
              <a:t> - </a:t>
            </a:r>
            <a:r>
              <a:rPr lang="de-CH" dirty="0"/>
              <a:t>background and </a:t>
            </a:r>
            <a:r>
              <a:rPr lang="de-CH" dirty="0" err="1"/>
              <a:t>objectives</a:t>
            </a:r>
            <a:r>
              <a:rPr lang="de-CH" dirty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286000"/>
            <a:ext cx="10296402" cy="4023360"/>
          </a:xfrm>
        </p:spPr>
        <p:txBody>
          <a:bodyPr/>
          <a:lstStyle/>
          <a:p>
            <a:r>
              <a:rPr lang="fr-CH" dirty="0"/>
              <a:t>Witte’s </a:t>
            </a:r>
            <a:r>
              <a:rPr lang="fr-CH" dirty="0" smtClean="0"/>
              <a:t>objectives:</a:t>
            </a:r>
            <a:endParaRPr lang="fr-CH" dirty="0"/>
          </a:p>
          <a:p>
            <a:r>
              <a:rPr lang="fr-CH" dirty="0" smtClean="0"/>
              <a:t>He </a:t>
            </a:r>
            <a:r>
              <a:rPr lang="fr-CH" dirty="0" err="1"/>
              <a:t>wanted</a:t>
            </a:r>
            <a:r>
              <a:rPr lang="fr-CH" dirty="0"/>
              <a:t> to abandon </a:t>
            </a:r>
            <a:r>
              <a:rPr lang="fr-CH" dirty="0" err="1"/>
              <a:t>liberal</a:t>
            </a:r>
            <a:r>
              <a:rPr lang="fr-CH" dirty="0"/>
              <a:t> </a:t>
            </a:r>
            <a:r>
              <a:rPr lang="fr-CH" dirty="0" err="1"/>
              <a:t>economics</a:t>
            </a:r>
            <a:r>
              <a:rPr lang="fr-CH" dirty="0"/>
              <a:t>, in </a:t>
            </a:r>
            <a:r>
              <a:rPr lang="fr-CH" dirty="0" err="1"/>
              <a:t>favour</a:t>
            </a:r>
            <a:r>
              <a:rPr lang="fr-CH" dirty="0"/>
              <a:t> of state intervention. </a:t>
            </a: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 </a:t>
            </a:r>
            <a:r>
              <a:rPr lang="fr-CH" dirty="0" err="1" smtClean="0"/>
              <a:t>Traditionally</a:t>
            </a:r>
            <a:r>
              <a:rPr lang="fr-CH" dirty="0"/>
              <a:t>, the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government</a:t>
            </a:r>
            <a:r>
              <a:rPr lang="fr-CH" dirty="0"/>
              <a:t> </a:t>
            </a:r>
            <a:r>
              <a:rPr lang="fr-CH" dirty="0" err="1"/>
              <a:t>had</a:t>
            </a:r>
            <a:r>
              <a:rPr lang="fr-CH" dirty="0"/>
              <a:t> </a:t>
            </a:r>
            <a:r>
              <a:rPr lang="fr-CH" dirty="0" err="1"/>
              <a:t>adhered</a:t>
            </a:r>
            <a:r>
              <a:rPr lang="fr-CH" dirty="0"/>
              <a:t> to the </a:t>
            </a:r>
            <a:r>
              <a:rPr lang="fr-CH" dirty="0" err="1"/>
              <a:t>policy</a:t>
            </a:r>
            <a:r>
              <a:rPr lang="fr-CH" dirty="0"/>
              <a:t> of “Laissez-Faire”. </a:t>
            </a:r>
            <a:endParaRPr lang="fr-CH" dirty="0" smtClean="0"/>
          </a:p>
          <a:p>
            <a:r>
              <a:rPr lang="fr-CH" dirty="0" smtClean="0"/>
              <a:t>This </a:t>
            </a:r>
            <a:r>
              <a:rPr lang="fr-CH" dirty="0" err="1"/>
              <a:t>meant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the </a:t>
            </a:r>
            <a:r>
              <a:rPr lang="fr-CH" dirty="0" err="1"/>
              <a:t>government</a:t>
            </a:r>
            <a:r>
              <a:rPr lang="fr-CH" dirty="0"/>
              <a:t> </a:t>
            </a:r>
            <a:r>
              <a:rPr lang="fr-CH" dirty="0" err="1"/>
              <a:t>deliberately</a:t>
            </a:r>
            <a:r>
              <a:rPr lang="fr-CH" dirty="0"/>
              <a:t> </a:t>
            </a:r>
            <a:r>
              <a:rPr lang="fr-CH" dirty="0" err="1"/>
              <a:t>played</a:t>
            </a:r>
            <a:r>
              <a:rPr lang="fr-CH" dirty="0"/>
              <a:t> no part in </a:t>
            </a:r>
            <a:r>
              <a:rPr lang="fr-CH" dirty="0" err="1"/>
              <a:t>economic</a:t>
            </a:r>
            <a:r>
              <a:rPr lang="fr-CH" dirty="0"/>
              <a:t> </a:t>
            </a:r>
            <a:r>
              <a:rPr lang="fr-CH" dirty="0" err="1"/>
              <a:t>matters</a:t>
            </a:r>
            <a:r>
              <a:rPr lang="fr-CH" dirty="0"/>
              <a:t>, </a:t>
            </a:r>
            <a:r>
              <a:rPr lang="fr-CH" dirty="0" err="1"/>
              <a:t>believing</a:t>
            </a:r>
            <a:r>
              <a:rPr lang="fr-CH" dirty="0"/>
              <a:t> </a:t>
            </a:r>
            <a:r>
              <a:rPr lang="fr-CH" dirty="0" err="1"/>
              <a:t>it</a:t>
            </a:r>
            <a:r>
              <a:rPr lang="fr-CH" dirty="0"/>
              <a:t> to </a:t>
            </a:r>
            <a:r>
              <a:rPr lang="fr-CH" dirty="0" err="1"/>
              <a:t>be</a:t>
            </a:r>
            <a:r>
              <a:rPr lang="fr-CH" dirty="0"/>
              <a:t> the </a:t>
            </a:r>
            <a:r>
              <a:rPr lang="fr-CH" dirty="0" err="1"/>
              <a:t>preserve</a:t>
            </a:r>
            <a:r>
              <a:rPr lang="fr-CH" dirty="0"/>
              <a:t> of </a:t>
            </a:r>
            <a:r>
              <a:rPr lang="fr-CH" dirty="0" err="1"/>
              <a:t>private</a:t>
            </a:r>
            <a:r>
              <a:rPr lang="fr-CH" dirty="0"/>
              <a:t> </a:t>
            </a:r>
            <a:r>
              <a:rPr lang="fr-CH" dirty="0" err="1"/>
              <a:t>enterprise</a:t>
            </a:r>
            <a:r>
              <a:rPr lang="fr-CH" dirty="0"/>
              <a:t>. </a:t>
            </a:r>
            <a:endParaRPr lang="fr-CH" dirty="0" smtClean="0"/>
          </a:p>
          <a:p>
            <a:r>
              <a:rPr lang="fr-CH" dirty="0" smtClean="0"/>
              <a:t>Witte </a:t>
            </a:r>
            <a:r>
              <a:rPr lang="fr-CH" dirty="0" err="1"/>
              <a:t>aimed</a:t>
            </a:r>
            <a:r>
              <a:rPr lang="fr-CH" dirty="0"/>
              <a:t> to </a:t>
            </a:r>
            <a:r>
              <a:rPr lang="fr-CH" dirty="0" err="1"/>
              <a:t>improve</a:t>
            </a:r>
            <a:r>
              <a:rPr lang="fr-CH" dirty="0"/>
              <a:t> </a:t>
            </a:r>
            <a:r>
              <a:rPr lang="fr-CH" dirty="0" err="1"/>
              <a:t>Russia’s</a:t>
            </a:r>
            <a:r>
              <a:rPr lang="fr-CH" dirty="0"/>
              <a:t> </a:t>
            </a:r>
            <a:r>
              <a:rPr lang="fr-CH" dirty="0" err="1"/>
              <a:t>industrial</a:t>
            </a:r>
            <a:r>
              <a:rPr lang="fr-CH" dirty="0"/>
              <a:t> </a:t>
            </a:r>
            <a:r>
              <a:rPr lang="fr-CH" dirty="0" err="1"/>
              <a:t>capacity</a:t>
            </a:r>
            <a:r>
              <a:rPr lang="fr-CH" dirty="0"/>
              <a:t> </a:t>
            </a:r>
            <a:r>
              <a:rPr lang="fr-CH" dirty="0" err="1"/>
              <a:t>through</a:t>
            </a:r>
            <a:r>
              <a:rPr lang="fr-CH" dirty="0"/>
              <a:t> </a:t>
            </a:r>
            <a:r>
              <a:rPr lang="fr-CH" dirty="0" err="1"/>
              <a:t>deliberate</a:t>
            </a:r>
            <a:r>
              <a:rPr lang="fr-CH" dirty="0"/>
              <a:t> </a:t>
            </a:r>
            <a:r>
              <a:rPr lang="fr-CH" dirty="0" err="1"/>
              <a:t>government</a:t>
            </a:r>
            <a:r>
              <a:rPr lang="fr-CH" dirty="0"/>
              <a:t> </a:t>
            </a:r>
            <a:r>
              <a:rPr lang="fr-CH" dirty="0" err="1"/>
              <a:t>policy</a:t>
            </a:r>
            <a:r>
              <a:rPr lang="fr-CH" dirty="0"/>
              <a:t>.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471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Witte’s </a:t>
            </a:r>
            <a:r>
              <a:rPr lang="fr-CH" dirty="0" err="1"/>
              <a:t>methods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CH" dirty="0" smtClean="0"/>
              <a:t>Witte </a:t>
            </a:r>
            <a:r>
              <a:rPr lang="fr-CH" dirty="0" err="1"/>
              <a:t>used</a:t>
            </a:r>
            <a:r>
              <a:rPr lang="fr-CH" dirty="0"/>
              <a:t> state power to direct and control the </a:t>
            </a:r>
            <a:r>
              <a:rPr lang="fr-CH" dirty="0" err="1"/>
              <a:t>economy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known</a:t>
            </a:r>
            <a:r>
              <a:rPr lang="fr-CH" dirty="0"/>
              <a:t> as state </a:t>
            </a:r>
            <a:r>
              <a:rPr lang="fr-CH" dirty="0" err="1"/>
              <a:t>capitalism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He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impressed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the </a:t>
            </a:r>
            <a:r>
              <a:rPr lang="fr-CH" dirty="0" err="1"/>
              <a:t>industrial</a:t>
            </a:r>
            <a:r>
              <a:rPr lang="fr-CH" dirty="0"/>
              <a:t> </a:t>
            </a:r>
            <a:r>
              <a:rPr lang="fr-CH" dirty="0" err="1"/>
              <a:t>revolutions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had</a:t>
            </a:r>
            <a:r>
              <a:rPr lang="fr-CH" dirty="0"/>
              <a:t> </a:t>
            </a:r>
            <a:r>
              <a:rPr lang="fr-CH" dirty="0" err="1"/>
              <a:t>occurred</a:t>
            </a:r>
            <a:r>
              <a:rPr lang="fr-CH" dirty="0"/>
              <a:t> in Western Europe, and </a:t>
            </a:r>
            <a:r>
              <a:rPr lang="fr-CH" dirty="0" err="1"/>
              <a:t>hoped</a:t>
            </a:r>
            <a:r>
              <a:rPr lang="fr-CH" dirty="0"/>
              <a:t> to </a:t>
            </a:r>
            <a:r>
              <a:rPr lang="fr-CH" dirty="0" err="1"/>
              <a:t>expand</a:t>
            </a:r>
            <a:r>
              <a:rPr lang="fr-CH" dirty="0"/>
              <a:t> </a:t>
            </a:r>
            <a:r>
              <a:rPr lang="fr-CH" dirty="0" err="1"/>
              <a:t>Russia’s</a:t>
            </a:r>
            <a:r>
              <a:rPr lang="fr-CH" dirty="0"/>
              <a:t> </a:t>
            </a:r>
            <a:r>
              <a:rPr lang="fr-CH" dirty="0" err="1"/>
              <a:t>economy</a:t>
            </a:r>
            <a:r>
              <a:rPr lang="fr-CH" dirty="0"/>
              <a:t> </a:t>
            </a:r>
            <a:r>
              <a:rPr lang="fr-CH" dirty="0" err="1"/>
              <a:t>along</a:t>
            </a:r>
            <a:r>
              <a:rPr lang="fr-CH" dirty="0"/>
              <a:t> western </a:t>
            </a:r>
            <a:r>
              <a:rPr lang="fr-CH" dirty="0" err="1"/>
              <a:t>lines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This </a:t>
            </a:r>
            <a:r>
              <a:rPr lang="fr-CH" dirty="0" err="1"/>
              <a:t>would</a:t>
            </a:r>
            <a:r>
              <a:rPr lang="fr-CH" dirty="0"/>
              <a:t> </a:t>
            </a:r>
            <a:r>
              <a:rPr lang="fr-CH" dirty="0" err="1"/>
              <a:t>require</a:t>
            </a:r>
            <a:r>
              <a:rPr lang="fr-CH" dirty="0"/>
              <a:t> </a:t>
            </a:r>
            <a:r>
              <a:rPr lang="fr-CH" dirty="0" err="1"/>
              <a:t>investment</a:t>
            </a:r>
            <a:r>
              <a:rPr lang="fr-CH" dirty="0"/>
              <a:t> on a large </a:t>
            </a:r>
            <a:r>
              <a:rPr lang="fr-CH" dirty="0" err="1"/>
              <a:t>scale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He </a:t>
            </a:r>
            <a:r>
              <a:rPr lang="fr-CH" dirty="0" err="1"/>
              <a:t>invited</a:t>
            </a:r>
            <a:r>
              <a:rPr lang="fr-CH" dirty="0"/>
              <a:t> a large </a:t>
            </a:r>
            <a:r>
              <a:rPr lang="fr-CH" dirty="0" err="1"/>
              <a:t>number</a:t>
            </a:r>
            <a:r>
              <a:rPr lang="fr-CH" dirty="0"/>
              <a:t> of western managers and experts to </a:t>
            </a:r>
            <a:r>
              <a:rPr lang="fr-CH" dirty="0" err="1"/>
              <a:t>advise</a:t>
            </a:r>
            <a:r>
              <a:rPr lang="fr-CH" dirty="0"/>
              <a:t> and organise new initiatives. </a:t>
            </a:r>
            <a:endParaRPr lang="fr-CH" dirty="0" smtClean="0"/>
          </a:p>
          <a:p>
            <a:pPr lvl="0"/>
            <a:r>
              <a:rPr lang="fr-CH" dirty="0" smtClean="0"/>
              <a:t>Most </a:t>
            </a:r>
            <a:r>
              <a:rPr lang="fr-CH" dirty="0" err="1"/>
              <a:t>importantly</a:t>
            </a:r>
            <a:r>
              <a:rPr lang="fr-CH" dirty="0"/>
              <a:t>, </a:t>
            </a:r>
            <a:r>
              <a:rPr lang="fr-CH" dirty="0" err="1"/>
              <a:t>he</a:t>
            </a:r>
            <a:r>
              <a:rPr lang="fr-CH" dirty="0"/>
              <a:t> </a:t>
            </a:r>
            <a:r>
              <a:rPr lang="fr-CH" dirty="0" err="1"/>
              <a:t>encouraged</a:t>
            </a:r>
            <a:r>
              <a:rPr lang="fr-CH" dirty="0"/>
              <a:t> </a:t>
            </a:r>
            <a:r>
              <a:rPr lang="fr-CH" dirty="0" err="1"/>
              <a:t>investment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western </a:t>
            </a:r>
            <a:r>
              <a:rPr lang="fr-CH" dirty="0" err="1"/>
              <a:t>capitalists</a:t>
            </a:r>
            <a:r>
              <a:rPr lang="fr-CH" dirty="0"/>
              <a:t>, </a:t>
            </a:r>
            <a:r>
              <a:rPr lang="fr-CH" dirty="0" err="1"/>
              <a:t>into</a:t>
            </a:r>
            <a:r>
              <a:rPr lang="fr-CH" dirty="0"/>
              <a:t> </a:t>
            </a:r>
            <a:r>
              <a:rPr lang="fr-CH" dirty="0" err="1"/>
              <a:t>Russian</a:t>
            </a:r>
            <a:r>
              <a:rPr lang="fr-CH" dirty="0"/>
              <a:t> </a:t>
            </a:r>
            <a:r>
              <a:rPr lang="fr-CH" dirty="0" err="1"/>
              <a:t>industry</a:t>
            </a:r>
            <a:r>
              <a:rPr lang="fr-CH" dirty="0"/>
              <a:t>, to encourage </a:t>
            </a:r>
            <a:r>
              <a:rPr lang="fr-CH" dirty="0" err="1"/>
              <a:t>growth</a:t>
            </a:r>
            <a:r>
              <a:rPr lang="fr-CH" dirty="0"/>
              <a:t>. </a:t>
            </a:r>
            <a:endParaRPr lang="fr-CH" dirty="0" smtClean="0"/>
          </a:p>
          <a:p>
            <a:pPr lvl="0"/>
            <a:r>
              <a:rPr lang="fr-CH" dirty="0" smtClean="0"/>
              <a:t>One </a:t>
            </a:r>
            <a:r>
              <a:rPr lang="fr-CH" dirty="0"/>
              <a:t>key </a:t>
            </a:r>
            <a:r>
              <a:rPr lang="fr-CH" dirty="0" err="1"/>
              <a:t>aim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to </a:t>
            </a:r>
            <a:r>
              <a:rPr lang="fr-CH" dirty="0" err="1"/>
              <a:t>make</a:t>
            </a:r>
            <a:r>
              <a:rPr lang="fr-CH" dirty="0"/>
              <a:t> </a:t>
            </a:r>
            <a:r>
              <a:rPr lang="fr-CH" dirty="0" err="1"/>
              <a:t>Russia</a:t>
            </a:r>
            <a:r>
              <a:rPr lang="fr-CH" dirty="0"/>
              <a:t> </a:t>
            </a:r>
            <a:r>
              <a:rPr lang="fr-CH" dirty="0" err="1"/>
              <a:t>less</a:t>
            </a:r>
            <a:r>
              <a:rPr lang="fr-CH" dirty="0"/>
              <a:t> </a:t>
            </a:r>
            <a:r>
              <a:rPr lang="fr-CH" dirty="0" err="1"/>
              <a:t>like</a:t>
            </a:r>
            <a:r>
              <a:rPr lang="fr-CH" dirty="0"/>
              <a:t> a “</a:t>
            </a:r>
            <a:r>
              <a:rPr lang="fr-CH" dirty="0" err="1"/>
              <a:t>colony</a:t>
            </a:r>
            <a:r>
              <a:rPr lang="fr-CH" dirty="0"/>
              <a:t>”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</a:t>
            </a:r>
            <a:r>
              <a:rPr lang="fr-CH" dirty="0" err="1"/>
              <a:t>flooded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foreign</a:t>
            </a:r>
            <a:r>
              <a:rPr lang="fr-CH" dirty="0"/>
              <a:t> imports, and </a:t>
            </a:r>
            <a:r>
              <a:rPr lang="fr-CH" dirty="0" err="1"/>
              <a:t>did</a:t>
            </a:r>
            <a:r>
              <a:rPr lang="fr-CH" dirty="0"/>
              <a:t> not </a:t>
            </a:r>
            <a:r>
              <a:rPr lang="fr-CH" dirty="0" err="1"/>
              <a:t>produce</a:t>
            </a:r>
            <a:r>
              <a:rPr lang="fr-CH" dirty="0"/>
              <a:t> </a:t>
            </a:r>
            <a:r>
              <a:rPr lang="fr-CH" dirty="0" err="1"/>
              <a:t>goods</a:t>
            </a:r>
            <a:r>
              <a:rPr lang="fr-CH" dirty="0"/>
              <a:t> </a:t>
            </a:r>
            <a:r>
              <a:rPr lang="fr-CH" dirty="0" err="1" smtClean="0"/>
              <a:t>itself</a:t>
            </a:r>
            <a:r>
              <a:rPr lang="fr-CH" dirty="0" smtClean="0"/>
              <a:t>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1807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Witte’s </a:t>
            </a:r>
            <a:r>
              <a:rPr lang="fr-CH" dirty="0" err="1"/>
              <a:t>methods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To </a:t>
            </a:r>
            <a:r>
              <a:rPr lang="de-CH" dirty="0" err="1"/>
              <a:t>get</a:t>
            </a:r>
            <a:r>
              <a:rPr lang="de-CH" dirty="0"/>
              <a:t> </a:t>
            </a:r>
            <a:r>
              <a:rPr lang="de-CH" dirty="0" err="1"/>
              <a:t>capital</a:t>
            </a:r>
            <a:r>
              <a:rPr lang="de-CH" dirty="0"/>
              <a:t> </a:t>
            </a:r>
            <a:r>
              <a:rPr lang="de-CH" dirty="0" err="1"/>
              <a:t>which</a:t>
            </a:r>
            <a:r>
              <a:rPr lang="de-CH" dirty="0"/>
              <a:t> </a:t>
            </a:r>
            <a:r>
              <a:rPr lang="de-CH" dirty="0" err="1"/>
              <a:t>could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invested</a:t>
            </a:r>
            <a:r>
              <a:rPr lang="de-CH" dirty="0"/>
              <a:t> in </a:t>
            </a:r>
            <a:r>
              <a:rPr lang="de-CH" dirty="0" err="1"/>
              <a:t>Russia’s</a:t>
            </a:r>
            <a:r>
              <a:rPr lang="de-CH" dirty="0"/>
              <a:t> </a:t>
            </a:r>
            <a:r>
              <a:rPr lang="de-CH" dirty="0" err="1"/>
              <a:t>industries</a:t>
            </a:r>
            <a:r>
              <a:rPr lang="de-CH" dirty="0"/>
              <a:t>, Witte </a:t>
            </a:r>
            <a:r>
              <a:rPr lang="de-CH" dirty="0" err="1"/>
              <a:t>took</a:t>
            </a:r>
            <a:r>
              <a:rPr lang="de-CH" dirty="0"/>
              <a:t> a </a:t>
            </a:r>
            <a:r>
              <a:rPr lang="de-CH" dirty="0" err="1"/>
              <a:t>number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steps</a:t>
            </a:r>
            <a:r>
              <a:rPr lang="de-CH" dirty="0"/>
              <a:t>: </a:t>
            </a:r>
            <a:endParaRPr lang="de-CH" dirty="0" smtClean="0"/>
          </a:p>
          <a:p>
            <a:pPr lvl="0"/>
            <a:r>
              <a:rPr lang="de-CH" dirty="0" smtClean="0"/>
              <a:t>1</a:t>
            </a:r>
            <a:r>
              <a:rPr lang="de-CH" dirty="0"/>
              <a:t>. He </a:t>
            </a:r>
            <a:r>
              <a:rPr lang="de-CH" dirty="0" err="1"/>
              <a:t>arranged</a:t>
            </a:r>
            <a:r>
              <a:rPr lang="de-CH" dirty="0"/>
              <a:t> </a:t>
            </a:r>
            <a:r>
              <a:rPr lang="de-CH" dirty="0" err="1"/>
              <a:t>sizeable</a:t>
            </a:r>
            <a:r>
              <a:rPr lang="de-CH" dirty="0"/>
              <a:t> </a:t>
            </a:r>
            <a:r>
              <a:rPr lang="de-CH" dirty="0" err="1"/>
              <a:t>loans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abroad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de-CH" dirty="0" smtClean="0"/>
              <a:t>2</a:t>
            </a:r>
            <a:r>
              <a:rPr lang="de-CH" dirty="0"/>
              <a:t>. Heavy </a:t>
            </a:r>
            <a:r>
              <a:rPr lang="de-CH" dirty="0" err="1"/>
              <a:t>taxes</a:t>
            </a:r>
            <a:r>
              <a:rPr lang="de-CH" dirty="0"/>
              <a:t> and high </a:t>
            </a:r>
            <a:r>
              <a:rPr lang="de-CH" dirty="0" err="1"/>
              <a:t>interest</a:t>
            </a:r>
            <a:r>
              <a:rPr lang="de-CH" dirty="0"/>
              <a:t> </a:t>
            </a:r>
            <a:r>
              <a:rPr lang="de-CH" dirty="0" err="1"/>
              <a:t>rates</a:t>
            </a:r>
            <a:r>
              <a:rPr lang="de-CH" dirty="0"/>
              <a:t> </a:t>
            </a:r>
            <a:r>
              <a:rPr lang="de-CH" dirty="0" err="1"/>
              <a:t>were</a:t>
            </a:r>
            <a:r>
              <a:rPr lang="de-CH" dirty="0"/>
              <a:t> </a:t>
            </a:r>
            <a:r>
              <a:rPr lang="de-CH" dirty="0" err="1"/>
              <a:t>imposed</a:t>
            </a:r>
            <a:r>
              <a:rPr lang="de-CH" dirty="0"/>
              <a:t> at </a:t>
            </a:r>
            <a:r>
              <a:rPr lang="de-CH" dirty="0" err="1"/>
              <a:t>home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de-CH" dirty="0" smtClean="0"/>
              <a:t>3</a:t>
            </a:r>
            <a:r>
              <a:rPr lang="de-CH" dirty="0"/>
              <a:t>. </a:t>
            </a:r>
            <a:r>
              <a:rPr lang="de-CH" dirty="0" err="1"/>
              <a:t>Foreign</a:t>
            </a:r>
            <a:r>
              <a:rPr lang="de-CH" dirty="0"/>
              <a:t> </a:t>
            </a:r>
            <a:r>
              <a:rPr lang="de-CH" dirty="0" err="1"/>
              <a:t>investment</a:t>
            </a:r>
            <a:r>
              <a:rPr lang="de-CH" dirty="0"/>
              <a:t> was </a:t>
            </a:r>
            <a:r>
              <a:rPr lang="de-CH" dirty="0" err="1"/>
              <a:t>allowed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flow</a:t>
            </a:r>
            <a:r>
              <a:rPr lang="de-CH" dirty="0"/>
              <a:t> </a:t>
            </a:r>
            <a:r>
              <a:rPr lang="de-CH" dirty="0" err="1"/>
              <a:t>into</a:t>
            </a:r>
            <a:r>
              <a:rPr lang="de-CH" dirty="0"/>
              <a:t> </a:t>
            </a:r>
            <a:r>
              <a:rPr lang="de-CH" dirty="0" err="1"/>
              <a:t>Russia</a:t>
            </a:r>
            <a:r>
              <a:rPr lang="de-CH" dirty="0"/>
              <a:t>. </a:t>
            </a:r>
            <a:endParaRPr lang="de-CH" dirty="0" smtClean="0"/>
          </a:p>
          <a:p>
            <a:pPr lvl="0"/>
            <a:r>
              <a:rPr lang="de-CH" dirty="0" smtClean="0"/>
              <a:t>4</a:t>
            </a:r>
            <a:r>
              <a:rPr lang="de-CH" dirty="0"/>
              <a:t>. Imports </a:t>
            </a:r>
            <a:r>
              <a:rPr lang="de-CH" dirty="0" err="1"/>
              <a:t>were</a:t>
            </a:r>
            <a:r>
              <a:rPr lang="de-CH" dirty="0"/>
              <a:t> </a:t>
            </a:r>
            <a:r>
              <a:rPr lang="de-CH" dirty="0" err="1"/>
              <a:t>halted</a:t>
            </a:r>
            <a:r>
              <a:rPr lang="de-CH" dirty="0"/>
              <a:t> </a:t>
            </a:r>
            <a:r>
              <a:rPr lang="de-CH" dirty="0" err="1"/>
              <a:t>through</a:t>
            </a:r>
            <a:r>
              <a:rPr lang="de-CH" dirty="0"/>
              <a:t> high </a:t>
            </a:r>
            <a:r>
              <a:rPr lang="de-CH" dirty="0" err="1"/>
              <a:t>tariffs</a:t>
            </a:r>
            <a:r>
              <a:rPr lang="de-CH" dirty="0"/>
              <a:t>, </a:t>
            </a:r>
            <a:r>
              <a:rPr lang="de-CH" dirty="0" err="1"/>
              <a:t>thus</a:t>
            </a:r>
            <a:r>
              <a:rPr lang="de-CH" dirty="0"/>
              <a:t> </a:t>
            </a:r>
            <a:r>
              <a:rPr lang="de-CH" dirty="0" err="1"/>
              <a:t>allowing</a:t>
            </a:r>
            <a:r>
              <a:rPr lang="de-CH" dirty="0"/>
              <a:t> </a:t>
            </a:r>
            <a:r>
              <a:rPr lang="de-CH" dirty="0" err="1"/>
              <a:t>Russia’s</a:t>
            </a:r>
            <a:r>
              <a:rPr lang="de-CH" dirty="0"/>
              <a:t> </a:t>
            </a:r>
            <a:r>
              <a:rPr lang="de-CH" dirty="0" err="1"/>
              <a:t>growing</a:t>
            </a:r>
            <a:r>
              <a:rPr lang="de-CH" dirty="0"/>
              <a:t> </a:t>
            </a:r>
            <a:r>
              <a:rPr lang="de-CH" dirty="0" err="1"/>
              <a:t>industries</a:t>
            </a:r>
            <a:r>
              <a:rPr lang="de-CH" dirty="0"/>
              <a:t> a </a:t>
            </a:r>
            <a:r>
              <a:rPr lang="de-CH" dirty="0" err="1"/>
              <a:t>secure</a:t>
            </a:r>
            <a:r>
              <a:rPr lang="de-CH" dirty="0"/>
              <a:t> </a:t>
            </a:r>
            <a:r>
              <a:rPr lang="de-CH" dirty="0" err="1"/>
              <a:t>market</a:t>
            </a:r>
            <a:r>
              <a:rPr lang="de-CH" dirty="0"/>
              <a:t>. 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67504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</TotalTime>
  <Words>1104</Words>
  <Application>Microsoft Office PowerPoint</Application>
  <PresentationFormat>Grand écran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Intégral</vt:lpstr>
      <vt:lpstr>Industrialisation Under Alexander III and Witte </vt:lpstr>
      <vt:lpstr>WHY DID RUSSIA NEED TO INDUSTRIALISE?</vt:lpstr>
      <vt:lpstr>WHY DID RUSSIA NEED TO INDUSTRIALISE?</vt:lpstr>
      <vt:lpstr>The ‘Great Spurt’ </vt:lpstr>
      <vt:lpstr>The ‘Great Spurt’ </vt:lpstr>
      <vt:lpstr>Count witte - background and objectives </vt:lpstr>
      <vt:lpstr>Count witte - background and objectives </vt:lpstr>
      <vt:lpstr>Witte’s methods</vt:lpstr>
      <vt:lpstr>Witte’s methods</vt:lpstr>
      <vt:lpstr>Witte – Results – industrial Production i</vt:lpstr>
      <vt:lpstr>Witte – Results – industrial Production iI</vt:lpstr>
      <vt:lpstr>WITTE – RESULTS – INFRASTRUCTURE </vt:lpstr>
      <vt:lpstr>Criticisms of Witte</vt:lpstr>
      <vt:lpstr>Summary questions</vt:lpstr>
      <vt:lpstr>Further reading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Industrialisation Under Alex III and Witte</dc:title>
  <dc:creator>James Cormick</dc:creator>
  <cp:lastModifiedBy>James Cormick</cp:lastModifiedBy>
  <cp:revision>7</cp:revision>
  <dcterms:created xsi:type="dcterms:W3CDTF">2016-03-02T12:54:02Z</dcterms:created>
  <dcterms:modified xsi:type="dcterms:W3CDTF">2016-03-02T14:50:09Z</dcterms:modified>
</cp:coreProperties>
</file>