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</p:sld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4" r:id="rId21"/>
    <p:sldId id="275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2922"/>
  </p:normalViewPr>
  <p:slideViewPr>
    <p:cSldViewPr snapToGrid="0" snapToObjects="1">
      <p:cViewPr varScale="1">
        <p:scale>
          <a:sx n="119" d="100"/>
          <a:sy n="119" d="100"/>
        </p:scale>
        <p:origin x="7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handoutMaster" Target="handoutMasters/handout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C905D5-6A79-F941-A072-42661BCFD070}" type="datetimeFigureOut">
              <a:rPr lang="en-US" smtClean="0"/>
              <a:t>12/18/17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C3AB4-777A-384E-B815-1EC91428C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6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12/17/17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12/17/17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12/17/17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12/17/17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12/17/17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12/17/17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12/17/17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12/17/17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12/17/17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12/17/17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8C79C5D-2A6F-F04D-97DA-BEF2467B64E4}" type="datetimeFigureOut">
              <a:rPr lang="en-US" smtClean="0"/>
              <a:pPr/>
              <a:t>12/17/17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12/17/17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869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historytoday.com/author/charles-emmerson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stable was Russia by 1914?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5513" y="4352544"/>
            <a:ext cx="7891670" cy="1239894"/>
          </a:xfrm>
        </p:spPr>
        <p:txBody>
          <a:bodyPr/>
          <a:lstStyle/>
          <a:p>
            <a:r>
              <a:rPr lang="en-US" b="1" dirty="0" smtClean="0"/>
              <a:t>TWE was WWI the watershed moment for the Romanovs?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40791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was the condition of Russia in 1914?</a:t>
            </a:r>
            <a:r>
              <a:rPr lang="en-GB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8304342" cy="3101983"/>
          </a:xfrm>
        </p:spPr>
        <p:txBody>
          <a:bodyPr>
            <a:normAutofit/>
          </a:bodyPr>
          <a:lstStyle/>
          <a:p>
            <a:r>
              <a:rPr lang="en-GB" dirty="0"/>
              <a:t>Positives</a:t>
            </a:r>
          </a:p>
          <a:p>
            <a:r>
              <a:rPr lang="en-GB" dirty="0"/>
              <a:t>Some increasingly prosperous peasants</a:t>
            </a:r>
          </a:p>
          <a:p>
            <a:r>
              <a:rPr lang="en-GB" dirty="0"/>
              <a:t>Rapidly growing industry – Industrial production matching France by 1914</a:t>
            </a:r>
          </a:p>
          <a:p>
            <a:r>
              <a:rPr lang="en-GB" dirty="0"/>
              <a:t>Improving working and living conditions for some </a:t>
            </a:r>
            <a:endParaRPr lang="en-GB" dirty="0" smtClean="0"/>
          </a:p>
          <a:p>
            <a:r>
              <a:rPr lang="en-GB" dirty="0" smtClean="0"/>
              <a:t>Some richer</a:t>
            </a:r>
            <a:r>
              <a:rPr lang="en-GB" dirty="0"/>
              <a:t>, gained freedom to buy land, </a:t>
            </a:r>
            <a:r>
              <a:rPr lang="en-GB" dirty="0" smtClean="0"/>
              <a:t>travel, more </a:t>
            </a:r>
            <a:r>
              <a:rPr lang="en-GB" dirty="0"/>
              <a:t>independence (peasants)</a:t>
            </a:r>
          </a:p>
          <a:p>
            <a:r>
              <a:rPr lang="en-GB" dirty="0"/>
              <a:t>Health service, education, wages (workers)</a:t>
            </a:r>
          </a:p>
          <a:p>
            <a:r>
              <a:rPr lang="en-GB" dirty="0"/>
              <a:t>Professional job expansion, support conservative outlook (middle class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610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was the condition of Russia in 1914?</a:t>
            </a:r>
            <a:r>
              <a:rPr lang="en-GB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Positives</a:t>
            </a:r>
          </a:p>
          <a:p>
            <a:r>
              <a:rPr lang="en-GB" dirty="0" smtClean="0"/>
              <a:t>Stolypins </a:t>
            </a:r>
            <a:r>
              <a:rPr lang="en-GB" dirty="0"/>
              <a:t>necktie, 3,000 hung, military courts, repression </a:t>
            </a:r>
            <a:r>
              <a:rPr lang="mr-IN" dirty="0" smtClean="0"/>
              <a:t>–</a:t>
            </a:r>
            <a:r>
              <a:rPr lang="en-GB" dirty="0" smtClean="0"/>
              <a:t> how positive?</a:t>
            </a:r>
          </a:p>
          <a:p>
            <a:r>
              <a:rPr lang="en-GB" dirty="0" smtClean="0"/>
              <a:t>Okhrana</a:t>
            </a:r>
            <a:r>
              <a:rPr lang="en-GB" dirty="0"/>
              <a:t>, Duma (less political opposition</a:t>
            </a:r>
            <a:r>
              <a:rPr lang="en-GB" dirty="0" smtClean="0"/>
              <a:t>), more stability?</a:t>
            </a:r>
            <a:endParaRPr lang="en-GB" dirty="0"/>
          </a:p>
          <a:p>
            <a:r>
              <a:rPr lang="en-GB" dirty="0"/>
              <a:t>Banks, </a:t>
            </a:r>
            <a:r>
              <a:rPr lang="en-GB" dirty="0" smtClean="0"/>
              <a:t>infrastructure, foreign investment</a:t>
            </a:r>
          </a:p>
          <a:p>
            <a:r>
              <a:rPr lang="en-GB" dirty="0"/>
              <a:t>O</a:t>
            </a:r>
            <a:r>
              <a:rPr lang="en-GB" dirty="0" smtClean="0"/>
              <a:t>il </a:t>
            </a:r>
            <a:r>
              <a:rPr lang="en-GB" dirty="0"/>
              <a:t>(second to Texas) 100% increase in production</a:t>
            </a:r>
            <a:r>
              <a:rPr lang="en-GB" dirty="0" smtClean="0"/>
              <a:t>,</a:t>
            </a:r>
          </a:p>
          <a:p>
            <a:r>
              <a:rPr lang="en-GB" dirty="0"/>
              <a:t>C</a:t>
            </a:r>
            <a:r>
              <a:rPr lang="en-GB" dirty="0" smtClean="0"/>
              <a:t>oal </a:t>
            </a:r>
            <a:r>
              <a:rPr lang="en-GB" dirty="0"/>
              <a:t>increase – fourth largest (economic growth)</a:t>
            </a:r>
          </a:p>
          <a:p>
            <a:r>
              <a:rPr lang="en-GB" dirty="0"/>
              <a:t>Duma succeeds in land reform, autocrat evolution, loyalty (stability)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850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was the condition of Russia in 1914?</a:t>
            </a:r>
            <a:r>
              <a:rPr lang="en-GB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Negatives</a:t>
            </a:r>
          </a:p>
          <a:p>
            <a:r>
              <a:rPr lang="en-GB" dirty="0"/>
              <a:t>Industry still small and inefficient</a:t>
            </a:r>
          </a:p>
          <a:p>
            <a:r>
              <a:rPr lang="en-GB" dirty="0"/>
              <a:t>Agricultural production remained low</a:t>
            </a:r>
          </a:p>
          <a:p>
            <a:r>
              <a:rPr lang="en-GB" dirty="0"/>
              <a:t>Repression did not get rid of opposition –opposition went underground</a:t>
            </a:r>
          </a:p>
          <a:p>
            <a:r>
              <a:rPr lang="en-GB" dirty="0"/>
              <a:t>4/5 still peasants, 60% illiterate, Serbia land </a:t>
            </a:r>
            <a:r>
              <a:rPr lang="en-GB" dirty="0" smtClean="0"/>
              <a:t>taken</a:t>
            </a:r>
            <a:r>
              <a:rPr lang="en-GB" dirty="0"/>
              <a:t> </a:t>
            </a:r>
            <a:r>
              <a:rPr lang="en-GB" dirty="0" smtClean="0"/>
              <a:t>- impoverished</a:t>
            </a:r>
          </a:p>
          <a:p>
            <a:r>
              <a:rPr lang="en-GB" dirty="0"/>
              <a:t>I</a:t>
            </a:r>
            <a:r>
              <a:rPr lang="en-GB" dirty="0" smtClean="0"/>
              <a:t>ncrease </a:t>
            </a:r>
            <a:r>
              <a:rPr lang="en-GB" dirty="0"/>
              <a:t>gap between rich and poor – gained little from boom (peasants)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758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was the condition of Russia in 1914?</a:t>
            </a:r>
            <a:r>
              <a:rPr lang="en-GB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Negatives</a:t>
            </a:r>
          </a:p>
          <a:p>
            <a:r>
              <a:rPr lang="en-GB" dirty="0" smtClean="0"/>
              <a:t>No </a:t>
            </a:r>
            <a:r>
              <a:rPr lang="en-GB" dirty="0"/>
              <a:t>trade unions, grim conditions, low education, </a:t>
            </a:r>
            <a:r>
              <a:rPr lang="en-GB" dirty="0" smtClean="0"/>
              <a:t>inflation</a:t>
            </a:r>
          </a:p>
          <a:p>
            <a:r>
              <a:rPr lang="en-GB" dirty="0" smtClean="0"/>
              <a:t>Millions </a:t>
            </a:r>
            <a:r>
              <a:rPr lang="en-GB" dirty="0"/>
              <a:t>involved in </a:t>
            </a:r>
            <a:r>
              <a:rPr lang="en-GB" dirty="0" smtClean="0"/>
              <a:t>strike, </a:t>
            </a:r>
            <a:r>
              <a:rPr lang="en-GB" dirty="0"/>
              <a:t>Lena </a:t>
            </a:r>
            <a:r>
              <a:rPr lang="en-GB" dirty="0" smtClean="0"/>
              <a:t>goldfields(workers)</a:t>
            </a:r>
            <a:endParaRPr lang="en-GB" dirty="0"/>
          </a:p>
          <a:p>
            <a:r>
              <a:rPr lang="en-GB" dirty="0"/>
              <a:t>Minority, growth in rev. Ideas – Marxism, Bolsheviks etc. (M/class)</a:t>
            </a:r>
          </a:p>
          <a:p>
            <a:r>
              <a:rPr lang="en-GB" dirty="0"/>
              <a:t>Inflation, unstable econ, communications not passed on(economic growth)</a:t>
            </a:r>
          </a:p>
          <a:p>
            <a:r>
              <a:rPr lang="en-GB" dirty="0"/>
              <a:t>Duma-lack of </a:t>
            </a:r>
            <a:r>
              <a:rPr lang="en-GB" dirty="0" smtClean="0"/>
              <a:t>power, Fundamental Laws</a:t>
            </a:r>
            <a:r>
              <a:rPr lang="en-GB" dirty="0"/>
              <a:t>, unfair trials, </a:t>
            </a:r>
            <a:r>
              <a:rPr lang="en-GB" dirty="0" smtClean="0"/>
              <a:t>Tsar’s inability to rule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8797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was the condition of Russia in 1914?</a:t>
            </a:r>
            <a:r>
              <a:rPr lang="en-GB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5" y="2638044"/>
            <a:ext cx="8065803" cy="3101983"/>
          </a:xfrm>
        </p:spPr>
        <p:txBody>
          <a:bodyPr/>
          <a:lstStyle/>
          <a:p>
            <a:r>
              <a:rPr lang="en-GB" dirty="0" smtClean="0"/>
              <a:t>Negatives</a:t>
            </a:r>
          </a:p>
          <a:p>
            <a:r>
              <a:rPr lang="en-GB" dirty="0" smtClean="0"/>
              <a:t>Lena </a:t>
            </a:r>
            <a:r>
              <a:rPr lang="en-GB" dirty="0"/>
              <a:t>Goldfield Massacre</a:t>
            </a:r>
          </a:p>
          <a:p>
            <a:r>
              <a:rPr lang="en-GB" dirty="0"/>
              <a:t>Gold miners - Long hours; Low pay; Bolsheviks help </a:t>
            </a:r>
          </a:p>
          <a:p>
            <a:r>
              <a:rPr lang="en-GB" dirty="0"/>
              <a:t>Troops opened fire on protestors</a:t>
            </a:r>
          </a:p>
          <a:p>
            <a:r>
              <a:rPr lang="en-GB" dirty="0"/>
              <a:t>500 killed</a:t>
            </a:r>
          </a:p>
          <a:p>
            <a:r>
              <a:rPr lang="en-GB" dirty="0"/>
              <a:t>Tsars Mother – “We are going to great steps towards some kind of catastrophe”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813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How had Russia developed economically by 1914?</a:t>
            </a:r>
            <a:r>
              <a:rPr lang="en-GB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Exports growing</a:t>
            </a:r>
          </a:p>
          <a:p>
            <a:r>
              <a:rPr lang="en-GB" dirty="0"/>
              <a:t>Economy growing 8.8% per year – more than western rivals</a:t>
            </a:r>
          </a:p>
          <a:p>
            <a:r>
              <a:rPr lang="en-GB" dirty="0"/>
              <a:t>5th largest industrial power</a:t>
            </a:r>
          </a:p>
          <a:p>
            <a:r>
              <a:rPr lang="en-GB" dirty="0"/>
              <a:t>Expanded enterprises</a:t>
            </a:r>
          </a:p>
          <a:p>
            <a:r>
              <a:rPr lang="en-GB" dirty="0"/>
              <a:t>State money into heavy industry</a:t>
            </a:r>
          </a:p>
          <a:p>
            <a:r>
              <a:rPr lang="en-GB" dirty="0"/>
              <a:t>4th largest coal producer</a:t>
            </a:r>
          </a:p>
          <a:p>
            <a:r>
              <a:rPr lang="en-GB" dirty="0"/>
              <a:t>Neglected light industry – grew with consumer demand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463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How had Russia developed economically by 1914?</a:t>
            </a:r>
            <a:r>
              <a:rPr lang="en-GB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State revenue doubled – 4 billion roubles</a:t>
            </a:r>
          </a:p>
          <a:p>
            <a:r>
              <a:rPr lang="en-GB" dirty="0"/>
              <a:t>2393 banks by 1914</a:t>
            </a:r>
          </a:p>
          <a:p>
            <a:r>
              <a:rPr lang="en-GB" dirty="0"/>
              <a:t>Factories rise – 2300</a:t>
            </a:r>
          </a:p>
          <a:p>
            <a:r>
              <a:rPr lang="en-GB" dirty="0"/>
              <a:t>Extension of health services</a:t>
            </a:r>
          </a:p>
          <a:p>
            <a:r>
              <a:rPr lang="en-GB" dirty="0"/>
              <a:t>1912- health insurance </a:t>
            </a:r>
            <a:r>
              <a:rPr lang="en-GB" dirty="0" err="1"/>
              <a:t>estab</a:t>
            </a:r>
            <a:r>
              <a:rPr lang="en-GB" dirty="0"/>
              <a:t>.</a:t>
            </a:r>
          </a:p>
          <a:p>
            <a:r>
              <a:rPr lang="en-GB" dirty="0"/>
              <a:t>10 years compulsory education -77% growth in pupils</a:t>
            </a:r>
          </a:p>
          <a:p>
            <a:r>
              <a:rPr lang="en-GB" dirty="0"/>
              <a:t>1914 – 40% literacy rate increase</a:t>
            </a:r>
          </a:p>
        </p:txBody>
      </p:sp>
    </p:spTree>
    <p:extLst>
      <p:ext uri="{BB962C8B-B14F-4D97-AF65-F5344CB8AC3E}">
        <p14:creationId xmlns:p14="http://schemas.microsoft.com/office/powerpoint/2010/main" val="7420831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How had Russia developed economically by 1914?</a:t>
            </a:r>
            <a:r>
              <a:rPr lang="en-GB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Undeveloped</a:t>
            </a:r>
          </a:p>
          <a:p>
            <a:r>
              <a:rPr lang="en-GB" dirty="0"/>
              <a:t>Industry only employed 5% of population</a:t>
            </a:r>
          </a:p>
          <a:p>
            <a:r>
              <a:rPr lang="en-GB" dirty="0"/>
              <a:t>Population explosion – crisis in agriculture and poor working/living conditions</a:t>
            </a:r>
          </a:p>
          <a:p>
            <a:r>
              <a:rPr lang="en-GB" dirty="0"/>
              <a:t>Regime still reliant on depression</a:t>
            </a:r>
          </a:p>
          <a:p>
            <a:r>
              <a:rPr lang="en-GB" dirty="0"/>
              <a:t>No trade unions or legal protection</a:t>
            </a:r>
          </a:p>
          <a:p>
            <a:r>
              <a:rPr lang="en-GB" dirty="0"/>
              <a:t>At mercy of employers</a:t>
            </a:r>
          </a:p>
          <a:p>
            <a:r>
              <a:rPr lang="en-GB" dirty="0"/>
              <a:t>Wages rose but so did inflation - 40%</a:t>
            </a:r>
          </a:p>
        </p:txBody>
      </p:sp>
    </p:spTree>
    <p:extLst>
      <p:ext uri="{BB962C8B-B14F-4D97-AF65-F5344CB8AC3E}">
        <p14:creationId xmlns:p14="http://schemas.microsoft.com/office/powerpoint/2010/main" val="1753812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How had Russia developed economically by 1914?</a:t>
            </a:r>
            <a:r>
              <a:rPr lang="en-GB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Conditions grim</a:t>
            </a:r>
          </a:p>
          <a:p>
            <a:r>
              <a:rPr lang="en-GB" dirty="0"/>
              <a:t>Low levels of education</a:t>
            </a:r>
          </a:p>
          <a:p>
            <a:r>
              <a:rPr lang="en-GB" dirty="0"/>
              <a:t>Lena goldfields</a:t>
            </a:r>
          </a:p>
          <a:p>
            <a:r>
              <a:rPr lang="en-GB" dirty="0"/>
              <a:t>3 million workers involved in strike activity</a:t>
            </a:r>
          </a:p>
          <a:p>
            <a:r>
              <a:rPr lang="en-GB" dirty="0"/>
              <a:t>4/5 Russian pop. still peasants – lack of development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2879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Why was Tsarism able to survive up to 1914?</a:t>
            </a:r>
            <a:r>
              <a:rPr lang="en-GB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Decline in support for revolutionary groups</a:t>
            </a:r>
          </a:p>
          <a:p>
            <a:r>
              <a:rPr lang="en-GB" dirty="0"/>
              <a:t>Repression of revolutionary groups </a:t>
            </a:r>
            <a:r>
              <a:rPr lang="en-GB" dirty="0" smtClean="0"/>
              <a:t>+ secret </a:t>
            </a:r>
            <a:r>
              <a:rPr lang="en-GB" dirty="0"/>
              <a:t>police </a:t>
            </a:r>
            <a:r>
              <a:rPr lang="en-GB" dirty="0" smtClean="0"/>
              <a:t>infiltration</a:t>
            </a:r>
            <a:r>
              <a:rPr lang="mr-IN" dirty="0" smtClean="0"/>
              <a:t>…</a:t>
            </a:r>
            <a:r>
              <a:rPr lang="fr-CH" dirty="0" smtClean="0"/>
              <a:t>..</a:t>
            </a:r>
            <a:endParaRPr lang="en-GB" dirty="0" smtClean="0"/>
          </a:p>
          <a:p>
            <a:r>
              <a:rPr lang="en-GB" dirty="0" smtClean="0"/>
              <a:t>Lenin</a:t>
            </a:r>
            <a:r>
              <a:rPr lang="en-GB" dirty="0"/>
              <a:t>, </a:t>
            </a:r>
            <a:r>
              <a:rPr lang="en-GB" dirty="0" smtClean="0"/>
              <a:t>SDs, SRs </a:t>
            </a:r>
            <a:r>
              <a:rPr lang="en-GB" dirty="0"/>
              <a:t>etc. </a:t>
            </a:r>
            <a:r>
              <a:rPr lang="en-GB" dirty="0" smtClean="0"/>
              <a:t>internally or externally exiled</a:t>
            </a:r>
            <a:endParaRPr lang="en-GB" dirty="0"/>
          </a:p>
          <a:p>
            <a:r>
              <a:rPr lang="en-GB" dirty="0"/>
              <a:t>1444 people hung in </a:t>
            </a:r>
            <a:r>
              <a:rPr lang="en-GB" dirty="0" smtClean="0"/>
              <a:t>1907 alone</a:t>
            </a:r>
            <a:endParaRPr lang="en-GB" dirty="0"/>
          </a:p>
          <a:p>
            <a:r>
              <a:rPr lang="en-GB" dirty="0"/>
              <a:t>Arrests and </a:t>
            </a:r>
            <a:r>
              <a:rPr lang="en-GB" dirty="0" smtClean="0"/>
              <a:t>speedy trials </a:t>
            </a:r>
            <a:r>
              <a:rPr lang="mr-IN" dirty="0" smtClean="0"/>
              <a:t>–</a:t>
            </a:r>
            <a:r>
              <a:rPr lang="en-GB" dirty="0" smtClean="0"/>
              <a:t> not necessarily proper</a:t>
            </a:r>
            <a:r>
              <a:rPr lang="mr-IN" dirty="0" smtClean="0"/>
              <a:t>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3120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062891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Nicholas II </a:t>
            </a:r>
            <a:r>
              <a:rPr lang="en-GB" b="1" dirty="0" smtClean="0"/>
              <a:t>1906 </a:t>
            </a:r>
            <a:r>
              <a:rPr lang="mr-IN" b="1" dirty="0" smtClean="0"/>
              <a:t>–</a:t>
            </a:r>
            <a:r>
              <a:rPr lang="en-GB" b="1" dirty="0" smtClean="0"/>
              <a:t> 1917 KEY </a:t>
            </a:r>
            <a:r>
              <a:rPr lang="en-GB" b="1" dirty="0"/>
              <a:t>DATES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2331521"/>
          </a:xfrm>
        </p:spPr>
        <p:txBody>
          <a:bodyPr/>
          <a:lstStyle/>
          <a:p>
            <a:r>
              <a:rPr lang="en-GB" dirty="0"/>
              <a:t>1</a:t>
            </a:r>
            <a:r>
              <a:rPr lang="en-GB" dirty="0" smtClean="0"/>
              <a:t>906 </a:t>
            </a:r>
            <a:r>
              <a:rPr lang="en-GB" dirty="0"/>
              <a:t>– Meeting of the First Duma</a:t>
            </a:r>
          </a:p>
          <a:p>
            <a:r>
              <a:rPr lang="en-GB" dirty="0"/>
              <a:t>1907 – Cancellation of redemption payments</a:t>
            </a:r>
          </a:p>
          <a:p>
            <a:r>
              <a:rPr lang="en-GB" dirty="0"/>
              <a:t>1912 April – Lena Goldfields massacre</a:t>
            </a:r>
          </a:p>
          <a:p>
            <a:r>
              <a:rPr lang="en-GB" dirty="0"/>
              <a:t>1914 August – Russia enters FWW– “ministerial leapfrogging” </a:t>
            </a:r>
            <a:r>
              <a:rPr lang="en-GB" dirty="0" smtClean="0"/>
              <a:t>(changes)</a:t>
            </a:r>
            <a:endParaRPr lang="en-GB" dirty="0"/>
          </a:p>
          <a:p>
            <a:r>
              <a:rPr lang="en-GB" dirty="0"/>
              <a:t>1917 18th Feb – 3rd March – February revolution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6046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Why was Tsarism able to survive up to 1914?</a:t>
            </a:r>
            <a:r>
              <a:rPr lang="en-GB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3000 suspects convicted and executed</a:t>
            </a:r>
          </a:p>
          <a:p>
            <a:r>
              <a:rPr lang="en-GB" dirty="0"/>
              <a:t>Groups divided –RSDLP into Bolsheviks and Mensheviks</a:t>
            </a:r>
          </a:p>
          <a:p>
            <a:r>
              <a:rPr lang="en-GB" dirty="0"/>
              <a:t>Loss of support – dropped from 150,000 in 1905 to 10,000 in 1914</a:t>
            </a:r>
          </a:p>
          <a:p>
            <a:r>
              <a:rPr lang="en-GB" dirty="0"/>
              <a:t>4th Duma only 13 </a:t>
            </a:r>
            <a:r>
              <a:rPr lang="en-GB" dirty="0" smtClean="0"/>
              <a:t>seats allowed</a:t>
            </a:r>
          </a:p>
          <a:p>
            <a:r>
              <a:rPr lang="en-GB" dirty="0" smtClean="0"/>
              <a:t>Continued support from traditional support</a:t>
            </a:r>
          </a:p>
          <a:p>
            <a:r>
              <a:rPr lang="en-GB" dirty="0" smtClean="0"/>
              <a:t>Army </a:t>
            </a:r>
            <a:r>
              <a:rPr lang="mr-IN" dirty="0" smtClean="0"/>
              <a:t>–</a:t>
            </a:r>
            <a:r>
              <a:rPr lang="en-GB" dirty="0" smtClean="0"/>
              <a:t> Cossacks; Nobility; Clergy</a:t>
            </a:r>
            <a:r>
              <a:rPr lang="mr-IN" dirty="0" smtClean="0"/>
              <a:t>…</a:t>
            </a:r>
            <a:r>
              <a:rPr lang="fr-CH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70947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5026" y="964691"/>
            <a:ext cx="7374835" cy="1838144"/>
          </a:xfrm>
        </p:spPr>
        <p:txBody>
          <a:bodyPr>
            <a:normAutofit fontScale="90000"/>
          </a:bodyPr>
          <a:lstStyle/>
          <a:p>
            <a:r>
              <a:rPr lang="en-US" b="1"/>
              <a:t>Russia on the Eve of the First </a:t>
            </a:r>
            <a:r>
              <a:rPr lang="en-US" b="1"/>
              <a:t>World </a:t>
            </a:r>
            <a:r>
              <a:rPr lang="en-US" b="1" smtClean="0"/>
              <a:t>War</a:t>
            </a:r>
            <a:r>
              <a:rPr lang="en-US" b="1"/>
              <a:t/>
            </a:r>
            <a:br>
              <a:rPr lang="en-US" b="1"/>
            </a:br>
            <a:r>
              <a:rPr lang="en-US"/>
              <a:t>By </a:t>
            </a:r>
            <a:r>
              <a:rPr lang="en-US">
                <a:hlinkClick r:id="rId2"/>
              </a:rPr>
              <a:t>Charles Emmerson</a:t>
            </a:r>
            <a:r>
              <a:rPr lang="en-US"/>
              <a:t/>
            </a:r>
            <a:br>
              <a:rPr lang="en-US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004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How did the Dumas operate?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1st </a:t>
            </a:r>
            <a:r>
              <a:rPr lang="en-GB" dirty="0"/>
              <a:t>Duma – National hopes </a:t>
            </a:r>
          </a:p>
          <a:p>
            <a:r>
              <a:rPr lang="en-GB" dirty="0"/>
              <a:t>April – June 1906 - 30% workers/</a:t>
            </a:r>
            <a:r>
              <a:rPr lang="en-GB" dirty="0" err="1"/>
              <a:t>peasents</a:t>
            </a:r>
            <a:endParaRPr lang="en-GB" dirty="0"/>
          </a:p>
          <a:p>
            <a:r>
              <a:rPr lang="en-GB" dirty="0"/>
              <a:t>Majority of SRs, Bolsheviks Mensheviks, </a:t>
            </a:r>
            <a:r>
              <a:rPr lang="en-GB" dirty="0" err="1"/>
              <a:t>Octoberists</a:t>
            </a:r>
            <a:r>
              <a:rPr lang="en-GB" dirty="0"/>
              <a:t> etc.</a:t>
            </a:r>
          </a:p>
          <a:p>
            <a:r>
              <a:rPr lang="en-GB" dirty="0"/>
              <a:t>Wanted: everyone to have a </a:t>
            </a:r>
            <a:r>
              <a:rPr lang="en-GB" dirty="0" smtClean="0"/>
              <a:t>vote</a:t>
            </a:r>
          </a:p>
          <a:p>
            <a:r>
              <a:rPr lang="en-GB" dirty="0" smtClean="0"/>
              <a:t>Land </a:t>
            </a:r>
            <a:r>
              <a:rPr lang="en-GB" dirty="0"/>
              <a:t>reforms, Trade union rights, Release political prisoners</a:t>
            </a:r>
          </a:p>
          <a:p>
            <a:r>
              <a:rPr lang="en-GB" dirty="0"/>
              <a:t>These were all rejected by Tsar</a:t>
            </a:r>
          </a:p>
          <a:p>
            <a:r>
              <a:rPr lang="en-GB" dirty="0"/>
              <a:t>Dissolved by Tsar – too radical and demanding</a:t>
            </a:r>
          </a:p>
        </p:txBody>
      </p:sp>
    </p:spTree>
    <p:extLst>
      <p:ext uri="{BB962C8B-B14F-4D97-AF65-F5344CB8AC3E}">
        <p14:creationId xmlns:p14="http://schemas.microsoft.com/office/powerpoint/2010/main" val="1639268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How did the Dumas operate?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2nd Duma – National anger</a:t>
            </a:r>
          </a:p>
          <a:p>
            <a:r>
              <a:rPr lang="en-GB" dirty="0"/>
              <a:t>Feb – June 1907</a:t>
            </a:r>
          </a:p>
          <a:p>
            <a:r>
              <a:rPr lang="en-GB" dirty="0"/>
              <a:t>Governments attempts to interfere with elections</a:t>
            </a:r>
          </a:p>
          <a:p>
            <a:r>
              <a:rPr lang="en-GB" dirty="0"/>
              <a:t>Dissolved by Tsar after refusing to expel social democratic deputies</a:t>
            </a:r>
          </a:p>
          <a:p>
            <a:r>
              <a:rPr lang="en-GB" dirty="0"/>
              <a:t>Liberal members reduced and left wingers increased</a:t>
            </a:r>
          </a:p>
          <a:p>
            <a:r>
              <a:rPr lang="en-GB" dirty="0"/>
              <a:t>Stolypin dissolved – wanted to change voting system </a:t>
            </a:r>
            <a:endParaRPr lang="en-GB" dirty="0" smtClean="0"/>
          </a:p>
          <a:p>
            <a:r>
              <a:rPr lang="en-GB" dirty="0" smtClean="0"/>
              <a:t>First step - exclude </a:t>
            </a:r>
            <a:r>
              <a:rPr lang="en-GB" dirty="0"/>
              <a:t>large number voting</a:t>
            </a:r>
          </a:p>
        </p:txBody>
      </p:sp>
    </p:spTree>
    <p:extLst>
      <p:ext uri="{BB962C8B-B14F-4D97-AF65-F5344CB8AC3E}">
        <p14:creationId xmlns:p14="http://schemas.microsoft.com/office/powerpoint/2010/main" val="1187247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How did the Dumas operate?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3rd Duma – Lords and Lackeys</a:t>
            </a:r>
          </a:p>
          <a:p>
            <a:r>
              <a:rPr lang="en-GB" dirty="0"/>
              <a:t>3rd Nov 1907 – 1912</a:t>
            </a:r>
          </a:p>
          <a:p>
            <a:r>
              <a:rPr lang="en-GB" dirty="0"/>
              <a:t>Agreed government </a:t>
            </a:r>
            <a:r>
              <a:rPr lang="en-GB" dirty="0" smtClean="0"/>
              <a:t>proposals (agriculture, military reform)</a:t>
            </a:r>
            <a:endParaRPr lang="en-GB" dirty="0"/>
          </a:p>
          <a:p>
            <a:r>
              <a:rPr lang="en-GB" dirty="0" smtClean="0"/>
              <a:t>Disputes - </a:t>
            </a:r>
            <a:r>
              <a:rPr lang="en-GB" dirty="0"/>
              <a:t> criticized </a:t>
            </a:r>
            <a:r>
              <a:rPr lang="en-GB" dirty="0" smtClean="0"/>
              <a:t>bureaucratic abuses </a:t>
            </a:r>
            <a:r>
              <a:rPr lang="en-GB" dirty="0"/>
              <a:t>and government advisers</a:t>
            </a:r>
          </a:p>
          <a:p>
            <a:r>
              <a:rPr lang="en-GB" dirty="0"/>
              <a:t>By the end not working – no </a:t>
            </a:r>
            <a:r>
              <a:rPr lang="en-GB" dirty="0" smtClean="0"/>
              <a:t>control, but lasted 5 year term..</a:t>
            </a:r>
            <a:endParaRPr lang="en-GB" dirty="0"/>
          </a:p>
          <a:p>
            <a:r>
              <a:rPr lang="en-GB" dirty="0"/>
              <a:t>More representation of nobility</a:t>
            </a:r>
          </a:p>
          <a:p>
            <a:r>
              <a:rPr lang="en-GB" dirty="0"/>
              <a:t>Opposition parties (</a:t>
            </a:r>
            <a:r>
              <a:rPr lang="en-GB" dirty="0" err="1"/>
              <a:t>Bols</a:t>
            </a:r>
            <a:r>
              <a:rPr lang="en-GB" dirty="0"/>
              <a:t>..) now outnumbered by reactionaries and nationalists</a:t>
            </a:r>
          </a:p>
        </p:txBody>
      </p:sp>
    </p:spTree>
    <p:extLst>
      <p:ext uri="{BB962C8B-B14F-4D97-AF65-F5344CB8AC3E}">
        <p14:creationId xmlns:p14="http://schemas.microsoft.com/office/powerpoint/2010/main" val="1794672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How did the Dumas operate?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7826" y="2638044"/>
            <a:ext cx="8209722" cy="3101983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4th Duma</a:t>
            </a:r>
          </a:p>
          <a:p>
            <a:r>
              <a:rPr lang="en-GB" dirty="0"/>
              <a:t>November 1912 -  </a:t>
            </a:r>
            <a:r>
              <a:rPr lang="en-GB" dirty="0" smtClean="0"/>
              <a:t>March 1917</a:t>
            </a:r>
          </a:p>
          <a:p>
            <a:r>
              <a:rPr lang="en-GB" dirty="0" smtClean="0"/>
              <a:t>Conservative, but WWI changed its stance</a:t>
            </a:r>
          </a:p>
          <a:p>
            <a:r>
              <a:rPr lang="en-GB" dirty="0"/>
              <a:t>I</a:t>
            </a:r>
            <a:r>
              <a:rPr lang="en-GB" dirty="0" smtClean="0"/>
              <a:t>ncreasingly </a:t>
            </a:r>
            <a:r>
              <a:rPr lang="en-GB" dirty="0"/>
              <a:t>dissatisfied with the government’s incompetence and negligence</a:t>
            </a:r>
          </a:p>
          <a:p>
            <a:r>
              <a:rPr lang="en-GB" dirty="0" smtClean="0"/>
              <a:t>Frustration at losses on E Front, lack of supplies, transport breakdown</a:t>
            </a:r>
            <a:r>
              <a:rPr lang="mr-IN" dirty="0" smtClean="0"/>
              <a:t>…</a:t>
            </a:r>
            <a:r>
              <a:rPr lang="fr-CH" dirty="0" smtClean="0"/>
              <a:t>.</a:t>
            </a:r>
            <a:endParaRPr lang="en-GB" dirty="0" smtClean="0"/>
          </a:p>
          <a:p>
            <a:r>
              <a:rPr lang="en-GB" dirty="0" smtClean="0"/>
              <a:t>1915 - Duma </a:t>
            </a:r>
            <a:r>
              <a:rPr lang="en-GB" dirty="0"/>
              <a:t>had become a focal point of opposition to the imperial </a:t>
            </a:r>
            <a:r>
              <a:rPr lang="en-GB" dirty="0" smtClean="0"/>
              <a:t>regime</a:t>
            </a:r>
          </a:p>
          <a:p>
            <a:r>
              <a:rPr lang="en-GB" dirty="0"/>
              <a:t>Rift between left and right</a:t>
            </a:r>
          </a:p>
          <a:p>
            <a:r>
              <a:rPr lang="en-GB" dirty="0"/>
              <a:t>Number of radicals </a:t>
            </a:r>
            <a:r>
              <a:rPr lang="en-GB" dirty="0" smtClean="0"/>
              <a:t>increased</a:t>
            </a:r>
          </a:p>
          <a:p>
            <a:r>
              <a:rPr lang="en-GB" dirty="0" smtClean="0"/>
              <a:t>1916-17 - Duma ignored by workers who took </a:t>
            </a:r>
            <a:r>
              <a:rPr lang="en-GB" dirty="0"/>
              <a:t>initiative –strike activity and direct 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650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agrarian reforms were introduced by Stolypin?</a:t>
            </a:r>
            <a:r>
              <a:rPr lang="en-GB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Aims</a:t>
            </a:r>
          </a:p>
          <a:p>
            <a:r>
              <a:rPr lang="en-GB" dirty="0"/>
              <a:t>Goal to transform traditional agriculture</a:t>
            </a:r>
          </a:p>
          <a:p>
            <a:r>
              <a:rPr lang="en-GB" dirty="0"/>
              <a:t>Abolish communal system</a:t>
            </a:r>
          </a:p>
          <a:p>
            <a:r>
              <a:rPr lang="en-GB" dirty="0"/>
              <a:t>Aimed to create a new type of peasant class</a:t>
            </a:r>
          </a:p>
          <a:p>
            <a:r>
              <a:rPr lang="en-GB" dirty="0"/>
              <a:t>“Wager on the strong and sober” – Stolypin </a:t>
            </a:r>
          </a:p>
        </p:txBody>
      </p:sp>
    </p:spTree>
    <p:extLst>
      <p:ext uri="{BB962C8B-B14F-4D97-AF65-F5344CB8AC3E}">
        <p14:creationId xmlns:p14="http://schemas.microsoft.com/office/powerpoint/2010/main" val="633187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agrarian reforms were introduced by Stolypin?</a:t>
            </a:r>
            <a:r>
              <a:rPr lang="en-GB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Success</a:t>
            </a:r>
          </a:p>
          <a:p>
            <a:r>
              <a:rPr lang="en-GB" dirty="0"/>
              <a:t>Immediate impact - 15% of the peasantry took up new opportunities</a:t>
            </a:r>
          </a:p>
          <a:p>
            <a:r>
              <a:rPr lang="en-GB" dirty="0"/>
              <a:t>1914 – 25% left communes; 10% consolidated their holdings</a:t>
            </a:r>
          </a:p>
          <a:p>
            <a:r>
              <a:rPr lang="en-GB" dirty="0"/>
              <a:t>Land banks set up to help peasants become owners</a:t>
            </a:r>
          </a:p>
          <a:p>
            <a:r>
              <a:rPr lang="en-GB" dirty="0"/>
              <a:t>1907 – redemption payments abolished</a:t>
            </a:r>
          </a:p>
          <a:p>
            <a:r>
              <a:rPr lang="en-GB" dirty="0"/>
              <a:t>Nobility support – revolution less likely</a:t>
            </a:r>
          </a:p>
        </p:txBody>
      </p:sp>
    </p:spTree>
    <p:extLst>
      <p:ext uri="{BB962C8B-B14F-4D97-AF65-F5344CB8AC3E}">
        <p14:creationId xmlns:p14="http://schemas.microsoft.com/office/powerpoint/2010/main" val="1196976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agrarian reforms were introduced by Stolypin?</a:t>
            </a:r>
            <a:r>
              <a:rPr lang="en-GB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Limitations</a:t>
            </a:r>
          </a:p>
          <a:p>
            <a:r>
              <a:rPr lang="en-GB" dirty="0"/>
              <a:t>Not total success</a:t>
            </a:r>
          </a:p>
          <a:p>
            <a:r>
              <a:rPr lang="en-GB" dirty="0"/>
              <a:t>After initial rush applications to leave and consolidate declined</a:t>
            </a:r>
          </a:p>
          <a:p>
            <a:r>
              <a:rPr lang="en-GB" dirty="0"/>
              <a:t>Stolypins peasants became more prosperous (ones who took advantage)</a:t>
            </a:r>
          </a:p>
          <a:p>
            <a:r>
              <a:rPr lang="en-GB" dirty="0"/>
              <a:t>14% of communal land passed onto private ownership</a:t>
            </a:r>
          </a:p>
          <a:p>
            <a:r>
              <a:rPr lang="en-GB" dirty="0"/>
              <a:t>Strip farming carried on and wouldn't give up security of the </a:t>
            </a:r>
            <a:r>
              <a:rPr lang="en-GB" dirty="0" err="1"/>
              <a:t>mir</a:t>
            </a:r>
            <a:endParaRPr lang="en-GB" dirty="0"/>
          </a:p>
          <a:p>
            <a:r>
              <a:rPr lang="en-GB" dirty="0"/>
              <a:t>Couldn't build large farms</a:t>
            </a:r>
          </a:p>
          <a:p>
            <a:r>
              <a:rPr lang="en-GB" dirty="0"/>
              <a:t>Poor and landless peasants - alienated</a:t>
            </a:r>
          </a:p>
        </p:txBody>
      </p:sp>
    </p:spTree>
    <p:extLst>
      <p:ext uri="{BB962C8B-B14F-4D97-AF65-F5344CB8AC3E}">
        <p14:creationId xmlns:p14="http://schemas.microsoft.com/office/powerpoint/2010/main" val="209639458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2878</TotalTime>
  <Words>1049</Words>
  <Application>Microsoft Macintosh PowerPoint</Application>
  <PresentationFormat>Widescreen</PresentationFormat>
  <Paragraphs>146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Calibri</vt:lpstr>
      <vt:lpstr>Gill Sans MT</vt:lpstr>
      <vt:lpstr>Mangal</vt:lpstr>
      <vt:lpstr>Arial</vt:lpstr>
      <vt:lpstr>Parcel</vt:lpstr>
      <vt:lpstr>How stable was Russia by 1914?</vt:lpstr>
      <vt:lpstr>Nicholas II 1906 – 1917 KEY DATES </vt:lpstr>
      <vt:lpstr>How did the Dumas operate?</vt:lpstr>
      <vt:lpstr>How did the Dumas operate?</vt:lpstr>
      <vt:lpstr>How did the Dumas operate?</vt:lpstr>
      <vt:lpstr>How did the Dumas operate?</vt:lpstr>
      <vt:lpstr>What agrarian reforms were introduced by Stolypin? </vt:lpstr>
      <vt:lpstr>What agrarian reforms were introduced by Stolypin? </vt:lpstr>
      <vt:lpstr>What agrarian reforms were introduced by Stolypin? </vt:lpstr>
      <vt:lpstr>What was the condition of Russia in 1914? </vt:lpstr>
      <vt:lpstr>What was the condition of Russia in 1914? </vt:lpstr>
      <vt:lpstr>What was the condition of Russia in 1914? </vt:lpstr>
      <vt:lpstr>What was the condition of Russia in 1914? </vt:lpstr>
      <vt:lpstr>What was the condition of Russia in 1914? </vt:lpstr>
      <vt:lpstr>How had Russia developed economically by 1914? </vt:lpstr>
      <vt:lpstr>How had Russia developed economically by 1914? </vt:lpstr>
      <vt:lpstr>How had Russia developed economically by 1914? </vt:lpstr>
      <vt:lpstr>How had Russia developed economically by 1914? </vt:lpstr>
      <vt:lpstr>Why was Tsarism able to survive up to 1914? </vt:lpstr>
      <vt:lpstr>Why was Tsarism able to survive up to 1914? </vt:lpstr>
      <vt:lpstr>Russia on the Eve of the First World War By Charles Emmerson 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Cormick</dc:creator>
  <cp:lastModifiedBy>James Cormick</cp:lastModifiedBy>
  <cp:revision>6</cp:revision>
  <cp:lastPrinted>2017-12-18T06:46:35Z</cp:lastPrinted>
  <dcterms:created xsi:type="dcterms:W3CDTF">2017-12-17T18:37:38Z</dcterms:created>
  <dcterms:modified xsi:type="dcterms:W3CDTF">2017-12-19T18:36:16Z</dcterms:modified>
</cp:coreProperties>
</file>