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63"/>
    <p:restoredTop sz="94715"/>
  </p:normalViewPr>
  <p:slideViewPr>
    <p:cSldViewPr>
      <p:cViewPr varScale="1">
        <p:scale>
          <a:sx n="98" d="100"/>
          <a:sy n="98" d="100"/>
        </p:scale>
        <p:origin x="9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40312-C940-CE4A-BA64-D37C43B34217}" type="datetimeFigureOut">
              <a:rPr lang="en-US" smtClean="0"/>
              <a:t>11/6/18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235C0-8A18-9C44-BB6A-99F4632FC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18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06.11.18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06.11.18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06.11.18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06.11.18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06.11.18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06.11.18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06.11.18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06.11.18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06.11.18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06.11.18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06.11.18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39D45D-13AC-4F52-ADA2-F6E4724EC4A7}" type="datetimeFigureOut">
              <a:rPr lang="fr-CH" smtClean="0"/>
              <a:pPr/>
              <a:t>06.11.18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Domestic</a:t>
            </a:r>
            <a:r>
              <a:rPr lang="fr-CH" dirty="0" smtClean="0"/>
              <a:t> </a:t>
            </a:r>
            <a:r>
              <a:rPr lang="fr-CH" dirty="0" err="1" smtClean="0"/>
              <a:t>policies</a:t>
            </a:r>
            <a:r>
              <a:rPr lang="fr-CH" smtClean="0"/>
              <a:t> 1949-1966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Mao in power I </a:t>
            </a:r>
            <a:endParaRPr lang="fr-C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People`s Communes - agriculture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280920" cy="4572000"/>
          </a:xfrm>
        </p:spPr>
        <p:txBody>
          <a:bodyPr>
            <a:normAutofit fontScale="92500" lnSpcReduction="10000"/>
          </a:bodyPr>
          <a:lstStyle/>
          <a:p>
            <a:r>
              <a:rPr lang="fr-CH" dirty="0" smtClean="0"/>
              <a:t>More and more rural pop &gt; </a:t>
            </a:r>
            <a:r>
              <a:rPr lang="fr-CH" dirty="0" err="1" smtClean="0"/>
              <a:t>ind</a:t>
            </a:r>
            <a:r>
              <a:rPr lang="fr-CH" dirty="0" smtClean="0"/>
              <a:t> </a:t>
            </a:r>
            <a:r>
              <a:rPr lang="fr-CH" dirty="0" err="1" smtClean="0"/>
              <a:t>factories</a:t>
            </a:r>
            <a:r>
              <a:rPr lang="fr-CH" dirty="0" smtClean="0"/>
              <a:t> = </a:t>
            </a:r>
            <a:r>
              <a:rPr lang="fr-CH" dirty="0" err="1" smtClean="0"/>
              <a:t>disaster</a:t>
            </a:r>
            <a:r>
              <a:rPr lang="fr-CH" dirty="0" smtClean="0"/>
              <a:t> for A</a:t>
            </a:r>
          </a:p>
          <a:p>
            <a:r>
              <a:rPr lang="fr-CH" dirty="0" err="1" smtClean="0"/>
              <a:t>Trofim</a:t>
            </a:r>
            <a:r>
              <a:rPr lang="fr-CH" dirty="0" smtClean="0"/>
              <a:t> </a:t>
            </a:r>
            <a:r>
              <a:rPr lang="fr-CH" dirty="0" err="1" smtClean="0"/>
              <a:t>Lysenko</a:t>
            </a:r>
            <a:r>
              <a:rPr lang="fr-CH" dirty="0" smtClean="0"/>
              <a:t> </a:t>
            </a:r>
            <a:r>
              <a:rPr lang="fr-CH" dirty="0" err="1" smtClean="0"/>
              <a:t>theory</a:t>
            </a:r>
            <a:r>
              <a:rPr lang="fr-CH" dirty="0" smtClean="0"/>
              <a:t> – super </a:t>
            </a:r>
            <a:r>
              <a:rPr lang="fr-CH" dirty="0" err="1" smtClean="0"/>
              <a:t>crops</a:t>
            </a:r>
            <a:r>
              <a:rPr lang="fr-CH" dirty="0" smtClean="0"/>
              <a:t> – </a:t>
            </a:r>
            <a:r>
              <a:rPr lang="fr-CH" dirty="0" err="1" smtClean="0"/>
              <a:t>high</a:t>
            </a:r>
            <a:r>
              <a:rPr lang="fr-CH" dirty="0" smtClean="0"/>
              <a:t> production </a:t>
            </a:r>
            <a:r>
              <a:rPr lang="fr-CH" dirty="0" err="1" smtClean="0"/>
              <a:t>yields</a:t>
            </a:r>
            <a:endParaRPr lang="fr-CH" dirty="0" smtClean="0"/>
          </a:p>
          <a:p>
            <a:r>
              <a:rPr lang="fr-CH" dirty="0" err="1" smtClean="0"/>
              <a:t>Deep</a:t>
            </a:r>
            <a:r>
              <a:rPr lang="fr-CH" dirty="0" smtClean="0"/>
              <a:t> </a:t>
            </a:r>
            <a:r>
              <a:rPr lang="fr-CH" dirty="0" err="1" smtClean="0"/>
              <a:t>ploughing</a:t>
            </a:r>
            <a:r>
              <a:rPr lang="fr-CH" dirty="0" smtClean="0"/>
              <a:t>; close </a:t>
            </a:r>
            <a:r>
              <a:rPr lang="fr-CH" dirty="0" err="1" smtClean="0"/>
              <a:t>planting</a:t>
            </a:r>
            <a:r>
              <a:rPr lang="fr-CH" dirty="0" smtClean="0"/>
              <a:t> </a:t>
            </a:r>
            <a:r>
              <a:rPr lang="fr-CH" dirty="0" err="1" smtClean="0"/>
              <a:t>used</a:t>
            </a:r>
            <a:r>
              <a:rPr lang="fr-CH" dirty="0" smtClean="0"/>
              <a:t> </a:t>
            </a:r>
            <a:r>
              <a:rPr lang="fr-CH" dirty="0" err="1" smtClean="0"/>
              <a:t>extensively</a:t>
            </a:r>
            <a:endParaRPr lang="fr-CH" dirty="0" smtClean="0"/>
          </a:p>
          <a:p>
            <a:r>
              <a:rPr lang="fr-CH" dirty="0" err="1" smtClean="0"/>
              <a:t>Sometimes</a:t>
            </a:r>
            <a:r>
              <a:rPr lang="fr-CH" dirty="0" smtClean="0"/>
              <a:t> </a:t>
            </a:r>
            <a:r>
              <a:rPr lang="fr-CH" dirty="0" err="1" smtClean="0"/>
              <a:t>successful</a:t>
            </a:r>
            <a:r>
              <a:rPr lang="fr-CH" dirty="0" smtClean="0"/>
              <a:t> BUT </a:t>
            </a:r>
            <a:r>
              <a:rPr lang="fr-CH" dirty="0" err="1" smtClean="0"/>
              <a:t>often</a:t>
            </a:r>
            <a:r>
              <a:rPr lang="fr-CH" dirty="0" smtClean="0"/>
              <a:t> </a:t>
            </a:r>
            <a:r>
              <a:rPr lang="fr-CH" dirty="0" err="1" smtClean="0"/>
              <a:t>exhausted</a:t>
            </a:r>
            <a:r>
              <a:rPr lang="fr-CH" dirty="0" smtClean="0"/>
              <a:t> </a:t>
            </a:r>
            <a:r>
              <a:rPr lang="fr-CH" dirty="0" err="1" smtClean="0"/>
              <a:t>soil</a:t>
            </a:r>
            <a:r>
              <a:rPr lang="fr-CH" dirty="0" smtClean="0"/>
              <a:t> &amp; </a:t>
            </a:r>
            <a:r>
              <a:rPr lang="fr-CH" dirty="0" err="1" smtClean="0"/>
              <a:t>lowered</a:t>
            </a:r>
            <a:r>
              <a:rPr lang="fr-CH" dirty="0" smtClean="0"/>
              <a:t> </a:t>
            </a:r>
            <a:r>
              <a:rPr lang="fr-CH" dirty="0" err="1" smtClean="0"/>
              <a:t>yields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1958</a:t>
            </a:r>
            <a:r>
              <a:rPr lang="fr-CH" dirty="0" smtClean="0"/>
              <a:t> – </a:t>
            </a:r>
            <a:r>
              <a:rPr lang="fr-CH" dirty="0" err="1" smtClean="0"/>
              <a:t>reported</a:t>
            </a:r>
            <a:r>
              <a:rPr lang="fr-CH" dirty="0" smtClean="0"/>
              <a:t> </a:t>
            </a:r>
            <a:r>
              <a:rPr lang="fr-CH" dirty="0" err="1" smtClean="0"/>
              <a:t>harvest</a:t>
            </a:r>
            <a:r>
              <a:rPr lang="fr-CH" dirty="0" smtClean="0"/>
              <a:t> </a:t>
            </a:r>
            <a:r>
              <a:rPr lang="fr-CH" dirty="0" smtClean="0">
                <a:solidFill>
                  <a:srgbClr val="FF0000"/>
                </a:solidFill>
              </a:rPr>
              <a:t>375 million tonnes</a:t>
            </a:r>
            <a:r>
              <a:rPr lang="fr-CH" dirty="0" smtClean="0"/>
              <a:t>; </a:t>
            </a:r>
            <a:r>
              <a:rPr lang="fr-CH" dirty="0" err="1" smtClean="0"/>
              <a:t>actual</a:t>
            </a:r>
            <a:r>
              <a:rPr lang="fr-CH" dirty="0" smtClean="0"/>
              <a:t> </a:t>
            </a:r>
            <a:r>
              <a:rPr lang="fr-CH" dirty="0" smtClean="0">
                <a:solidFill>
                  <a:srgbClr val="FF0000"/>
                </a:solidFill>
              </a:rPr>
              <a:t>200 million</a:t>
            </a:r>
          </a:p>
          <a:p>
            <a:r>
              <a:rPr lang="fr-CH" dirty="0" err="1" smtClean="0"/>
              <a:t>Exaggerations</a:t>
            </a:r>
            <a:r>
              <a:rPr lang="fr-CH" dirty="0" smtClean="0"/>
              <a:t> by local </a:t>
            </a:r>
            <a:r>
              <a:rPr lang="fr-CH" dirty="0" err="1" smtClean="0"/>
              <a:t>officials</a:t>
            </a:r>
            <a:r>
              <a:rPr lang="fr-CH" dirty="0" smtClean="0"/>
              <a:t> – cycle </a:t>
            </a:r>
            <a:r>
              <a:rPr lang="fr-CH" dirty="0" err="1" smtClean="0"/>
              <a:t>similar</a:t>
            </a:r>
            <a:r>
              <a:rPr lang="fr-CH" dirty="0" smtClean="0"/>
              <a:t> to USSR 5YPs</a:t>
            </a:r>
          </a:p>
          <a:p>
            <a:r>
              <a:rPr lang="fr-CH" dirty="0" err="1" smtClean="0"/>
              <a:t>Fear</a:t>
            </a:r>
            <a:r>
              <a:rPr lang="fr-CH" dirty="0" smtClean="0"/>
              <a:t> of </a:t>
            </a:r>
            <a:r>
              <a:rPr lang="fr-CH" dirty="0" err="1" smtClean="0"/>
              <a:t>being</a:t>
            </a:r>
            <a:r>
              <a:rPr lang="fr-CH" dirty="0" smtClean="0"/>
              <a:t> </a:t>
            </a:r>
            <a:r>
              <a:rPr lang="fr-CH" dirty="0" err="1" smtClean="0"/>
              <a:t>called</a:t>
            </a:r>
            <a:r>
              <a:rPr lang="fr-CH" dirty="0" smtClean="0"/>
              <a:t> </a:t>
            </a:r>
            <a:r>
              <a:rPr lang="fr-CH" dirty="0" err="1" smtClean="0"/>
              <a:t>defeatist</a:t>
            </a:r>
            <a:r>
              <a:rPr lang="fr-CH" dirty="0" smtClean="0"/>
              <a:t> or </a:t>
            </a:r>
            <a:r>
              <a:rPr lang="fr-CH" dirty="0" err="1" smtClean="0"/>
              <a:t>counter</a:t>
            </a:r>
            <a:r>
              <a:rPr lang="fr-CH" dirty="0" smtClean="0"/>
              <a:t>-</a:t>
            </a:r>
            <a:r>
              <a:rPr lang="fr-CH" dirty="0" err="1" smtClean="0"/>
              <a:t>revolutionary</a:t>
            </a:r>
            <a:endParaRPr lang="fr-CH" dirty="0" smtClean="0"/>
          </a:p>
          <a:p>
            <a:r>
              <a:rPr lang="fr-CH" dirty="0" smtClean="0"/>
              <a:t>Quotas </a:t>
            </a:r>
            <a:r>
              <a:rPr lang="fr-CH" dirty="0" err="1" smtClean="0"/>
              <a:t>taken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exaggerated</a:t>
            </a:r>
            <a:r>
              <a:rPr lang="fr-CH" dirty="0" smtClean="0"/>
              <a:t> figures (%) – Ps </a:t>
            </a:r>
            <a:r>
              <a:rPr lang="fr-CH" dirty="0" err="1" smtClean="0"/>
              <a:t>left</a:t>
            </a:r>
            <a:r>
              <a:rPr lang="fr-CH" dirty="0" smtClean="0"/>
              <a:t> w/</a:t>
            </a:r>
            <a:r>
              <a:rPr lang="fr-CH" dirty="0" err="1" smtClean="0"/>
              <a:t>nothing</a:t>
            </a:r>
            <a:endParaRPr lang="fr-CH" dirty="0" smtClean="0"/>
          </a:p>
          <a:p>
            <a:r>
              <a:rPr lang="fr-CH" dirty="0" err="1" smtClean="0">
                <a:solidFill>
                  <a:srgbClr val="FF0000"/>
                </a:solidFill>
              </a:rPr>
              <a:t>Oct</a:t>
            </a:r>
            <a:r>
              <a:rPr lang="fr-CH" dirty="0" smtClean="0">
                <a:solidFill>
                  <a:srgbClr val="FF0000"/>
                </a:solidFill>
              </a:rPr>
              <a:t> 58 </a:t>
            </a:r>
            <a:r>
              <a:rPr lang="fr-CH" dirty="0" smtClean="0"/>
              <a:t>– </a:t>
            </a:r>
            <a:r>
              <a:rPr lang="fr-CH" dirty="0" err="1" smtClean="0"/>
              <a:t>targets</a:t>
            </a:r>
            <a:r>
              <a:rPr lang="fr-CH" dirty="0" smtClean="0"/>
              <a:t> </a:t>
            </a:r>
            <a:r>
              <a:rPr lang="fr-CH" dirty="0" err="1" smtClean="0"/>
              <a:t>reduced</a:t>
            </a:r>
            <a:r>
              <a:rPr lang="fr-CH" dirty="0" smtClean="0"/>
              <a:t> </a:t>
            </a:r>
            <a:r>
              <a:rPr lang="fr-CH" dirty="0" err="1" smtClean="0"/>
              <a:t>after</a:t>
            </a:r>
            <a:r>
              <a:rPr lang="fr-CH" dirty="0" smtClean="0"/>
              <a:t> Wuhan </a:t>
            </a:r>
            <a:r>
              <a:rPr lang="fr-CH" dirty="0" err="1" smtClean="0"/>
              <a:t>Conference</a:t>
            </a:r>
            <a:r>
              <a:rPr lang="fr-CH" dirty="0" smtClean="0"/>
              <a:t> (</a:t>
            </a:r>
            <a:r>
              <a:rPr lang="fr-CH" dirty="0" err="1" smtClean="0"/>
              <a:t>doubts</a:t>
            </a:r>
            <a:r>
              <a:rPr lang="fr-CH" dirty="0" smtClean="0"/>
              <a:t> </a:t>
            </a:r>
            <a:r>
              <a:rPr lang="fr-CH" dirty="0" err="1" smtClean="0"/>
              <a:t>expressed</a:t>
            </a:r>
            <a:r>
              <a:rPr lang="fr-CH" dirty="0" smtClean="0"/>
              <a:t>)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1959-61</a:t>
            </a:r>
            <a:r>
              <a:rPr lang="fr-CH" dirty="0" smtClean="0"/>
              <a:t> – 3 </a:t>
            </a:r>
            <a:r>
              <a:rPr lang="fr-CH" dirty="0" err="1" smtClean="0"/>
              <a:t>bad</a:t>
            </a:r>
            <a:r>
              <a:rPr lang="fr-CH" dirty="0" smtClean="0"/>
              <a:t> </a:t>
            </a:r>
            <a:r>
              <a:rPr lang="fr-CH" dirty="0" err="1" smtClean="0"/>
              <a:t>years</a:t>
            </a:r>
            <a:r>
              <a:rPr lang="fr-CH" dirty="0" smtClean="0"/>
              <a:t> of </a:t>
            </a:r>
            <a:r>
              <a:rPr lang="fr-CH" dirty="0" err="1" smtClean="0"/>
              <a:t>droughts</a:t>
            </a:r>
            <a:r>
              <a:rPr lang="fr-CH" dirty="0" smtClean="0"/>
              <a:t>, </a:t>
            </a:r>
            <a:r>
              <a:rPr lang="fr-CH" dirty="0" err="1" smtClean="0"/>
              <a:t>floods</a:t>
            </a:r>
            <a:r>
              <a:rPr lang="fr-CH" dirty="0" smtClean="0"/>
              <a:t>, famine </a:t>
            </a:r>
          </a:p>
          <a:p>
            <a:r>
              <a:rPr lang="fr-CH" dirty="0" err="1" smtClean="0"/>
              <a:t>Starvation</a:t>
            </a:r>
            <a:r>
              <a:rPr lang="fr-CH" dirty="0" smtClean="0"/>
              <a:t> </a:t>
            </a:r>
            <a:r>
              <a:rPr lang="fr-CH" dirty="0" err="1" smtClean="0"/>
              <a:t>widespread</a:t>
            </a:r>
            <a:r>
              <a:rPr lang="fr-CH" dirty="0" smtClean="0"/>
              <a:t>; </a:t>
            </a:r>
            <a:r>
              <a:rPr lang="fr-CH" dirty="0" err="1" smtClean="0"/>
              <a:t>cannabilism</a:t>
            </a:r>
            <a:r>
              <a:rPr lang="fr-CH" dirty="0" smtClean="0"/>
              <a:t>; </a:t>
            </a:r>
            <a:r>
              <a:rPr lang="fr-CH" dirty="0" err="1" smtClean="0"/>
              <a:t>estimates</a:t>
            </a:r>
            <a:r>
              <a:rPr lang="fr-CH" dirty="0" smtClean="0"/>
              <a:t> of </a:t>
            </a:r>
            <a:r>
              <a:rPr lang="fr-CH" dirty="0" err="1" smtClean="0">
                <a:solidFill>
                  <a:srgbClr val="FF0000"/>
                </a:solidFill>
              </a:rPr>
              <a:t>approx</a:t>
            </a:r>
            <a:r>
              <a:rPr lang="fr-CH" dirty="0" smtClean="0"/>
              <a:t> </a:t>
            </a:r>
            <a:r>
              <a:rPr lang="fr-CH" dirty="0" smtClean="0">
                <a:solidFill>
                  <a:srgbClr val="FF0000"/>
                </a:solidFill>
              </a:rPr>
              <a:t>50 </a:t>
            </a:r>
            <a:r>
              <a:rPr lang="fr-CH" dirty="0" err="1" smtClean="0">
                <a:solidFill>
                  <a:srgbClr val="FF0000"/>
                </a:solidFill>
              </a:rPr>
              <a:t>mill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/>
              <a:t>deaths</a:t>
            </a:r>
            <a:endParaRPr lang="fr-C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Cultural </a:t>
            </a:r>
            <a:r>
              <a:rPr lang="fr-CH" dirty="0" err="1" smtClean="0"/>
              <a:t>Revolution</a:t>
            </a:r>
            <a:r>
              <a:rPr lang="fr-CH" dirty="0" smtClean="0"/>
              <a:t> – </a:t>
            </a:r>
            <a:r>
              <a:rPr lang="fr-CH" dirty="0" err="1" smtClean="0"/>
              <a:t>why</a:t>
            </a:r>
            <a:r>
              <a:rPr lang="fr-CH" dirty="0" smtClean="0"/>
              <a:t>?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208912" cy="4933528"/>
          </a:xfrm>
        </p:spPr>
        <p:txBody>
          <a:bodyPr>
            <a:normAutofit fontScale="92500"/>
          </a:bodyPr>
          <a:lstStyle/>
          <a:p>
            <a:r>
              <a:rPr lang="fr-CH" dirty="0" smtClean="0"/>
              <a:t>July1959 – </a:t>
            </a:r>
            <a:r>
              <a:rPr lang="fr-CH" dirty="0" err="1" smtClean="0"/>
              <a:t>Lushan</a:t>
            </a:r>
            <a:r>
              <a:rPr lang="fr-CH" dirty="0" smtClean="0"/>
              <a:t> </a:t>
            </a:r>
            <a:r>
              <a:rPr lang="fr-CH" dirty="0" err="1" smtClean="0"/>
              <a:t>Conference</a:t>
            </a:r>
            <a:r>
              <a:rPr lang="fr-CH" dirty="0" smtClean="0"/>
              <a:t> to </a:t>
            </a:r>
            <a:r>
              <a:rPr lang="fr-CH" dirty="0" err="1" smtClean="0"/>
              <a:t>dicuss</a:t>
            </a:r>
            <a:r>
              <a:rPr lang="fr-CH" dirty="0" smtClean="0"/>
              <a:t> </a:t>
            </a:r>
            <a:r>
              <a:rPr lang="fr-CH" dirty="0" err="1" smtClean="0"/>
              <a:t>devs</a:t>
            </a:r>
            <a:r>
              <a:rPr lang="fr-CH" dirty="0" smtClean="0"/>
              <a:t> </a:t>
            </a:r>
            <a:r>
              <a:rPr lang="fr-CH" dirty="0" err="1" smtClean="0"/>
              <a:t>since</a:t>
            </a:r>
            <a:r>
              <a:rPr lang="fr-CH" dirty="0" smtClean="0"/>
              <a:t> </a:t>
            </a:r>
            <a:r>
              <a:rPr lang="fr-CH" dirty="0" smtClean="0"/>
              <a:t>1958</a:t>
            </a:r>
          </a:p>
          <a:p>
            <a:r>
              <a:rPr lang="fr-CH" dirty="0" smtClean="0"/>
              <a:t>Party Premier </a:t>
            </a:r>
            <a:r>
              <a:rPr lang="fr-CH" dirty="0" smtClean="0">
                <a:solidFill>
                  <a:srgbClr val="00B0F0"/>
                </a:solidFill>
              </a:rPr>
              <a:t>Zhou Enlai </a:t>
            </a:r>
            <a:r>
              <a:rPr lang="fr-CH" dirty="0" err="1" smtClean="0"/>
              <a:t>already</a:t>
            </a:r>
            <a:r>
              <a:rPr lang="fr-CH" dirty="0" smtClean="0"/>
              <a:t> </a:t>
            </a:r>
            <a:r>
              <a:rPr lang="fr-CH" dirty="0" err="1" smtClean="0"/>
              <a:t>attacked</a:t>
            </a:r>
            <a:r>
              <a:rPr lang="fr-CH" dirty="0" smtClean="0"/>
              <a:t>, </a:t>
            </a:r>
            <a:r>
              <a:rPr lang="fr-CH" dirty="0" err="1" smtClean="0"/>
              <a:t>humiliated</a:t>
            </a:r>
            <a:endParaRPr lang="fr-CH" dirty="0" smtClean="0"/>
          </a:p>
          <a:p>
            <a:r>
              <a:rPr lang="fr-CH" dirty="0" smtClean="0">
                <a:solidFill>
                  <a:srgbClr val="00B0F0"/>
                </a:solidFill>
              </a:rPr>
              <a:t>Peng </a:t>
            </a:r>
            <a:r>
              <a:rPr lang="fr-CH" dirty="0" err="1" smtClean="0">
                <a:solidFill>
                  <a:srgbClr val="00B0F0"/>
                </a:solidFill>
              </a:rPr>
              <a:t>Duhai</a:t>
            </a:r>
            <a:r>
              <a:rPr lang="fr-CH" dirty="0" smtClean="0">
                <a:solidFill>
                  <a:srgbClr val="00B0F0"/>
                </a:solidFill>
              </a:rPr>
              <a:t> </a:t>
            </a:r>
            <a:r>
              <a:rPr lang="fr-CH" dirty="0" err="1" smtClean="0"/>
              <a:t>criticised</a:t>
            </a:r>
            <a:r>
              <a:rPr lang="fr-CH" dirty="0" smtClean="0"/>
              <a:t> </a:t>
            </a:r>
            <a:r>
              <a:rPr lang="fr-CH" dirty="0" smtClean="0"/>
              <a:t>GLF and </a:t>
            </a:r>
            <a:r>
              <a:rPr lang="fr-CH" dirty="0" err="1" smtClean="0"/>
              <a:t>effects</a:t>
            </a:r>
            <a:r>
              <a:rPr lang="fr-CH" dirty="0" smtClean="0"/>
              <a:t> in </a:t>
            </a:r>
            <a:r>
              <a:rPr lang="fr-CH" dirty="0" err="1" smtClean="0"/>
              <a:t>private</a:t>
            </a:r>
            <a:r>
              <a:rPr lang="fr-CH" dirty="0" smtClean="0"/>
              <a:t> </a:t>
            </a:r>
            <a:r>
              <a:rPr lang="fr-CH" dirty="0" err="1" smtClean="0"/>
              <a:t>letter</a:t>
            </a:r>
            <a:r>
              <a:rPr lang="fr-CH" dirty="0" smtClean="0"/>
              <a:t> to Mao</a:t>
            </a:r>
          </a:p>
          <a:p>
            <a:r>
              <a:rPr lang="fr-CH" dirty="0" smtClean="0"/>
              <a:t>Mao </a:t>
            </a:r>
            <a:r>
              <a:rPr lang="fr-CH" dirty="0" err="1" smtClean="0"/>
              <a:t>published</a:t>
            </a:r>
            <a:r>
              <a:rPr lang="fr-CH" dirty="0" smtClean="0"/>
              <a:t> </a:t>
            </a:r>
            <a:r>
              <a:rPr lang="fr-CH" dirty="0" err="1" smtClean="0"/>
              <a:t>letter</a:t>
            </a:r>
            <a:r>
              <a:rPr lang="fr-CH" dirty="0" smtClean="0"/>
              <a:t>; </a:t>
            </a:r>
            <a:r>
              <a:rPr lang="fr-CH" dirty="0" err="1" smtClean="0"/>
              <a:t>removed</a:t>
            </a:r>
            <a:r>
              <a:rPr lang="fr-CH" dirty="0" smtClean="0"/>
              <a:t> Peng as </a:t>
            </a:r>
            <a:r>
              <a:rPr lang="fr-CH" dirty="0" err="1" smtClean="0"/>
              <a:t>Minister</a:t>
            </a:r>
            <a:r>
              <a:rPr lang="fr-CH" dirty="0" smtClean="0"/>
              <a:t> of </a:t>
            </a:r>
            <a:r>
              <a:rPr lang="fr-CH" dirty="0" err="1" smtClean="0"/>
              <a:t>Defence</a:t>
            </a:r>
            <a:r>
              <a:rPr lang="fr-CH" dirty="0" smtClean="0"/>
              <a:t> </a:t>
            </a:r>
          </a:p>
          <a:p>
            <a:r>
              <a:rPr lang="fr-CH" dirty="0" err="1" smtClean="0"/>
              <a:t>Threatened</a:t>
            </a:r>
            <a:r>
              <a:rPr lang="fr-CH" dirty="0" smtClean="0"/>
              <a:t> CPC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poss</a:t>
            </a:r>
            <a:r>
              <a:rPr lang="fr-CH" dirty="0" smtClean="0"/>
              <a:t> of </a:t>
            </a:r>
            <a:r>
              <a:rPr lang="fr-CH" dirty="0" err="1" smtClean="0"/>
              <a:t>raising</a:t>
            </a:r>
            <a:r>
              <a:rPr lang="fr-CH" dirty="0" smtClean="0"/>
              <a:t> a </a:t>
            </a:r>
            <a:r>
              <a:rPr lang="fr-CH" dirty="0" err="1" smtClean="0"/>
              <a:t>peasant</a:t>
            </a:r>
            <a:r>
              <a:rPr lang="fr-CH" dirty="0" smtClean="0"/>
              <a:t> </a:t>
            </a:r>
            <a:r>
              <a:rPr lang="fr-CH" dirty="0" err="1" smtClean="0"/>
              <a:t>army</a:t>
            </a:r>
            <a:r>
              <a:rPr lang="fr-CH" dirty="0" smtClean="0"/>
              <a:t> – </a:t>
            </a:r>
            <a:r>
              <a:rPr lang="fr-CH" dirty="0" err="1" smtClean="0"/>
              <a:t>worked</a:t>
            </a:r>
            <a:endParaRPr lang="fr-CH" dirty="0" smtClean="0"/>
          </a:p>
          <a:p>
            <a:r>
              <a:rPr lang="fr-CH" dirty="0" smtClean="0"/>
              <a:t>BUT Mao </a:t>
            </a:r>
            <a:r>
              <a:rPr lang="fr-CH" dirty="0" err="1" smtClean="0"/>
              <a:t>still</a:t>
            </a:r>
            <a:r>
              <a:rPr lang="fr-CH" dirty="0" smtClean="0"/>
              <a:t> </a:t>
            </a:r>
            <a:r>
              <a:rPr lang="fr-CH" dirty="0" err="1" smtClean="0"/>
              <a:t>resigned</a:t>
            </a:r>
            <a:r>
              <a:rPr lang="fr-CH" dirty="0" smtClean="0"/>
              <a:t> as </a:t>
            </a:r>
            <a:r>
              <a:rPr lang="fr-CH" dirty="0" err="1" smtClean="0"/>
              <a:t>head</a:t>
            </a:r>
            <a:r>
              <a:rPr lang="fr-CH" dirty="0" smtClean="0"/>
              <a:t> of state – </a:t>
            </a:r>
            <a:r>
              <a:rPr lang="fr-CH" dirty="0" smtClean="0">
                <a:solidFill>
                  <a:srgbClr val="00B0F0"/>
                </a:solidFill>
              </a:rPr>
              <a:t>Liu </a:t>
            </a:r>
            <a:r>
              <a:rPr lang="fr-CH" dirty="0" err="1" smtClean="0">
                <a:solidFill>
                  <a:srgbClr val="00B0F0"/>
                </a:solidFill>
              </a:rPr>
              <a:t>Shaoqi</a:t>
            </a:r>
            <a:r>
              <a:rPr lang="fr-CH" dirty="0" smtClean="0">
                <a:solidFill>
                  <a:srgbClr val="00B0F0"/>
                </a:solidFill>
              </a:rPr>
              <a:t> </a:t>
            </a:r>
            <a:r>
              <a:rPr lang="fr-CH" dirty="0" smtClean="0"/>
              <a:t>new </a:t>
            </a:r>
            <a:r>
              <a:rPr lang="fr-CH" dirty="0" err="1" smtClean="0"/>
              <a:t>HoS</a:t>
            </a:r>
            <a:endParaRPr lang="fr-CH" dirty="0" smtClean="0"/>
          </a:p>
          <a:p>
            <a:r>
              <a:rPr lang="fr-CH" dirty="0" smtClean="0"/>
              <a:t>Liu &amp; </a:t>
            </a:r>
            <a:r>
              <a:rPr lang="fr-CH" dirty="0" smtClean="0">
                <a:solidFill>
                  <a:srgbClr val="00B0F0"/>
                </a:solidFill>
              </a:rPr>
              <a:t>Deng </a:t>
            </a:r>
            <a:r>
              <a:rPr lang="fr-CH" dirty="0" err="1" smtClean="0">
                <a:solidFill>
                  <a:srgbClr val="00B0F0"/>
                </a:solidFill>
              </a:rPr>
              <a:t>Xioping</a:t>
            </a:r>
            <a:r>
              <a:rPr lang="fr-CH" dirty="0" smtClean="0">
                <a:solidFill>
                  <a:srgbClr val="00B0F0"/>
                </a:solidFill>
              </a:rPr>
              <a:t> </a:t>
            </a:r>
            <a:r>
              <a:rPr lang="fr-CH" dirty="0" err="1" smtClean="0"/>
              <a:t>supported</a:t>
            </a:r>
            <a:r>
              <a:rPr lang="fr-CH" dirty="0" smtClean="0"/>
              <a:t> privatisation of land – Mao </a:t>
            </a:r>
            <a:r>
              <a:rPr lang="fr-CH" dirty="0" err="1" smtClean="0"/>
              <a:t>disagreed</a:t>
            </a:r>
            <a:endParaRPr lang="fr-CH" dirty="0" smtClean="0"/>
          </a:p>
          <a:p>
            <a:r>
              <a:rPr lang="fr-CH" dirty="0" smtClean="0"/>
              <a:t>1962-66 - </a:t>
            </a:r>
            <a:r>
              <a:rPr lang="fr-CH" dirty="0" err="1" smtClean="0"/>
              <a:t>Socialist</a:t>
            </a:r>
            <a:r>
              <a:rPr lang="fr-CH" dirty="0" smtClean="0"/>
              <a:t> Education </a:t>
            </a:r>
            <a:r>
              <a:rPr lang="fr-CH" dirty="0" err="1" smtClean="0"/>
              <a:t>M</a:t>
            </a:r>
            <a:r>
              <a:rPr lang="fr-CH" dirty="0" err="1" smtClean="0"/>
              <a:t>ovement</a:t>
            </a:r>
            <a:r>
              <a:rPr lang="fr-CH" dirty="0" smtClean="0"/>
              <a:t> (SEM) </a:t>
            </a:r>
            <a:r>
              <a:rPr lang="fr-CH" dirty="0" err="1" smtClean="0"/>
              <a:t>organised</a:t>
            </a:r>
            <a:endParaRPr lang="fr-CH" dirty="0" smtClean="0"/>
          </a:p>
          <a:p>
            <a:r>
              <a:rPr lang="fr-CH" dirty="0" err="1" smtClean="0"/>
              <a:t>Collectivism</a:t>
            </a:r>
            <a:r>
              <a:rPr lang="fr-CH" dirty="0" smtClean="0"/>
              <a:t>; </a:t>
            </a:r>
            <a:r>
              <a:rPr lang="fr-CH" dirty="0" err="1" smtClean="0"/>
              <a:t>patriotism</a:t>
            </a:r>
            <a:r>
              <a:rPr lang="fr-CH" dirty="0" smtClean="0"/>
              <a:t>; </a:t>
            </a:r>
            <a:r>
              <a:rPr lang="fr-CH" dirty="0" err="1" smtClean="0"/>
              <a:t>socialism</a:t>
            </a:r>
            <a:r>
              <a:rPr lang="fr-CH" dirty="0" smtClean="0"/>
              <a:t> </a:t>
            </a:r>
          </a:p>
          <a:p>
            <a:r>
              <a:rPr lang="fr-CH" dirty="0" smtClean="0"/>
              <a:t>Four Clean-</a:t>
            </a:r>
            <a:r>
              <a:rPr lang="fr-CH" dirty="0" err="1" smtClean="0"/>
              <a:t>ups</a:t>
            </a:r>
            <a:r>
              <a:rPr lang="fr-CH" dirty="0" smtClean="0"/>
              <a:t> – </a:t>
            </a:r>
            <a:r>
              <a:rPr lang="fr-CH" dirty="0" err="1" smtClean="0"/>
              <a:t>politics</a:t>
            </a:r>
            <a:r>
              <a:rPr lang="fr-CH" dirty="0" smtClean="0"/>
              <a:t>; </a:t>
            </a:r>
            <a:r>
              <a:rPr lang="fr-CH" dirty="0" err="1" smtClean="0"/>
              <a:t>economy</a:t>
            </a:r>
            <a:r>
              <a:rPr lang="fr-CH" dirty="0" smtClean="0"/>
              <a:t>; party </a:t>
            </a:r>
            <a:r>
              <a:rPr lang="fr-CH" dirty="0" err="1" smtClean="0"/>
              <a:t>org</a:t>
            </a:r>
            <a:r>
              <a:rPr lang="fr-CH" dirty="0" smtClean="0"/>
              <a:t>; </a:t>
            </a:r>
            <a:r>
              <a:rPr lang="fr-CH" dirty="0" err="1" smtClean="0"/>
              <a:t>ideology</a:t>
            </a:r>
            <a:endParaRPr lang="fr-CH" dirty="0" smtClean="0"/>
          </a:p>
          <a:p>
            <a:r>
              <a:rPr lang="fr-CH" dirty="0" smtClean="0"/>
              <a:t>Party </a:t>
            </a:r>
            <a:r>
              <a:rPr lang="fr-CH" dirty="0" err="1" smtClean="0"/>
              <a:t>members</a:t>
            </a:r>
            <a:r>
              <a:rPr lang="fr-CH" dirty="0" smtClean="0"/>
              <a:t> </a:t>
            </a:r>
            <a:r>
              <a:rPr lang="fr-CH" dirty="0" err="1" smtClean="0"/>
              <a:t>again</a:t>
            </a:r>
            <a:r>
              <a:rPr lang="fr-CH" dirty="0" smtClean="0"/>
              <a:t> sent to the </a:t>
            </a:r>
            <a:r>
              <a:rPr lang="fr-CH" dirty="0" err="1" smtClean="0"/>
              <a:t>countryside</a:t>
            </a:r>
            <a:r>
              <a:rPr lang="fr-CH" dirty="0" smtClean="0"/>
              <a:t> to </a:t>
            </a:r>
            <a:r>
              <a:rPr lang="fr-CH" dirty="0" err="1" smtClean="0"/>
              <a:t>learn</a:t>
            </a:r>
            <a:endParaRPr lang="fr-CH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Cultural </a:t>
            </a:r>
            <a:r>
              <a:rPr lang="fr-CH" dirty="0" err="1" smtClean="0"/>
              <a:t>Revolution</a:t>
            </a:r>
            <a:r>
              <a:rPr lang="fr-CH" dirty="0" smtClean="0"/>
              <a:t> – how?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24936" cy="4572000"/>
          </a:xfrm>
        </p:spPr>
        <p:txBody>
          <a:bodyPr>
            <a:normAutofit fontScale="92500" lnSpcReduction="10000"/>
          </a:bodyPr>
          <a:lstStyle/>
          <a:p>
            <a:r>
              <a:rPr lang="fr-CH" dirty="0" smtClean="0"/>
              <a:t>1963 – </a:t>
            </a:r>
            <a:r>
              <a:rPr lang="fr-CH" dirty="0" smtClean="0">
                <a:solidFill>
                  <a:srgbClr val="FF0000"/>
                </a:solidFill>
              </a:rPr>
              <a:t>Lin </a:t>
            </a:r>
            <a:r>
              <a:rPr lang="fr-CH" dirty="0" err="1" smtClean="0">
                <a:solidFill>
                  <a:srgbClr val="FF0000"/>
                </a:solidFill>
              </a:rPr>
              <a:t>Biao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smtClean="0"/>
              <a:t>(Min of </a:t>
            </a:r>
            <a:r>
              <a:rPr lang="fr-CH" dirty="0" err="1" smtClean="0"/>
              <a:t>Def</a:t>
            </a:r>
            <a:r>
              <a:rPr lang="fr-CH" dirty="0" smtClean="0"/>
              <a:t>); </a:t>
            </a:r>
            <a:r>
              <a:rPr lang="fr-CH" dirty="0" smtClean="0">
                <a:solidFill>
                  <a:srgbClr val="FF0000"/>
                </a:solidFill>
              </a:rPr>
              <a:t>Chen </a:t>
            </a:r>
            <a:r>
              <a:rPr lang="fr-CH" dirty="0" err="1" smtClean="0">
                <a:solidFill>
                  <a:srgbClr val="FF0000"/>
                </a:solidFill>
              </a:rPr>
              <a:t>Boda</a:t>
            </a:r>
            <a:r>
              <a:rPr lang="fr-CH" dirty="0" smtClean="0"/>
              <a:t>; Mao – </a:t>
            </a:r>
            <a:r>
              <a:rPr lang="fr-CH" i="1" dirty="0" err="1" smtClean="0"/>
              <a:t>Little</a:t>
            </a:r>
            <a:r>
              <a:rPr lang="fr-CH" i="1" dirty="0" smtClean="0"/>
              <a:t> </a:t>
            </a:r>
            <a:r>
              <a:rPr lang="fr-CH" i="1" dirty="0" err="1" smtClean="0"/>
              <a:t>Red</a:t>
            </a:r>
            <a:r>
              <a:rPr lang="fr-CH" i="1" dirty="0" smtClean="0"/>
              <a:t> Book</a:t>
            </a:r>
          </a:p>
          <a:p>
            <a:r>
              <a:rPr lang="fr-CH" dirty="0" smtClean="0"/>
              <a:t>1965 – </a:t>
            </a:r>
            <a:r>
              <a:rPr lang="fr-CH" i="1" dirty="0" err="1" smtClean="0"/>
              <a:t>Twenty</a:t>
            </a:r>
            <a:r>
              <a:rPr lang="fr-CH" i="1" dirty="0" smtClean="0"/>
              <a:t>-</a:t>
            </a:r>
            <a:r>
              <a:rPr lang="fr-CH" i="1" dirty="0" err="1" smtClean="0"/>
              <a:t>three</a:t>
            </a:r>
            <a:r>
              <a:rPr lang="fr-CH" i="1" dirty="0" smtClean="0"/>
              <a:t> articles </a:t>
            </a:r>
            <a:r>
              <a:rPr lang="fr-CH" dirty="0" smtClean="0"/>
              <a:t>– Mao </a:t>
            </a:r>
            <a:r>
              <a:rPr lang="fr-CH" dirty="0" err="1" smtClean="0"/>
              <a:t>warned</a:t>
            </a:r>
            <a:r>
              <a:rPr lang="fr-CH" dirty="0" smtClean="0"/>
              <a:t> of </a:t>
            </a:r>
            <a:r>
              <a:rPr lang="fr-CH" dirty="0" err="1" smtClean="0"/>
              <a:t>capitalist</a:t>
            </a:r>
            <a:r>
              <a:rPr lang="fr-CH" dirty="0" smtClean="0"/>
              <a:t>-</a:t>
            </a:r>
            <a:r>
              <a:rPr lang="fr-CH" dirty="0" err="1" smtClean="0"/>
              <a:t>roaders</a:t>
            </a:r>
            <a:endParaRPr lang="fr-CH" dirty="0" smtClean="0"/>
          </a:p>
          <a:p>
            <a:pPr>
              <a:buNone/>
            </a:pPr>
            <a:r>
              <a:rPr lang="fr-CH" i="1" dirty="0" smtClean="0"/>
              <a:t>               - </a:t>
            </a:r>
            <a:r>
              <a:rPr lang="fr-CH" dirty="0" err="1" smtClean="0"/>
              <a:t>Army</a:t>
            </a:r>
            <a:r>
              <a:rPr lang="fr-CH" dirty="0" smtClean="0"/>
              <a:t> </a:t>
            </a:r>
            <a:r>
              <a:rPr lang="fr-CH" dirty="0" err="1" smtClean="0"/>
              <a:t>transformed</a:t>
            </a:r>
            <a:r>
              <a:rPr lang="fr-CH" dirty="0" smtClean="0"/>
              <a:t> </a:t>
            </a:r>
            <a:r>
              <a:rPr lang="fr-CH" dirty="0" err="1" smtClean="0"/>
              <a:t>into</a:t>
            </a:r>
            <a:r>
              <a:rPr lang="fr-CH" dirty="0" smtClean="0"/>
              <a:t> </a:t>
            </a:r>
            <a:r>
              <a:rPr lang="fr-CH" dirty="0" err="1" smtClean="0"/>
              <a:t>Maoist</a:t>
            </a:r>
            <a:r>
              <a:rPr lang="fr-CH" dirty="0" smtClean="0"/>
              <a:t> force</a:t>
            </a:r>
          </a:p>
          <a:p>
            <a:r>
              <a:rPr lang="fr-CH" dirty="0" smtClean="0"/>
              <a:t>Lin </a:t>
            </a:r>
            <a:r>
              <a:rPr lang="fr-CH" dirty="0" err="1" smtClean="0"/>
              <a:t>abolished</a:t>
            </a:r>
            <a:r>
              <a:rPr lang="fr-CH" dirty="0" smtClean="0"/>
              <a:t> all </a:t>
            </a:r>
            <a:r>
              <a:rPr lang="fr-CH" dirty="0" err="1" smtClean="0"/>
              <a:t>ranks</a:t>
            </a:r>
            <a:r>
              <a:rPr lang="fr-CH" dirty="0" smtClean="0"/>
              <a:t> &amp; </a:t>
            </a:r>
            <a:r>
              <a:rPr lang="fr-CH" dirty="0" err="1" smtClean="0"/>
              <a:t>insignia</a:t>
            </a:r>
            <a:r>
              <a:rPr lang="fr-CH" dirty="0" smtClean="0"/>
              <a:t>; </a:t>
            </a:r>
            <a:r>
              <a:rPr lang="fr-CH" dirty="0" err="1" smtClean="0"/>
              <a:t>incr</a:t>
            </a:r>
            <a:r>
              <a:rPr lang="fr-CH" dirty="0" smtClean="0"/>
              <a:t> </a:t>
            </a:r>
            <a:r>
              <a:rPr lang="fr-CH" dirty="0" err="1" smtClean="0"/>
              <a:t>Left</a:t>
            </a:r>
            <a:r>
              <a:rPr lang="fr-CH" dirty="0" smtClean="0"/>
              <a:t> </a:t>
            </a:r>
            <a:r>
              <a:rPr lang="fr-CH" dirty="0" err="1" smtClean="0"/>
              <a:t>wing</a:t>
            </a:r>
            <a:r>
              <a:rPr lang="fr-CH" dirty="0" smtClean="0"/>
              <a:t>; public </a:t>
            </a:r>
            <a:r>
              <a:rPr lang="fr-CH" dirty="0" err="1" smtClean="0"/>
              <a:t>security</a:t>
            </a:r>
            <a:endParaRPr lang="fr-CH" dirty="0" smtClean="0"/>
          </a:p>
          <a:p>
            <a:r>
              <a:rPr lang="fr-CH" dirty="0" smtClean="0"/>
              <a:t>Mao &amp; CPC split </a:t>
            </a:r>
            <a:r>
              <a:rPr lang="fr-CH" dirty="0" err="1" smtClean="0"/>
              <a:t>now</a:t>
            </a:r>
            <a:r>
              <a:rPr lang="fr-CH" dirty="0" smtClean="0"/>
              <a:t> public w/pub of </a:t>
            </a:r>
            <a:r>
              <a:rPr lang="fr-CH" dirty="0" err="1" smtClean="0"/>
              <a:t>critical</a:t>
            </a:r>
            <a:r>
              <a:rPr lang="fr-CH" dirty="0" smtClean="0"/>
              <a:t> </a:t>
            </a:r>
            <a:r>
              <a:rPr lang="fr-CH" dirty="0" err="1" smtClean="0"/>
              <a:t>play</a:t>
            </a:r>
            <a:endParaRPr lang="fr-CH" dirty="0" smtClean="0"/>
          </a:p>
          <a:p>
            <a:r>
              <a:rPr lang="fr-CH" dirty="0" smtClean="0"/>
              <a:t>Wu Han </a:t>
            </a:r>
            <a:r>
              <a:rPr lang="fr-CH" i="1" dirty="0" smtClean="0"/>
              <a:t>The </a:t>
            </a:r>
            <a:r>
              <a:rPr lang="fr-CH" i="1" dirty="0" err="1" smtClean="0"/>
              <a:t>Dismissal</a:t>
            </a:r>
            <a:r>
              <a:rPr lang="fr-CH" i="1" dirty="0" smtClean="0"/>
              <a:t> of Hai </a:t>
            </a:r>
            <a:r>
              <a:rPr lang="fr-CH" i="1" dirty="0" err="1" smtClean="0"/>
              <a:t>Rui</a:t>
            </a:r>
            <a:r>
              <a:rPr lang="fr-CH" i="1" dirty="0" smtClean="0"/>
              <a:t> </a:t>
            </a:r>
            <a:r>
              <a:rPr lang="fr-CH" i="1" dirty="0" err="1" smtClean="0"/>
              <a:t>from</a:t>
            </a:r>
            <a:r>
              <a:rPr lang="fr-CH" i="1" dirty="0" smtClean="0"/>
              <a:t> Office</a:t>
            </a:r>
            <a:r>
              <a:rPr lang="fr-CH" dirty="0" smtClean="0"/>
              <a:t> – </a:t>
            </a:r>
            <a:r>
              <a:rPr lang="fr-CH" dirty="0" err="1" smtClean="0"/>
              <a:t>attack</a:t>
            </a:r>
            <a:r>
              <a:rPr lang="fr-CH" dirty="0" smtClean="0"/>
              <a:t> on Mao</a:t>
            </a:r>
          </a:p>
          <a:p>
            <a:r>
              <a:rPr lang="fr-CH" dirty="0" smtClean="0"/>
              <a:t>Yao </a:t>
            </a:r>
            <a:r>
              <a:rPr lang="fr-CH" dirty="0" err="1" smtClean="0"/>
              <a:t>Wenyuan</a:t>
            </a:r>
            <a:r>
              <a:rPr lang="fr-CH" dirty="0" smtClean="0"/>
              <a:t> </a:t>
            </a:r>
            <a:r>
              <a:rPr lang="fr-CH" dirty="0" err="1" smtClean="0"/>
              <a:t>accused</a:t>
            </a:r>
            <a:r>
              <a:rPr lang="fr-CH" dirty="0" smtClean="0"/>
              <a:t> Wu of </a:t>
            </a:r>
            <a:r>
              <a:rPr lang="fr-CH" dirty="0" err="1" smtClean="0"/>
              <a:t>subverting</a:t>
            </a:r>
            <a:r>
              <a:rPr lang="fr-CH" dirty="0" smtClean="0"/>
              <a:t> </a:t>
            </a:r>
            <a:r>
              <a:rPr lang="fr-CH" dirty="0" err="1" smtClean="0"/>
              <a:t>revolution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Jiang Qing </a:t>
            </a:r>
            <a:r>
              <a:rPr lang="fr-CH" dirty="0" smtClean="0"/>
              <a:t>– Mao`s 3rd </a:t>
            </a:r>
            <a:r>
              <a:rPr lang="fr-CH" dirty="0" err="1" smtClean="0"/>
              <a:t>wife</a:t>
            </a:r>
            <a:r>
              <a:rPr lang="fr-CH" dirty="0" smtClean="0"/>
              <a:t>: </a:t>
            </a:r>
            <a:r>
              <a:rPr lang="fr-CH" dirty="0" err="1" smtClean="0"/>
              <a:t>traditionalist</a:t>
            </a:r>
            <a:r>
              <a:rPr lang="fr-CH" dirty="0" smtClean="0"/>
              <a:t>; hard-liner</a:t>
            </a:r>
          </a:p>
          <a:p>
            <a:r>
              <a:rPr lang="fr-CH" dirty="0" smtClean="0"/>
              <a:t>1966 – Great </a:t>
            </a:r>
            <a:r>
              <a:rPr lang="fr-CH" dirty="0" err="1" smtClean="0"/>
              <a:t>Proletarian</a:t>
            </a:r>
            <a:r>
              <a:rPr lang="fr-CH" dirty="0" smtClean="0"/>
              <a:t> Cultural </a:t>
            </a:r>
            <a:r>
              <a:rPr lang="fr-CH" dirty="0" err="1" smtClean="0"/>
              <a:t>Revolution</a:t>
            </a:r>
            <a:r>
              <a:rPr lang="fr-CH" dirty="0" smtClean="0"/>
              <a:t> (</a:t>
            </a:r>
            <a:r>
              <a:rPr lang="fr-CH" dirty="0" smtClean="0">
                <a:solidFill>
                  <a:srgbClr val="FF0000"/>
                </a:solidFill>
              </a:rPr>
              <a:t>Jiang</a:t>
            </a:r>
            <a:r>
              <a:rPr lang="fr-CH" dirty="0" smtClean="0"/>
              <a:t> &amp; </a:t>
            </a:r>
            <a:r>
              <a:rPr lang="fr-CH" dirty="0" smtClean="0">
                <a:solidFill>
                  <a:srgbClr val="FF0000"/>
                </a:solidFill>
              </a:rPr>
              <a:t>Lin </a:t>
            </a:r>
            <a:r>
              <a:rPr lang="fr-CH" dirty="0" err="1" smtClean="0">
                <a:solidFill>
                  <a:srgbClr val="FF0000"/>
                </a:solidFill>
              </a:rPr>
              <a:t>Baio</a:t>
            </a:r>
            <a:r>
              <a:rPr lang="fr-CH" dirty="0" smtClean="0"/>
              <a:t>)</a:t>
            </a:r>
          </a:p>
          <a:p>
            <a:r>
              <a:rPr lang="fr-CH" dirty="0" err="1" smtClean="0"/>
              <a:t>Identified</a:t>
            </a:r>
            <a:r>
              <a:rPr lang="fr-CH" dirty="0" smtClean="0"/>
              <a:t> </a:t>
            </a:r>
            <a:r>
              <a:rPr lang="fr-CH" dirty="0" err="1" smtClean="0"/>
              <a:t>counter</a:t>
            </a:r>
            <a:r>
              <a:rPr lang="fr-CH" dirty="0" smtClean="0"/>
              <a:t>-</a:t>
            </a:r>
            <a:r>
              <a:rPr lang="fr-CH" dirty="0" err="1" smtClean="0"/>
              <a:t>revolutionary</a:t>
            </a:r>
            <a:r>
              <a:rPr lang="fr-CH" dirty="0" smtClean="0"/>
              <a:t> </a:t>
            </a:r>
            <a:r>
              <a:rPr lang="fr-CH" dirty="0" err="1" smtClean="0"/>
              <a:t>elements</a:t>
            </a:r>
            <a:r>
              <a:rPr lang="fr-CH" dirty="0" smtClean="0"/>
              <a:t> </a:t>
            </a:r>
            <a:r>
              <a:rPr lang="fr-CH" dirty="0" err="1" smtClean="0"/>
              <a:t>within</a:t>
            </a:r>
            <a:r>
              <a:rPr lang="fr-CH" dirty="0" smtClean="0"/>
              <a:t> CPC</a:t>
            </a:r>
          </a:p>
          <a:p>
            <a:r>
              <a:rPr lang="fr-CH" dirty="0" err="1" smtClean="0"/>
              <a:t>Aug</a:t>
            </a:r>
            <a:r>
              <a:rPr lang="fr-CH" dirty="0" smtClean="0"/>
              <a:t> 66 – Jiang est Central Cultural </a:t>
            </a:r>
            <a:r>
              <a:rPr lang="fr-CH" dirty="0" err="1" smtClean="0"/>
              <a:t>Revolution</a:t>
            </a:r>
            <a:r>
              <a:rPr lang="fr-CH" dirty="0" smtClean="0"/>
              <a:t> Group (CCRG)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Initial </a:t>
            </a:r>
            <a:r>
              <a:rPr lang="fr-CH" dirty="0" err="1" smtClean="0"/>
              <a:t>years</a:t>
            </a:r>
            <a:r>
              <a:rPr lang="fr-CH" dirty="0" smtClean="0"/>
              <a:t> 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78080" cy="5221560"/>
          </a:xfrm>
        </p:spPr>
        <p:txBody>
          <a:bodyPr>
            <a:normAutofit/>
          </a:bodyPr>
          <a:lstStyle/>
          <a:p>
            <a:r>
              <a:rPr lang="fr-CH" dirty="0" smtClean="0"/>
              <a:t>Non-</a:t>
            </a:r>
            <a:r>
              <a:rPr lang="fr-CH" dirty="0" err="1" smtClean="0"/>
              <a:t>Communists</a:t>
            </a:r>
            <a:r>
              <a:rPr lang="fr-CH" dirty="0" smtClean="0"/>
              <a:t> </a:t>
            </a:r>
            <a:r>
              <a:rPr lang="fr-CH" dirty="0" err="1" smtClean="0"/>
              <a:t>allowed</a:t>
            </a:r>
            <a:r>
              <a:rPr lang="fr-CH" dirty="0" smtClean="0"/>
              <a:t> to practice</a:t>
            </a:r>
          </a:p>
          <a:p>
            <a:r>
              <a:rPr lang="fr-CH" dirty="0" err="1" smtClean="0"/>
              <a:t>Peasantry</a:t>
            </a:r>
            <a:r>
              <a:rPr lang="fr-CH" dirty="0" smtClean="0"/>
              <a:t> </a:t>
            </a:r>
            <a:r>
              <a:rPr lang="fr-CH" dirty="0" err="1" smtClean="0"/>
              <a:t>already</a:t>
            </a:r>
            <a:r>
              <a:rPr lang="fr-CH" dirty="0" smtClean="0"/>
              <a:t> </a:t>
            </a:r>
            <a:r>
              <a:rPr lang="fr-CH" dirty="0" err="1" smtClean="0"/>
              <a:t>segmented</a:t>
            </a:r>
            <a:r>
              <a:rPr lang="fr-CH" dirty="0" smtClean="0"/>
              <a:t> </a:t>
            </a:r>
            <a:r>
              <a:rPr lang="fr-CH" dirty="0" err="1" smtClean="0"/>
              <a:t>into</a:t>
            </a:r>
            <a:r>
              <a:rPr lang="fr-CH" dirty="0" smtClean="0"/>
              <a:t> 3 classes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1949 </a:t>
            </a:r>
            <a:r>
              <a:rPr lang="fr-CH" dirty="0" err="1" smtClean="0"/>
              <a:t>Organic</a:t>
            </a:r>
            <a:r>
              <a:rPr lang="fr-CH" dirty="0" smtClean="0"/>
              <a:t> Law </a:t>
            </a:r>
            <a:r>
              <a:rPr lang="fr-CH" dirty="0" err="1" smtClean="0"/>
              <a:t>identified</a:t>
            </a:r>
            <a:r>
              <a:rPr lang="fr-CH" dirty="0" smtClean="0"/>
              <a:t> a </a:t>
            </a:r>
            <a:r>
              <a:rPr lang="fr-CH" dirty="0" err="1" smtClean="0"/>
              <a:t>number</a:t>
            </a:r>
            <a:r>
              <a:rPr lang="fr-CH" dirty="0" smtClean="0"/>
              <a:t> of </a:t>
            </a:r>
            <a:r>
              <a:rPr lang="fr-CH" dirty="0" err="1" smtClean="0"/>
              <a:t>targets</a:t>
            </a:r>
            <a:endParaRPr lang="fr-CH" dirty="0" smtClean="0"/>
          </a:p>
          <a:p>
            <a:r>
              <a:rPr lang="fr-CH" dirty="0" err="1" smtClean="0"/>
              <a:t>Also</a:t>
            </a:r>
            <a:r>
              <a:rPr lang="fr-CH" dirty="0" smtClean="0"/>
              <a:t> </a:t>
            </a:r>
            <a:r>
              <a:rPr lang="fr-CH" dirty="0" err="1" smtClean="0"/>
              <a:t>allocated</a:t>
            </a:r>
            <a:r>
              <a:rPr lang="fr-CH" dirty="0" smtClean="0"/>
              <a:t> </a:t>
            </a:r>
            <a:r>
              <a:rPr lang="fr-CH" dirty="0" err="1" smtClean="0"/>
              <a:t>responsibility</a:t>
            </a:r>
            <a:r>
              <a:rPr lang="fr-CH" dirty="0" smtClean="0"/>
              <a:t> of </a:t>
            </a:r>
            <a:r>
              <a:rPr lang="fr-CH" dirty="0" err="1" smtClean="0"/>
              <a:t>achieving</a:t>
            </a:r>
            <a:r>
              <a:rPr lang="fr-CH" dirty="0" smtClean="0"/>
              <a:t> New </a:t>
            </a:r>
            <a:r>
              <a:rPr lang="fr-CH" dirty="0" err="1" smtClean="0"/>
              <a:t>Democracy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PRC</a:t>
            </a:r>
            <a:r>
              <a:rPr lang="fr-CH" dirty="0" smtClean="0"/>
              <a:t> – 1) </a:t>
            </a:r>
            <a:r>
              <a:rPr lang="fr-CH" dirty="0" err="1" smtClean="0"/>
              <a:t>ruled</a:t>
            </a:r>
            <a:r>
              <a:rPr lang="fr-CH" dirty="0" smtClean="0"/>
              <a:t> by Central People`s </a:t>
            </a:r>
            <a:r>
              <a:rPr lang="fr-CH" dirty="0" err="1" smtClean="0"/>
              <a:t>Govt</a:t>
            </a:r>
            <a:r>
              <a:rPr lang="fr-CH" dirty="0" smtClean="0"/>
              <a:t> Council (CPGC)</a:t>
            </a:r>
          </a:p>
          <a:p>
            <a:pPr>
              <a:buNone/>
            </a:pPr>
            <a:r>
              <a:rPr lang="fr-CH" dirty="0" smtClean="0"/>
              <a:t>                2) </a:t>
            </a:r>
            <a:r>
              <a:rPr lang="fr-CH" dirty="0" err="1" smtClean="0"/>
              <a:t>next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r>
              <a:rPr lang="fr-CH" dirty="0" smtClean="0"/>
              <a:t> of power State </a:t>
            </a:r>
            <a:r>
              <a:rPr lang="fr-CH" dirty="0" err="1" smtClean="0"/>
              <a:t>Admin</a:t>
            </a:r>
            <a:r>
              <a:rPr lang="fr-CH" dirty="0" smtClean="0"/>
              <a:t> Council</a:t>
            </a:r>
          </a:p>
          <a:p>
            <a:pPr>
              <a:buNone/>
            </a:pPr>
            <a:r>
              <a:rPr lang="fr-CH" dirty="0" smtClean="0"/>
              <a:t>		    3) </a:t>
            </a:r>
            <a:r>
              <a:rPr lang="fr-CH" dirty="0" err="1" smtClean="0"/>
              <a:t>enforced</a:t>
            </a:r>
            <a:r>
              <a:rPr lang="fr-CH" dirty="0" smtClean="0"/>
              <a:t> by People`s </a:t>
            </a:r>
            <a:r>
              <a:rPr lang="fr-CH" dirty="0" err="1" smtClean="0"/>
              <a:t>Liberation</a:t>
            </a:r>
            <a:r>
              <a:rPr lang="fr-CH" dirty="0" smtClean="0"/>
              <a:t> </a:t>
            </a:r>
            <a:r>
              <a:rPr lang="fr-CH" dirty="0" err="1" smtClean="0"/>
              <a:t>Army</a:t>
            </a:r>
            <a:r>
              <a:rPr lang="fr-CH" dirty="0" smtClean="0"/>
              <a:t> (PLA)</a:t>
            </a:r>
          </a:p>
          <a:p>
            <a:pPr>
              <a:buNone/>
            </a:pPr>
            <a:r>
              <a:rPr lang="fr-CH" dirty="0" smtClean="0"/>
              <a:t>		    4) </a:t>
            </a:r>
            <a:r>
              <a:rPr lang="fr-CH" dirty="0" err="1" smtClean="0"/>
              <a:t>divided</a:t>
            </a:r>
            <a:r>
              <a:rPr lang="fr-CH" dirty="0" smtClean="0"/>
              <a:t> </a:t>
            </a:r>
            <a:r>
              <a:rPr lang="fr-CH" dirty="0" err="1" smtClean="0"/>
              <a:t>into</a:t>
            </a:r>
            <a:r>
              <a:rPr lang="fr-CH" dirty="0" smtClean="0"/>
              <a:t> 6 </a:t>
            </a:r>
            <a:r>
              <a:rPr lang="fr-CH" dirty="0" err="1" smtClean="0"/>
              <a:t>admin</a:t>
            </a:r>
            <a:r>
              <a:rPr lang="fr-CH" dirty="0" smtClean="0"/>
              <a:t> areas </a:t>
            </a:r>
            <a:r>
              <a:rPr lang="fr-CH" dirty="0" err="1" smtClean="0"/>
              <a:t>consisting</a:t>
            </a:r>
            <a:r>
              <a:rPr lang="fr-CH" dirty="0" smtClean="0"/>
              <a:t> of provinces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CPC </a:t>
            </a:r>
            <a:r>
              <a:rPr lang="fr-CH" dirty="0" smtClean="0"/>
              <a:t>– </a:t>
            </a:r>
            <a:r>
              <a:rPr lang="fr-CH" dirty="0" err="1" smtClean="0"/>
              <a:t>ruling</a:t>
            </a:r>
            <a:r>
              <a:rPr lang="fr-CH" dirty="0" smtClean="0"/>
              <a:t> party – 1% pop (4.5 </a:t>
            </a:r>
            <a:r>
              <a:rPr lang="fr-CH" dirty="0" err="1" smtClean="0"/>
              <a:t>mill</a:t>
            </a:r>
            <a:r>
              <a:rPr lang="fr-CH" dirty="0" smtClean="0"/>
              <a:t>) – </a:t>
            </a:r>
            <a:r>
              <a:rPr lang="fr-CH" dirty="0" err="1" smtClean="0"/>
              <a:t>selective</a:t>
            </a:r>
            <a:r>
              <a:rPr lang="fr-CH" dirty="0" smtClean="0"/>
              <a:t> admission</a:t>
            </a:r>
          </a:p>
          <a:p>
            <a:pPr>
              <a:buNone/>
            </a:pPr>
            <a:r>
              <a:rPr lang="fr-CH" dirty="0" smtClean="0"/>
              <a:t>             - Politburo; </a:t>
            </a:r>
            <a:r>
              <a:rPr lang="fr-CH" dirty="0" err="1" smtClean="0"/>
              <a:t>Secretariat</a:t>
            </a:r>
            <a:r>
              <a:rPr lang="fr-CH" dirty="0" smtClean="0"/>
              <a:t>; Central </a:t>
            </a:r>
            <a:r>
              <a:rPr lang="fr-CH" dirty="0" err="1" smtClean="0"/>
              <a:t>Committee</a:t>
            </a:r>
            <a:endParaRPr lang="fr-CH" dirty="0" smtClean="0"/>
          </a:p>
          <a:p>
            <a:pPr>
              <a:buNone/>
            </a:pPr>
            <a:r>
              <a:rPr lang="fr-CH" dirty="0" smtClean="0"/>
              <a:t>             - Mao Chairman of </a:t>
            </a:r>
            <a:r>
              <a:rPr lang="fr-CH" dirty="0" err="1" smtClean="0"/>
              <a:t>each</a:t>
            </a:r>
            <a:r>
              <a:rPr lang="fr-CH" dirty="0" smtClean="0"/>
              <a:t>; Sec Liu </a:t>
            </a:r>
            <a:r>
              <a:rPr lang="fr-CH" dirty="0" err="1" smtClean="0"/>
              <a:t>Shaoqi</a:t>
            </a:r>
            <a:r>
              <a:rPr lang="fr-CH" dirty="0" smtClean="0"/>
              <a:t> &amp; Zhou Enlai…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Early</a:t>
            </a:r>
            <a:r>
              <a:rPr lang="fr-CH" dirty="0" smtClean="0"/>
              <a:t> </a:t>
            </a:r>
            <a:r>
              <a:rPr lang="fr-CH" dirty="0" err="1" smtClean="0"/>
              <a:t>reforms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 fontScale="92500" lnSpcReduction="10000"/>
          </a:bodyPr>
          <a:lstStyle/>
          <a:p>
            <a:r>
              <a:rPr lang="fr-CH" dirty="0" smtClean="0">
                <a:solidFill>
                  <a:srgbClr val="FF0000"/>
                </a:solidFill>
              </a:rPr>
              <a:t>1950 </a:t>
            </a:r>
            <a:r>
              <a:rPr lang="fr-CH" dirty="0" smtClean="0"/>
              <a:t>– </a:t>
            </a:r>
            <a:r>
              <a:rPr lang="fr-CH" dirty="0" err="1" smtClean="0"/>
              <a:t>Marraige</a:t>
            </a:r>
            <a:r>
              <a:rPr lang="fr-CH" dirty="0" smtClean="0"/>
              <a:t> </a:t>
            </a:r>
            <a:r>
              <a:rPr lang="fr-CH" dirty="0" err="1" smtClean="0"/>
              <a:t>reform</a:t>
            </a:r>
            <a:r>
              <a:rPr lang="fr-CH" dirty="0" smtClean="0"/>
              <a:t> – v </a:t>
            </a:r>
            <a:r>
              <a:rPr lang="fr-CH" dirty="0" err="1" smtClean="0"/>
              <a:t>popular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women</a:t>
            </a:r>
            <a:endParaRPr lang="fr-CH" dirty="0" smtClean="0"/>
          </a:p>
          <a:p>
            <a:r>
              <a:rPr lang="fr-CH" dirty="0" smtClean="0"/>
              <a:t>=</a:t>
            </a:r>
            <a:r>
              <a:rPr lang="fr-CH" dirty="0" err="1" smtClean="0"/>
              <a:t>ty</a:t>
            </a:r>
            <a:r>
              <a:rPr lang="fr-CH" dirty="0" smtClean="0"/>
              <a:t> for </a:t>
            </a:r>
            <a:r>
              <a:rPr lang="fr-CH" dirty="0" err="1" smtClean="0"/>
              <a:t>women</a:t>
            </a:r>
            <a:r>
              <a:rPr lang="fr-CH" dirty="0" smtClean="0"/>
              <a:t>; </a:t>
            </a:r>
            <a:r>
              <a:rPr lang="fr-CH" dirty="0" err="1" smtClean="0"/>
              <a:t>both</a:t>
            </a:r>
            <a:r>
              <a:rPr lang="fr-CH" dirty="0" smtClean="0"/>
              <a:t> parties </a:t>
            </a:r>
            <a:r>
              <a:rPr lang="fr-CH" dirty="0" err="1" smtClean="0"/>
              <a:t>had</a:t>
            </a:r>
            <a:r>
              <a:rPr lang="fr-CH" dirty="0" smtClean="0"/>
              <a:t> to </a:t>
            </a:r>
            <a:r>
              <a:rPr lang="fr-CH" dirty="0" err="1" smtClean="0"/>
              <a:t>agree</a:t>
            </a:r>
            <a:r>
              <a:rPr lang="fr-CH" dirty="0" smtClean="0"/>
              <a:t> to </a:t>
            </a:r>
            <a:r>
              <a:rPr lang="fr-CH" dirty="0" err="1" smtClean="0"/>
              <a:t>marriage</a:t>
            </a:r>
            <a:endParaRPr lang="fr-CH" dirty="0" smtClean="0"/>
          </a:p>
          <a:p>
            <a:r>
              <a:rPr lang="fr-CH" dirty="0" err="1" smtClean="0"/>
              <a:t>Selling</a:t>
            </a:r>
            <a:r>
              <a:rPr lang="fr-CH" dirty="0" smtClean="0"/>
              <a:t> </a:t>
            </a:r>
            <a:r>
              <a:rPr lang="fr-CH" dirty="0" err="1" smtClean="0"/>
              <a:t>women</a:t>
            </a:r>
            <a:r>
              <a:rPr lang="fr-CH" dirty="0" smtClean="0"/>
              <a:t> </a:t>
            </a:r>
            <a:r>
              <a:rPr lang="fr-CH" dirty="0" err="1" smtClean="0"/>
              <a:t>into</a:t>
            </a:r>
            <a:r>
              <a:rPr lang="fr-CH" dirty="0" smtClean="0"/>
              <a:t> prostitution </a:t>
            </a:r>
            <a:r>
              <a:rPr lang="fr-CH" dirty="0" err="1" smtClean="0"/>
              <a:t>outlawed</a:t>
            </a:r>
            <a:endParaRPr lang="fr-CH" dirty="0" smtClean="0"/>
          </a:p>
          <a:p>
            <a:r>
              <a:rPr lang="fr-CH" dirty="0" err="1" smtClean="0"/>
              <a:t>Female</a:t>
            </a:r>
            <a:r>
              <a:rPr lang="fr-CH" dirty="0" smtClean="0"/>
              <a:t> infanticide </a:t>
            </a:r>
            <a:r>
              <a:rPr lang="fr-CH" dirty="0" err="1" smtClean="0"/>
              <a:t>banned</a:t>
            </a:r>
            <a:endParaRPr lang="fr-CH" dirty="0" smtClean="0"/>
          </a:p>
          <a:p>
            <a:r>
              <a:rPr lang="fr-CH" dirty="0" smtClean="0"/>
              <a:t>Foot </a:t>
            </a:r>
            <a:r>
              <a:rPr lang="fr-CH" dirty="0" err="1" smtClean="0"/>
              <a:t>binding</a:t>
            </a:r>
            <a:r>
              <a:rPr lang="fr-CH" dirty="0" smtClean="0"/>
              <a:t> </a:t>
            </a:r>
            <a:r>
              <a:rPr lang="fr-CH" dirty="0" err="1" smtClean="0"/>
              <a:t>abolished</a:t>
            </a:r>
            <a:r>
              <a:rPr lang="fr-CH" dirty="0" smtClean="0"/>
              <a:t> </a:t>
            </a:r>
          </a:p>
          <a:p>
            <a:r>
              <a:rPr lang="fr-CH" dirty="0" smtClean="0"/>
              <a:t>Lots of </a:t>
            </a:r>
            <a:r>
              <a:rPr lang="fr-CH" dirty="0" err="1" smtClean="0"/>
              <a:t>opp</a:t>
            </a:r>
            <a:r>
              <a:rPr lang="fr-CH" dirty="0" smtClean="0"/>
              <a:t> </a:t>
            </a:r>
            <a:r>
              <a:rPr lang="fr-CH" dirty="0" err="1" smtClean="0"/>
              <a:t>however</a:t>
            </a:r>
            <a:r>
              <a:rPr lang="fr-CH" dirty="0" smtClean="0"/>
              <a:t> (</a:t>
            </a:r>
            <a:r>
              <a:rPr lang="fr-CH" dirty="0" err="1" smtClean="0"/>
              <a:t>patriachal</a:t>
            </a:r>
            <a:r>
              <a:rPr lang="fr-CH" dirty="0" smtClean="0"/>
              <a:t> soc; W – </a:t>
            </a:r>
            <a:r>
              <a:rPr lang="fr-CH" dirty="0" err="1" smtClean="0"/>
              <a:t>Islamic</a:t>
            </a:r>
            <a:r>
              <a:rPr lang="fr-CH" dirty="0" smtClean="0"/>
              <a:t>)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1950-52</a:t>
            </a:r>
            <a:r>
              <a:rPr lang="fr-CH" dirty="0" smtClean="0"/>
              <a:t> – </a:t>
            </a:r>
            <a:r>
              <a:rPr lang="fr-CH" dirty="0" err="1" smtClean="0"/>
              <a:t>Agrarian</a:t>
            </a:r>
            <a:r>
              <a:rPr lang="fr-CH" dirty="0" smtClean="0"/>
              <a:t> </a:t>
            </a:r>
            <a:r>
              <a:rPr lang="fr-CH" dirty="0" err="1" smtClean="0"/>
              <a:t>reform</a:t>
            </a:r>
            <a:r>
              <a:rPr lang="fr-CH" dirty="0" smtClean="0"/>
              <a:t> – v </a:t>
            </a:r>
            <a:r>
              <a:rPr lang="fr-CH" dirty="0" err="1" smtClean="0"/>
              <a:t>popular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peasants</a:t>
            </a:r>
            <a:endParaRPr lang="fr-CH" dirty="0" smtClean="0"/>
          </a:p>
          <a:p>
            <a:r>
              <a:rPr lang="fr-CH" dirty="0" smtClean="0"/>
              <a:t>Land </a:t>
            </a:r>
            <a:r>
              <a:rPr lang="fr-CH" dirty="0" err="1" smtClean="0"/>
              <a:t>forcibly</a:t>
            </a:r>
            <a:r>
              <a:rPr lang="fr-CH" dirty="0" smtClean="0"/>
              <a:t> </a:t>
            </a:r>
            <a:r>
              <a:rPr lang="fr-CH" dirty="0" err="1" smtClean="0"/>
              <a:t>reclaimed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landlords (700 </a:t>
            </a:r>
            <a:r>
              <a:rPr lang="fr-CH" dirty="0" err="1" smtClean="0"/>
              <a:t>mill</a:t>
            </a:r>
            <a:r>
              <a:rPr lang="fr-CH" dirty="0" smtClean="0"/>
              <a:t> mou)</a:t>
            </a:r>
          </a:p>
          <a:p>
            <a:r>
              <a:rPr lang="fr-CH" dirty="0" smtClean="0"/>
              <a:t>Struggle meetings; </a:t>
            </a:r>
            <a:r>
              <a:rPr lang="fr-CH" dirty="0" err="1" smtClean="0"/>
              <a:t>Speak</a:t>
            </a:r>
            <a:r>
              <a:rPr lang="fr-CH" dirty="0" smtClean="0"/>
              <a:t> </a:t>
            </a:r>
            <a:r>
              <a:rPr lang="fr-CH" dirty="0" err="1" smtClean="0"/>
              <a:t>bitterness</a:t>
            </a:r>
            <a:r>
              <a:rPr lang="fr-CH" dirty="0" smtClean="0"/>
              <a:t> </a:t>
            </a:r>
            <a:r>
              <a:rPr lang="fr-CH" dirty="0" err="1" smtClean="0"/>
              <a:t>campaigns</a:t>
            </a:r>
            <a:endParaRPr lang="fr-CH" dirty="0" smtClean="0"/>
          </a:p>
          <a:p>
            <a:r>
              <a:rPr lang="fr-CH" dirty="0" err="1" smtClean="0"/>
              <a:t>Frequently</a:t>
            </a:r>
            <a:r>
              <a:rPr lang="fr-CH" dirty="0" smtClean="0"/>
              <a:t> violent – </a:t>
            </a:r>
            <a:r>
              <a:rPr lang="fr-CH" dirty="0" err="1" smtClean="0"/>
              <a:t>some</a:t>
            </a:r>
            <a:r>
              <a:rPr lang="fr-CH" dirty="0" smtClean="0"/>
              <a:t> </a:t>
            </a:r>
            <a:r>
              <a:rPr lang="fr-CH" dirty="0" err="1" smtClean="0"/>
              <a:t>estimate</a:t>
            </a:r>
            <a:r>
              <a:rPr lang="fr-CH" dirty="0" smtClean="0"/>
              <a:t> 5 million </a:t>
            </a:r>
            <a:r>
              <a:rPr lang="fr-CH" dirty="0" err="1" smtClean="0"/>
              <a:t>died</a:t>
            </a:r>
            <a:endParaRPr lang="fr-CH" dirty="0" smtClean="0"/>
          </a:p>
          <a:p>
            <a:r>
              <a:rPr lang="fr-CH" dirty="0" smtClean="0"/>
              <a:t>Rectification </a:t>
            </a:r>
            <a:r>
              <a:rPr lang="fr-CH" dirty="0" err="1" smtClean="0"/>
              <a:t>Campaign</a:t>
            </a:r>
            <a:r>
              <a:rPr lang="fr-CH" dirty="0" smtClean="0"/>
              <a:t> vs establishment of </a:t>
            </a:r>
            <a:r>
              <a:rPr lang="fr-CH" dirty="0" err="1" smtClean="0"/>
              <a:t>imperial</a:t>
            </a:r>
            <a:r>
              <a:rPr lang="fr-CH" dirty="0" smtClean="0"/>
              <a:t> China</a:t>
            </a:r>
          </a:p>
          <a:p>
            <a:r>
              <a:rPr lang="fr-CH" dirty="0" smtClean="0"/>
              <a:t>30 million </a:t>
            </a:r>
            <a:r>
              <a:rPr lang="fr-CH" dirty="0" err="1" smtClean="0"/>
              <a:t>peasants</a:t>
            </a:r>
            <a:r>
              <a:rPr lang="fr-CH" dirty="0" smtClean="0"/>
              <a:t>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landowners</a:t>
            </a:r>
            <a:endParaRPr lang="fr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War</a:t>
            </a:r>
            <a:r>
              <a:rPr lang="fr-CH" dirty="0" smtClean="0"/>
              <a:t> and the Antis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78080" cy="4572000"/>
          </a:xfrm>
        </p:spPr>
        <p:txBody>
          <a:bodyPr>
            <a:normAutofit fontScale="85000" lnSpcReduction="10000"/>
          </a:bodyPr>
          <a:lstStyle/>
          <a:p>
            <a:r>
              <a:rPr lang="fr-CH" dirty="0" err="1" smtClean="0">
                <a:solidFill>
                  <a:srgbClr val="FF0000"/>
                </a:solidFill>
              </a:rPr>
              <a:t>June</a:t>
            </a:r>
            <a:r>
              <a:rPr lang="fr-CH" dirty="0" smtClean="0">
                <a:solidFill>
                  <a:srgbClr val="FF0000"/>
                </a:solidFill>
              </a:rPr>
              <a:t> 1950 </a:t>
            </a:r>
            <a:r>
              <a:rPr lang="fr-CH" dirty="0" smtClean="0"/>
              <a:t>– </a:t>
            </a:r>
            <a:r>
              <a:rPr lang="fr-CH" dirty="0" err="1" smtClean="0"/>
              <a:t>Korean</a:t>
            </a:r>
            <a:r>
              <a:rPr lang="fr-CH" dirty="0" smtClean="0"/>
              <a:t> </a:t>
            </a:r>
            <a:r>
              <a:rPr lang="fr-CH" dirty="0" err="1" smtClean="0"/>
              <a:t>war</a:t>
            </a:r>
            <a:r>
              <a:rPr lang="fr-CH" dirty="0" smtClean="0"/>
              <a:t> </a:t>
            </a:r>
            <a:r>
              <a:rPr lang="fr-CH" dirty="0" err="1" smtClean="0"/>
              <a:t>begins</a:t>
            </a:r>
            <a:r>
              <a:rPr lang="fr-CH" dirty="0" smtClean="0"/>
              <a:t>; Kim Il Sung </a:t>
            </a:r>
            <a:r>
              <a:rPr lang="fr-CH" dirty="0" err="1" smtClean="0"/>
              <a:t>attacks</a:t>
            </a:r>
            <a:r>
              <a:rPr lang="fr-CH" dirty="0" smtClean="0"/>
              <a:t> S </a:t>
            </a:r>
            <a:r>
              <a:rPr lang="fr-CH" dirty="0" err="1" smtClean="0"/>
              <a:t>Korea</a:t>
            </a:r>
            <a:endParaRPr lang="fr-CH" dirty="0" smtClean="0"/>
          </a:p>
          <a:p>
            <a:r>
              <a:rPr lang="fr-CH" dirty="0" err="1" smtClean="0"/>
              <a:t>Defence</a:t>
            </a:r>
            <a:r>
              <a:rPr lang="fr-CH" dirty="0" smtClean="0"/>
              <a:t> </a:t>
            </a:r>
            <a:r>
              <a:rPr lang="fr-CH" dirty="0" err="1" smtClean="0"/>
              <a:t>spending</a:t>
            </a:r>
            <a:r>
              <a:rPr lang="fr-CH" dirty="0" smtClean="0"/>
              <a:t> v </a:t>
            </a:r>
            <a:r>
              <a:rPr lang="fr-CH" dirty="0" err="1" smtClean="0"/>
              <a:t>Economic</a:t>
            </a:r>
            <a:r>
              <a:rPr lang="fr-CH" dirty="0" smtClean="0"/>
              <a:t> Construction (41.5 v 25.5%)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BUT</a:t>
            </a:r>
            <a:r>
              <a:rPr lang="fr-CH" dirty="0" smtClean="0"/>
              <a:t> </a:t>
            </a:r>
            <a:r>
              <a:rPr lang="fr-CH" dirty="0" err="1" smtClean="0"/>
              <a:t>unified</a:t>
            </a:r>
            <a:r>
              <a:rPr lang="fr-CH" dirty="0" smtClean="0"/>
              <a:t> China </a:t>
            </a:r>
            <a:r>
              <a:rPr lang="fr-CH" dirty="0" err="1" smtClean="0"/>
              <a:t>behind</a:t>
            </a:r>
            <a:r>
              <a:rPr lang="fr-CH" dirty="0" smtClean="0"/>
              <a:t> </a:t>
            </a:r>
            <a:r>
              <a:rPr lang="fr-CH" dirty="0" err="1" smtClean="0"/>
              <a:t>war</a:t>
            </a:r>
            <a:r>
              <a:rPr lang="fr-CH" dirty="0" smtClean="0"/>
              <a:t> effort</a:t>
            </a:r>
          </a:p>
          <a:p>
            <a:r>
              <a:rPr lang="fr-CH" dirty="0" smtClean="0"/>
              <a:t>Prestige of a </a:t>
            </a:r>
            <a:r>
              <a:rPr lang="fr-CH" dirty="0" err="1" smtClean="0"/>
              <a:t>successful</a:t>
            </a:r>
            <a:r>
              <a:rPr lang="fr-CH" dirty="0" smtClean="0"/>
              <a:t> </a:t>
            </a:r>
            <a:r>
              <a:rPr lang="fr-CH" dirty="0" err="1" smtClean="0"/>
              <a:t>campaign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home and </a:t>
            </a:r>
            <a:r>
              <a:rPr lang="fr-CH" dirty="0" err="1" smtClean="0"/>
              <a:t>internationally</a:t>
            </a:r>
            <a:endParaRPr lang="fr-CH" dirty="0" smtClean="0"/>
          </a:p>
          <a:p>
            <a:r>
              <a:rPr lang="fr-CH" dirty="0" err="1" smtClean="0"/>
              <a:t>Allowed</a:t>
            </a:r>
            <a:r>
              <a:rPr lang="fr-CH" dirty="0" smtClean="0"/>
              <a:t> Mao to purge </a:t>
            </a:r>
            <a:r>
              <a:rPr lang="fr-CH" dirty="0" err="1" smtClean="0"/>
              <a:t>opponents</a:t>
            </a:r>
            <a:r>
              <a:rPr lang="fr-CH" dirty="0" smtClean="0"/>
              <a:t> – Rectification </a:t>
            </a:r>
            <a:r>
              <a:rPr lang="fr-CH" dirty="0" err="1" smtClean="0"/>
              <a:t>Campaigns</a:t>
            </a:r>
            <a:endParaRPr lang="fr-CH" dirty="0" smtClean="0"/>
          </a:p>
          <a:p>
            <a:r>
              <a:rPr lang="fr-CH" dirty="0" smtClean="0"/>
              <a:t> </a:t>
            </a:r>
            <a:r>
              <a:rPr lang="fr-CH" dirty="0" err="1" smtClean="0"/>
              <a:t>Targetted</a:t>
            </a:r>
            <a:r>
              <a:rPr lang="fr-CH" dirty="0" smtClean="0"/>
              <a:t> </a:t>
            </a:r>
            <a:r>
              <a:rPr lang="fr-CH" dirty="0" err="1" smtClean="0"/>
              <a:t>reactionaries</a:t>
            </a:r>
            <a:r>
              <a:rPr lang="fr-CH" dirty="0" smtClean="0"/>
              <a:t>/</a:t>
            </a:r>
            <a:r>
              <a:rPr lang="fr-CH" dirty="0" err="1" smtClean="0"/>
              <a:t>counter</a:t>
            </a:r>
            <a:r>
              <a:rPr lang="fr-CH" dirty="0" smtClean="0"/>
              <a:t> </a:t>
            </a:r>
            <a:r>
              <a:rPr lang="fr-CH" dirty="0" err="1" smtClean="0"/>
              <a:t>revolutionaries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1951 v 3 Antis </a:t>
            </a:r>
            <a:r>
              <a:rPr lang="fr-CH" dirty="0" smtClean="0"/>
              <a:t>of corruption, </a:t>
            </a:r>
            <a:r>
              <a:rPr lang="fr-CH" dirty="0" err="1" smtClean="0"/>
              <a:t>waste</a:t>
            </a:r>
            <a:r>
              <a:rPr lang="fr-CH" dirty="0" smtClean="0"/>
              <a:t> and </a:t>
            </a:r>
            <a:r>
              <a:rPr lang="fr-CH" dirty="0" err="1" smtClean="0"/>
              <a:t>inefficiency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1952 v 5 Antis </a:t>
            </a:r>
            <a:r>
              <a:rPr lang="fr-CH" dirty="0" smtClean="0"/>
              <a:t>of </a:t>
            </a:r>
            <a:r>
              <a:rPr lang="fr-CH" dirty="0" err="1" smtClean="0"/>
              <a:t>cheating</a:t>
            </a:r>
            <a:r>
              <a:rPr lang="fr-CH" dirty="0" smtClean="0"/>
              <a:t> the </a:t>
            </a:r>
            <a:r>
              <a:rPr lang="fr-CH" dirty="0" err="1" smtClean="0"/>
              <a:t>govt</a:t>
            </a:r>
            <a:r>
              <a:rPr lang="fr-CH" dirty="0" smtClean="0"/>
              <a:t>, </a:t>
            </a:r>
            <a:r>
              <a:rPr lang="fr-CH" dirty="0" err="1" smtClean="0"/>
              <a:t>stealing</a:t>
            </a:r>
            <a:r>
              <a:rPr lang="fr-CH" dirty="0" smtClean="0"/>
              <a:t> </a:t>
            </a:r>
            <a:r>
              <a:rPr lang="fr-CH" dirty="0" err="1" smtClean="0"/>
              <a:t>ec</a:t>
            </a:r>
            <a:r>
              <a:rPr lang="fr-CH" dirty="0" smtClean="0"/>
              <a:t> info </a:t>
            </a:r>
            <a:r>
              <a:rPr lang="fr-CH" dirty="0" err="1" smtClean="0"/>
              <a:t>from</a:t>
            </a:r>
            <a:r>
              <a:rPr lang="fr-CH" dirty="0" smtClean="0"/>
              <a:t> the </a:t>
            </a:r>
            <a:r>
              <a:rPr lang="fr-CH" dirty="0" err="1" smtClean="0"/>
              <a:t>govt</a:t>
            </a:r>
            <a:r>
              <a:rPr lang="fr-CH" dirty="0" smtClean="0"/>
              <a:t>, </a:t>
            </a:r>
            <a:r>
              <a:rPr lang="fr-CH" dirty="0" err="1" smtClean="0"/>
              <a:t>tax</a:t>
            </a:r>
            <a:r>
              <a:rPr lang="fr-CH" dirty="0" smtClean="0"/>
              <a:t> </a:t>
            </a:r>
            <a:r>
              <a:rPr lang="fr-CH" dirty="0" err="1" smtClean="0"/>
              <a:t>evasion</a:t>
            </a:r>
            <a:r>
              <a:rPr lang="fr-CH" dirty="0" smtClean="0"/>
              <a:t>, </a:t>
            </a:r>
            <a:r>
              <a:rPr lang="fr-CH" dirty="0" err="1" smtClean="0"/>
              <a:t>stealing</a:t>
            </a:r>
            <a:r>
              <a:rPr lang="fr-CH" dirty="0" smtClean="0"/>
              <a:t> </a:t>
            </a:r>
            <a:r>
              <a:rPr lang="fr-CH" dirty="0" err="1" smtClean="0"/>
              <a:t>govt</a:t>
            </a:r>
            <a:r>
              <a:rPr lang="fr-CH" dirty="0" smtClean="0"/>
              <a:t> </a:t>
            </a:r>
            <a:r>
              <a:rPr lang="fr-CH" dirty="0" err="1" smtClean="0"/>
              <a:t>property</a:t>
            </a:r>
            <a:r>
              <a:rPr lang="fr-CH" dirty="0" smtClean="0"/>
              <a:t>, </a:t>
            </a:r>
            <a:r>
              <a:rPr lang="fr-CH" dirty="0" err="1" smtClean="0"/>
              <a:t>bribery</a:t>
            </a:r>
            <a:endParaRPr lang="fr-CH" dirty="0" smtClean="0"/>
          </a:p>
          <a:p>
            <a:r>
              <a:rPr lang="fr-CH" dirty="0" err="1" smtClean="0"/>
              <a:t>Targetted</a:t>
            </a:r>
            <a:r>
              <a:rPr lang="fr-CH" dirty="0" smtClean="0"/>
              <a:t> party </a:t>
            </a:r>
            <a:r>
              <a:rPr lang="fr-CH" dirty="0" err="1" smtClean="0"/>
              <a:t>members</a:t>
            </a:r>
            <a:r>
              <a:rPr lang="fr-CH" dirty="0" smtClean="0"/>
              <a:t>, </a:t>
            </a:r>
            <a:r>
              <a:rPr lang="fr-CH" dirty="0" err="1" smtClean="0"/>
              <a:t>govt</a:t>
            </a:r>
            <a:r>
              <a:rPr lang="fr-CH" dirty="0" smtClean="0"/>
              <a:t> </a:t>
            </a:r>
            <a:r>
              <a:rPr lang="fr-CH" dirty="0" err="1" smtClean="0"/>
              <a:t>officials</a:t>
            </a:r>
            <a:r>
              <a:rPr lang="fr-CH" dirty="0" smtClean="0"/>
              <a:t>, business </a:t>
            </a:r>
            <a:r>
              <a:rPr lang="fr-CH" dirty="0" err="1" smtClean="0"/>
              <a:t>owners</a:t>
            </a:r>
            <a:r>
              <a:rPr lang="fr-CH" dirty="0" smtClean="0"/>
              <a:t> </a:t>
            </a:r>
            <a:r>
              <a:rPr lang="fr-CH" dirty="0" smtClean="0">
                <a:solidFill>
                  <a:srgbClr val="FF0000"/>
                </a:solidFill>
              </a:rPr>
              <a:t>&amp; </a:t>
            </a:r>
            <a:r>
              <a:rPr lang="fr-CH" dirty="0" err="1" smtClean="0">
                <a:solidFill>
                  <a:srgbClr val="FF0000"/>
                </a:solidFill>
              </a:rPr>
              <a:t>intellectuals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err="1" smtClean="0"/>
              <a:t>Denouncements</a:t>
            </a:r>
            <a:r>
              <a:rPr lang="fr-CH" dirty="0" smtClean="0"/>
              <a:t>, confessions, </a:t>
            </a:r>
            <a:r>
              <a:rPr lang="fr-CH" dirty="0" err="1" smtClean="0"/>
              <a:t>thought</a:t>
            </a:r>
            <a:r>
              <a:rPr lang="fr-CH" dirty="0" smtClean="0"/>
              <a:t> </a:t>
            </a:r>
            <a:r>
              <a:rPr lang="fr-CH" dirty="0" err="1" smtClean="0"/>
              <a:t>reform</a:t>
            </a:r>
            <a:endParaRPr lang="fr-CH" dirty="0" smtClean="0"/>
          </a:p>
          <a:p>
            <a:r>
              <a:rPr lang="fr-CH" dirty="0" err="1" smtClean="0"/>
              <a:t>Effectively</a:t>
            </a:r>
            <a:r>
              <a:rPr lang="fr-CH" dirty="0" smtClean="0"/>
              <a:t> </a:t>
            </a:r>
            <a:r>
              <a:rPr lang="fr-CH" dirty="0" err="1" smtClean="0"/>
              <a:t>brought</a:t>
            </a:r>
            <a:r>
              <a:rPr lang="fr-CH" dirty="0" smtClean="0"/>
              <a:t> </a:t>
            </a:r>
            <a:r>
              <a:rPr lang="fr-CH" dirty="0" err="1" smtClean="0"/>
              <a:t>private</a:t>
            </a:r>
            <a:r>
              <a:rPr lang="fr-CH" dirty="0" smtClean="0"/>
              <a:t> business </a:t>
            </a:r>
            <a:r>
              <a:rPr lang="fr-CH" dirty="0" err="1" smtClean="0"/>
              <a:t>under</a:t>
            </a:r>
            <a:r>
              <a:rPr lang="fr-CH" dirty="0" smtClean="0"/>
              <a:t> state control </a:t>
            </a:r>
            <a:r>
              <a:rPr lang="fr-CH" dirty="0" err="1" smtClean="0"/>
              <a:t>with</a:t>
            </a:r>
            <a:r>
              <a:rPr lang="fr-CH" dirty="0" smtClean="0"/>
              <a:t> revenue </a:t>
            </a:r>
            <a:r>
              <a:rPr lang="fr-CH" dirty="0" err="1" smtClean="0"/>
              <a:t>incr</a:t>
            </a: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1st 5YP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424936" cy="4572000"/>
          </a:xfrm>
        </p:spPr>
        <p:txBody>
          <a:bodyPr>
            <a:normAutofit fontScale="92500" lnSpcReduction="10000"/>
          </a:bodyPr>
          <a:lstStyle/>
          <a:p>
            <a:r>
              <a:rPr lang="fr-CH" dirty="0" smtClean="0">
                <a:solidFill>
                  <a:srgbClr val="FF0000"/>
                </a:solidFill>
              </a:rPr>
              <a:t>1953</a:t>
            </a:r>
            <a:r>
              <a:rPr lang="fr-CH" dirty="0" smtClean="0"/>
              <a:t> – </a:t>
            </a:r>
            <a:r>
              <a:rPr lang="fr-CH" dirty="0" err="1" smtClean="0"/>
              <a:t>Korea</a:t>
            </a:r>
            <a:r>
              <a:rPr lang="fr-CH" dirty="0" smtClean="0"/>
              <a:t> </a:t>
            </a:r>
            <a:r>
              <a:rPr lang="fr-CH" dirty="0" err="1" smtClean="0"/>
              <a:t>stalemate</a:t>
            </a:r>
            <a:r>
              <a:rPr lang="fr-CH" dirty="0" smtClean="0"/>
              <a:t>; </a:t>
            </a:r>
            <a:r>
              <a:rPr lang="fr-CH" dirty="0" err="1" smtClean="0"/>
              <a:t>govt</a:t>
            </a:r>
            <a:r>
              <a:rPr lang="fr-CH" dirty="0" smtClean="0"/>
              <a:t> control </a:t>
            </a:r>
            <a:r>
              <a:rPr lang="fr-CH" dirty="0" err="1" smtClean="0"/>
              <a:t>established</a:t>
            </a:r>
            <a:endParaRPr lang="fr-CH" dirty="0" smtClean="0"/>
          </a:p>
          <a:p>
            <a:r>
              <a:rPr lang="fr-CH" dirty="0" err="1" smtClean="0"/>
              <a:t>Next</a:t>
            </a:r>
            <a:r>
              <a:rPr lang="fr-CH" dirty="0" smtClean="0"/>
              <a:t> phase in land </a:t>
            </a:r>
            <a:r>
              <a:rPr lang="fr-CH" dirty="0" err="1" smtClean="0"/>
              <a:t>revolution</a:t>
            </a:r>
            <a:r>
              <a:rPr lang="fr-CH" dirty="0" smtClean="0"/>
              <a:t> – </a:t>
            </a:r>
            <a:r>
              <a:rPr lang="fr-CH" dirty="0" err="1" smtClean="0"/>
              <a:t>based</a:t>
            </a:r>
            <a:r>
              <a:rPr lang="fr-CH" dirty="0" smtClean="0"/>
              <a:t> on </a:t>
            </a:r>
            <a:r>
              <a:rPr lang="fr-CH" dirty="0" err="1" smtClean="0"/>
              <a:t>Stalinist</a:t>
            </a:r>
            <a:r>
              <a:rPr lang="fr-CH" dirty="0" smtClean="0"/>
              <a:t> 5YPs</a:t>
            </a:r>
          </a:p>
          <a:p>
            <a:r>
              <a:rPr lang="fr-CH" dirty="0" err="1" smtClean="0"/>
              <a:t>Aid</a:t>
            </a:r>
            <a:r>
              <a:rPr lang="fr-CH" dirty="0" smtClean="0"/>
              <a:t> </a:t>
            </a:r>
            <a:r>
              <a:rPr lang="fr-CH" dirty="0" err="1" smtClean="0"/>
              <a:t>needed</a:t>
            </a:r>
            <a:r>
              <a:rPr lang="fr-CH" dirty="0" smtClean="0"/>
              <a:t>; Mao </a:t>
            </a:r>
            <a:r>
              <a:rPr lang="fr-CH" dirty="0" err="1" smtClean="0"/>
              <a:t>distrusted</a:t>
            </a:r>
            <a:r>
              <a:rPr lang="fr-CH" dirty="0" smtClean="0"/>
              <a:t> West; Soviets </a:t>
            </a:r>
            <a:r>
              <a:rPr lang="fr-CH" dirty="0" err="1" smtClean="0"/>
              <a:t>willing</a:t>
            </a:r>
            <a:r>
              <a:rPr lang="fr-CH" dirty="0" smtClean="0"/>
              <a:t> to help</a:t>
            </a:r>
          </a:p>
          <a:p>
            <a:r>
              <a:rPr lang="fr-CH" dirty="0" err="1" smtClean="0"/>
              <a:t>Targetted</a:t>
            </a:r>
            <a:r>
              <a:rPr lang="fr-CH" dirty="0" smtClean="0"/>
              <a:t> </a:t>
            </a:r>
            <a:r>
              <a:rPr lang="fr-CH" dirty="0" err="1" smtClean="0"/>
              <a:t>doubling</a:t>
            </a:r>
            <a:r>
              <a:rPr lang="fr-CH" dirty="0" smtClean="0"/>
              <a:t> of </a:t>
            </a:r>
            <a:r>
              <a:rPr lang="fr-CH" dirty="0" err="1" smtClean="0"/>
              <a:t>ind</a:t>
            </a:r>
            <a:r>
              <a:rPr lang="fr-CH" dirty="0" smtClean="0"/>
              <a:t> output (</a:t>
            </a:r>
            <a:r>
              <a:rPr lang="fr-CH" dirty="0" smtClean="0">
                <a:solidFill>
                  <a:srgbClr val="FF0000"/>
                </a:solidFill>
              </a:rPr>
              <a:t>58.2% v 7.6% </a:t>
            </a:r>
            <a:r>
              <a:rPr lang="fr-CH" dirty="0" err="1" smtClean="0">
                <a:solidFill>
                  <a:srgbClr val="FF0000"/>
                </a:solidFill>
              </a:rPr>
              <a:t>Agric</a:t>
            </a:r>
            <a:r>
              <a:rPr lang="fr-CH" dirty="0" smtClean="0"/>
              <a:t>)</a:t>
            </a:r>
          </a:p>
          <a:p>
            <a:r>
              <a:rPr lang="fr-CH" dirty="0" err="1" smtClean="0">
                <a:solidFill>
                  <a:srgbClr val="FF0000"/>
                </a:solidFill>
              </a:rPr>
              <a:t>Dec</a:t>
            </a:r>
            <a:r>
              <a:rPr lang="fr-CH" dirty="0" smtClean="0">
                <a:solidFill>
                  <a:srgbClr val="FF0000"/>
                </a:solidFill>
              </a:rPr>
              <a:t> 1956 </a:t>
            </a:r>
            <a:r>
              <a:rPr lang="fr-CH" dirty="0" smtClean="0"/>
              <a:t>– </a:t>
            </a:r>
            <a:r>
              <a:rPr lang="fr-CH" dirty="0" err="1" smtClean="0"/>
              <a:t>targets</a:t>
            </a:r>
            <a:r>
              <a:rPr lang="fr-CH" dirty="0" smtClean="0"/>
              <a:t> </a:t>
            </a:r>
            <a:r>
              <a:rPr lang="fr-CH" dirty="0" err="1" smtClean="0"/>
              <a:t>achieved</a:t>
            </a:r>
            <a:r>
              <a:rPr lang="fr-CH" dirty="0" smtClean="0"/>
              <a:t>, but </a:t>
            </a:r>
            <a:r>
              <a:rPr lang="fr-CH" dirty="0" err="1" smtClean="0"/>
              <a:t>costly</a:t>
            </a:r>
            <a:endParaRPr lang="fr-CH" dirty="0" smtClean="0"/>
          </a:p>
          <a:p>
            <a:r>
              <a:rPr lang="fr-CH" dirty="0" smtClean="0"/>
              <a:t>Nationalisation of </a:t>
            </a:r>
            <a:r>
              <a:rPr lang="fr-CH" dirty="0" err="1" smtClean="0"/>
              <a:t>private</a:t>
            </a:r>
            <a:r>
              <a:rPr lang="fr-CH" dirty="0" smtClean="0"/>
              <a:t> business</a:t>
            </a:r>
          </a:p>
          <a:p>
            <a:r>
              <a:rPr lang="fr-CH" dirty="0" smtClean="0"/>
              <a:t>Land </a:t>
            </a:r>
            <a:r>
              <a:rPr lang="fr-CH" dirty="0" err="1" smtClean="0"/>
              <a:t>reform</a:t>
            </a:r>
            <a:r>
              <a:rPr lang="fr-CH" dirty="0" smtClean="0"/>
              <a:t> in 3 phases 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1953-4</a:t>
            </a:r>
            <a:r>
              <a:rPr lang="fr-CH" dirty="0" smtClean="0"/>
              <a:t> - </a:t>
            </a:r>
            <a:r>
              <a:rPr lang="fr-CH" dirty="0" err="1" smtClean="0"/>
              <a:t>Mutual</a:t>
            </a:r>
            <a:r>
              <a:rPr lang="fr-CH" dirty="0" smtClean="0"/>
              <a:t> </a:t>
            </a:r>
            <a:r>
              <a:rPr lang="fr-CH" dirty="0" err="1" smtClean="0"/>
              <a:t>aid</a:t>
            </a:r>
            <a:r>
              <a:rPr lang="fr-CH" dirty="0" smtClean="0"/>
              <a:t> teams (3-30; </a:t>
            </a:r>
            <a:r>
              <a:rPr lang="fr-CH" dirty="0" err="1" smtClean="0"/>
              <a:t>ec</a:t>
            </a:r>
            <a:r>
              <a:rPr lang="fr-CH" dirty="0" smtClean="0"/>
              <a:t> of </a:t>
            </a:r>
            <a:r>
              <a:rPr lang="fr-CH" dirty="0" err="1" smtClean="0"/>
              <a:t>scale</a:t>
            </a:r>
            <a:r>
              <a:rPr lang="fr-CH" dirty="0" smtClean="0"/>
              <a:t>; </a:t>
            </a:r>
            <a:r>
              <a:rPr lang="fr-CH" dirty="0" err="1" smtClean="0"/>
              <a:t>tool</a:t>
            </a:r>
            <a:r>
              <a:rPr lang="fr-CH" dirty="0" smtClean="0"/>
              <a:t> </a:t>
            </a:r>
            <a:r>
              <a:rPr lang="fr-CH" dirty="0" err="1" smtClean="0"/>
              <a:t>loans</a:t>
            </a:r>
            <a:r>
              <a:rPr lang="fr-CH" dirty="0" smtClean="0"/>
              <a:t> – not </a:t>
            </a:r>
            <a:r>
              <a:rPr lang="fr-CH" dirty="0" err="1" smtClean="0"/>
              <a:t>succ</a:t>
            </a:r>
            <a:r>
              <a:rPr lang="fr-CH" dirty="0" smtClean="0"/>
              <a:t>)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1955</a:t>
            </a:r>
            <a:r>
              <a:rPr lang="fr-CH" dirty="0" smtClean="0"/>
              <a:t> – Small </a:t>
            </a:r>
            <a:r>
              <a:rPr lang="fr-CH" dirty="0" err="1" smtClean="0"/>
              <a:t>scale</a:t>
            </a:r>
            <a:r>
              <a:rPr lang="fr-CH" dirty="0" smtClean="0"/>
              <a:t> </a:t>
            </a:r>
            <a:r>
              <a:rPr lang="fr-CH" dirty="0" err="1" smtClean="0"/>
              <a:t>co</a:t>
            </a:r>
            <a:r>
              <a:rPr lang="fr-CH" dirty="0" smtClean="0"/>
              <a:t>-</a:t>
            </a:r>
            <a:r>
              <a:rPr lang="fr-CH" dirty="0" err="1" smtClean="0"/>
              <a:t>ops</a:t>
            </a:r>
            <a:r>
              <a:rPr lang="fr-CH" dirty="0" smtClean="0"/>
              <a:t> (</a:t>
            </a:r>
            <a:r>
              <a:rPr lang="fr-CH" dirty="0" err="1" smtClean="0"/>
              <a:t>MATs</a:t>
            </a:r>
            <a:r>
              <a:rPr lang="fr-CH" dirty="0" smtClean="0"/>
              <a:t> </a:t>
            </a:r>
            <a:r>
              <a:rPr lang="fr-CH" dirty="0" err="1" smtClean="0"/>
              <a:t>merged</a:t>
            </a:r>
            <a:r>
              <a:rPr lang="fr-CH" dirty="0" smtClean="0"/>
              <a:t>; </a:t>
            </a:r>
            <a:r>
              <a:rPr lang="fr-CH" dirty="0" err="1" smtClean="0"/>
              <a:t>some</a:t>
            </a:r>
            <a:r>
              <a:rPr lang="fr-CH" dirty="0" smtClean="0"/>
              <a:t> </a:t>
            </a:r>
            <a:r>
              <a:rPr lang="fr-CH" dirty="0" err="1" smtClean="0"/>
              <a:t>opp</a:t>
            </a:r>
            <a:r>
              <a:rPr lang="fr-CH" dirty="0" smtClean="0"/>
              <a:t> – </a:t>
            </a:r>
            <a:r>
              <a:rPr lang="fr-CH" dirty="0" err="1" smtClean="0"/>
              <a:t>richer</a:t>
            </a:r>
            <a:r>
              <a:rPr lang="fr-CH" dirty="0" smtClean="0"/>
              <a:t> Ps)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1956</a:t>
            </a:r>
            <a:r>
              <a:rPr lang="fr-CH" dirty="0" smtClean="0"/>
              <a:t> - Collective </a:t>
            </a:r>
            <a:r>
              <a:rPr lang="fr-CH" dirty="0" err="1" smtClean="0"/>
              <a:t>farms</a:t>
            </a:r>
            <a:r>
              <a:rPr lang="fr-CH" dirty="0" smtClean="0"/>
              <a:t> (</a:t>
            </a:r>
            <a:r>
              <a:rPr lang="fr-CH" dirty="0" err="1" smtClean="0"/>
              <a:t>wage</a:t>
            </a:r>
            <a:r>
              <a:rPr lang="fr-CH" dirty="0" smtClean="0"/>
              <a:t> </a:t>
            </a:r>
            <a:r>
              <a:rPr lang="fr-CH" dirty="0" err="1" smtClean="0"/>
              <a:t>det</a:t>
            </a:r>
            <a:r>
              <a:rPr lang="fr-CH" dirty="0" smtClean="0"/>
              <a:t> by labour; </a:t>
            </a:r>
            <a:r>
              <a:rPr lang="fr-CH" dirty="0" err="1" smtClean="0"/>
              <a:t>little</a:t>
            </a:r>
            <a:r>
              <a:rPr lang="fr-CH" dirty="0" smtClean="0"/>
              <a:t> </a:t>
            </a:r>
            <a:r>
              <a:rPr lang="fr-CH" dirty="0" err="1" smtClean="0"/>
              <a:t>opp</a:t>
            </a:r>
            <a:r>
              <a:rPr lang="fr-CH" dirty="0" smtClean="0"/>
              <a:t>)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1957</a:t>
            </a:r>
            <a:r>
              <a:rPr lang="fr-CH" dirty="0" smtClean="0"/>
              <a:t> – </a:t>
            </a:r>
            <a:r>
              <a:rPr lang="fr-CH" dirty="0" smtClean="0">
                <a:solidFill>
                  <a:srgbClr val="FF0000"/>
                </a:solidFill>
              </a:rPr>
              <a:t>700 000 </a:t>
            </a:r>
            <a:r>
              <a:rPr lang="fr-CH" dirty="0" smtClean="0"/>
              <a:t>collectives </a:t>
            </a:r>
            <a:r>
              <a:rPr lang="fr-CH" dirty="0" err="1" smtClean="0"/>
              <a:t>created</a:t>
            </a:r>
            <a:r>
              <a:rPr lang="fr-CH" dirty="0" smtClean="0"/>
              <a:t> </a:t>
            </a:r>
            <a:r>
              <a:rPr lang="fr-CH" dirty="0" err="1" smtClean="0"/>
              <a:t>each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smtClean="0">
                <a:solidFill>
                  <a:srgbClr val="FF0000"/>
                </a:solidFill>
              </a:rPr>
              <a:t>600-700</a:t>
            </a:r>
            <a:r>
              <a:rPr lang="fr-CH" dirty="0" smtClean="0"/>
              <a:t> people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New Constitution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78080" cy="4572000"/>
          </a:xfrm>
        </p:spPr>
        <p:txBody>
          <a:bodyPr>
            <a:normAutofit lnSpcReduction="10000"/>
          </a:bodyPr>
          <a:lstStyle/>
          <a:p>
            <a:r>
              <a:rPr lang="fr-CH" dirty="0" smtClean="0">
                <a:solidFill>
                  <a:srgbClr val="FF0000"/>
                </a:solidFill>
              </a:rPr>
              <a:t>1954</a:t>
            </a:r>
            <a:r>
              <a:rPr lang="fr-CH" dirty="0" smtClean="0"/>
              <a:t> – </a:t>
            </a:r>
            <a:r>
              <a:rPr lang="fr-CH" dirty="0" err="1" smtClean="0"/>
              <a:t>Organic</a:t>
            </a:r>
            <a:r>
              <a:rPr lang="fr-CH" dirty="0" smtClean="0"/>
              <a:t> Law </a:t>
            </a:r>
            <a:r>
              <a:rPr lang="fr-CH" dirty="0" err="1" smtClean="0"/>
              <a:t>replaced</a:t>
            </a:r>
            <a:r>
              <a:rPr lang="fr-CH" dirty="0" smtClean="0"/>
              <a:t> by new Constitution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PRC</a:t>
            </a:r>
            <a:r>
              <a:rPr lang="fr-CH" dirty="0" smtClean="0"/>
              <a:t> - State control </a:t>
            </a:r>
            <a:r>
              <a:rPr lang="fr-CH" dirty="0" err="1" smtClean="0"/>
              <a:t>formally</a:t>
            </a:r>
            <a:r>
              <a:rPr lang="fr-CH" dirty="0" smtClean="0"/>
              <a:t> </a:t>
            </a:r>
            <a:r>
              <a:rPr lang="fr-CH" dirty="0" err="1" smtClean="0"/>
              <a:t>centralized</a:t>
            </a:r>
            <a:endParaRPr lang="fr-CH" dirty="0" smtClean="0"/>
          </a:p>
          <a:p>
            <a:r>
              <a:rPr lang="fr-CH" dirty="0" smtClean="0"/>
              <a:t>National Peoples </a:t>
            </a:r>
            <a:r>
              <a:rPr lang="fr-CH" dirty="0" err="1" smtClean="0"/>
              <a:t>Congress</a:t>
            </a:r>
            <a:r>
              <a:rPr lang="fr-CH" dirty="0" smtClean="0"/>
              <a:t> to </a:t>
            </a:r>
            <a:r>
              <a:rPr lang="fr-CH" dirty="0" err="1" smtClean="0"/>
              <a:t>oversee</a:t>
            </a:r>
            <a:r>
              <a:rPr lang="fr-CH" dirty="0" smtClean="0"/>
              <a:t> PRC; </a:t>
            </a:r>
            <a:r>
              <a:rPr lang="fr-CH" dirty="0" err="1" smtClean="0"/>
              <a:t>elected</a:t>
            </a:r>
            <a:r>
              <a:rPr lang="fr-CH" dirty="0" smtClean="0"/>
              <a:t> </a:t>
            </a:r>
            <a:r>
              <a:rPr lang="fr-CH" dirty="0" err="1" smtClean="0"/>
              <a:t>every</a:t>
            </a:r>
            <a:r>
              <a:rPr lang="fr-CH" dirty="0" smtClean="0"/>
              <a:t> 4 </a:t>
            </a:r>
            <a:r>
              <a:rPr lang="fr-CH" dirty="0" err="1" smtClean="0"/>
              <a:t>yrs</a:t>
            </a:r>
            <a:endParaRPr lang="fr-CH" dirty="0" smtClean="0"/>
          </a:p>
          <a:p>
            <a:r>
              <a:rPr lang="fr-CH" dirty="0" smtClean="0"/>
              <a:t>Top of </a:t>
            </a:r>
            <a:r>
              <a:rPr lang="fr-CH" dirty="0" err="1" smtClean="0"/>
              <a:t>pyramid</a:t>
            </a:r>
            <a:r>
              <a:rPr lang="fr-CH" dirty="0" smtClean="0"/>
              <a:t> of local &amp; </a:t>
            </a:r>
            <a:r>
              <a:rPr lang="fr-CH" dirty="0" err="1" smtClean="0"/>
              <a:t>regional</a:t>
            </a:r>
            <a:r>
              <a:rPr lang="fr-CH" dirty="0" smtClean="0"/>
              <a:t> </a:t>
            </a:r>
            <a:r>
              <a:rPr lang="fr-CH" dirty="0" err="1" smtClean="0"/>
              <a:t>congresses</a:t>
            </a:r>
            <a:endParaRPr lang="fr-CH" dirty="0" smtClean="0"/>
          </a:p>
          <a:p>
            <a:r>
              <a:rPr lang="fr-CH" dirty="0" smtClean="0"/>
              <a:t>Mao – Chairman; Zhu De – 1st vice-Chair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1956 </a:t>
            </a:r>
            <a:r>
              <a:rPr lang="fr-CH" dirty="0" smtClean="0"/>
              <a:t>– </a:t>
            </a:r>
            <a:r>
              <a:rPr lang="fr-CH" dirty="0" err="1" smtClean="0"/>
              <a:t>Reorganisation</a:t>
            </a:r>
            <a:r>
              <a:rPr lang="fr-CH" dirty="0" smtClean="0"/>
              <a:t> of the Party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CPC </a:t>
            </a:r>
            <a:r>
              <a:rPr lang="fr-CH" dirty="0" smtClean="0"/>
              <a:t>– Party control </a:t>
            </a:r>
            <a:r>
              <a:rPr lang="fr-CH" dirty="0" err="1" smtClean="0"/>
              <a:t>formally</a:t>
            </a:r>
            <a:r>
              <a:rPr lang="fr-CH" dirty="0" smtClean="0"/>
              <a:t> </a:t>
            </a:r>
            <a:r>
              <a:rPr lang="fr-CH" dirty="0" err="1" smtClean="0"/>
              <a:t>centralized</a:t>
            </a:r>
            <a:endParaRPr lang="fr-CH" dirty="0" smtClean="0"/>
          </a:p>
          <a:p>
            <a:r>
              <a:rPr lang="fr-CH" dirty="0" smtClean="0"/>
              <a:t>National Party </a:t>
            </a:r>
            <a:r>
              <a:rPr lang="fr-CH" dirty="0" err="1" smtClean="0"/>
              <a:t>Congress</a:t>
            </a:r>
            <a:r>
              <a:rPr lang="fr-CH" dirty="0" smtClean="0"/>
              <a:t>; </a:t>
            </a:r>
            <a:r>
              <a:rPr lang="fr-CH" dirty="0" err="1" smtClean="0"/>
              <a:t>elected</a:t>
            </a:r>
            <a:r>
              <a:rPr lang="fr-CH" dirty="0" smtClean="0"/>
              <a:t> </a:t>
            </a:r>
            <a:r>
              <a:rPr lang="fr-CH" dirty="0" err="1" smtClean="0"/>
              <a:t>every</a:t>
            </a:r>
            <a:r>
              <a:rPr lang="fr-CH" dirty="0" smtClean="0"/>
              <a:t> 5 </a:t>
            </a:r>
            <a:r>
              <a:rPr lang="fr-CH" dirty="0" err="1" smtClean="0"/>
              <a:t>yrs</a:t>
            </a:r>
            <a:endParaRPr lang="fr-CH" dirty="0" smtClean="0"/>
          </a:p>
          <a:p>
            <a:r>
              <a:rPr lang="fr-CH" dirty="0" smtClean="0"/>
              <a:t>Chairman; Central </a:t>
            </a:r>
            <a:r>
              <a:rPr lang="fr-CH" dirty="0" err="1" smtClean="0"/>
              <a:t>Committee</a:t>
            </a:r>
            <a:r>
              <a:rPr lang="fr-CH" dirty="0" smtClean="0"/>
              <a:t>; Politburo – Mao in charge</a:t>
            </a:r>
          </a:p>
          <a:p>
            <a:r>
              <a:rPr lang="fr-CH" i="1" dirty="0" err="1" smtClean="0"/>
              <a:t>Democtratic</a:t>
            </a:r>
            <a:r>
              <a:rPr lang="fr-CH" i="1" dirty="0" smtClean="0"/>
              <a:t> </a:t>
            </a:r>
            <a:r>
              <a:rPr lang="fr-CH" i="1" dirty="0" err="1" smtClean="0"/>
              <a:t>Centralism</a:t>
            </a:r>
            <a:r>
              <a:rPr lang="fr-CH" i="1" dirty="0" smtClean="0"/>
              <a:t> </a:t>
            </a:r>
            <a:r>
              <a:rPr lang="fr-CH" dirty="0" smtClean="0"/>
              <a:t>in line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thoughts</a:t>
            </a:r>
            <a:r>
              <a:rPr lang="fr-CH" dirty="0" smtClean="0"/>
              <a:t> of Mao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100 </a:t>
            </a:r>
            <a:r>
              <a:rPr lang="fr-CH" dirty="0" err="1" smtClean="0"/>
              <a:t>Flowers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50088" cy="4572000"/>
          </a:xfrm>
        </p:spPr>
        <p:txBody>
          <a:bodyPr>
            <a:normAutofit fontScale="85000" lnSpcReduction="20000"/>
          </a:bodyPr>
          <a:lstStyle/>
          <a:p>
            <a:r>
              <a:rPr lang="fr-CH" dirty="0" err="1" smtClean="0">
                <a:solidFill>
                  <a:srgbClr val="FF0000"/>
                </a:solidFill>
              </a:rPr>
              <a:t>Apr</a:t>
            </a:r>
            <a:r>
              <a:rPr lang="fr-CH" dirty="0" smtClean="0">
                <a:solidFill>
                  <a:srgbClr val="FF0000"/>
                </a:solidFill>
              </a:rPr>
              <a:t> 1956 </a:t>
            </a:r>
            <a:r>
              <a:rPr lang="fr-CH" dirty="0" smtClean="0"/>
              <a:t>– </a:t>
            </a:r>
            <a:r>
              <a:rPr lang="fr-CH" i="1" dirty="0" smtClean="0"/>
              <a:t>let a </a:t>
            </a:r>
            <a:r>
              <a:rPr lang="fr-CH" i="1" dirty="0" err="1" smtClean="0"/>
              <a:t>hundred</a:t>
            </a:r>
            <a:r>
              <a:rPr lang="fr-CH" i="1" dirty="0" smtClean="0"/>
              <a:t> </a:t>
            </a:r>
            <a:r>
              <a:rPr lang="fr-CH" i="1" dirty="0" err="1" smtClean="0"/>
              <a:t>flowers</a:t>
            </a:r>
            <a:r>
              <a:rPr lang="fr-CH" i="1" dirty="0" smtClean="0"/>
              <a:t> bloom and a </a:t>
            </a:r>
            <a:r>
              <a:rPr lang="fr-CH" i="1" dirty="0" err="1" smtClean="0"/>
              <a:t>hundred</a:t>
            </a:r>
            <a:r>
              <a:rPr lang="fr-CH" i="1" dirty="0" smtClean="0"/>
              <a:t> </a:t>
            </a:r>
            <a:r>
              <a:rPr lang="fr-CH" i="1" dirty="0" err="1" smtClean="0"/>
              <a:t>schools</a:t>
            </a:r>
            <a:r>
              <a:rPr lang="fr-CH" i="1" dirty="0" smtClean="0"/>
              <a:t> of </a:t>
            </a:r>
            <a:r>
              <a:rPr lang="fr-CH" i="1" dirty="0" err="1" smtClean="0"/>
              <a:t>thought</a:t>
            </a:r>
            <a:r>
              <a:rPr lang="fr-CH" i="1" dirty="0" smtClean="0"/>
              <a:t> </a:t>
            </a:r>
            <a:r>
              <a:rPr lang="fr-CH" i="1" dirty="0" err="1" smtClean="0"/>
              <a:t>contend</a:t>
            </a:r>
            <a:r>
              <a:rPr lang="fr-CH" i="1" dirty="0" smtClean="0"/>
              <a:t> – </a:t>
            </a:r>
            <a:r>
              <a:rPr lang="fr-CH" dirty="0" smtClean="0"/>
              <a:t>Politburo speech (</a:t>
            </a:r>
            <a:r>
              <a:rPr lang="fr-CH" dirty="0" err="1" smtClean="0"/>
              <a:t>debate</a:t>
            </a:r>
            <a:r>
              <a:rPr lang="fr-CH" dirty="0" smtClean="0"/>
              <a:t> in art, lit, science)</a:t>
            </a:r>
          </a:p>
          <a:p>
            <a:r>
              <a:rPr lang="fr-CH" dirty="0" smtClean="0"/>
              <a:t>Progress </a:t>
            </a:r>
            <a:r>
              <a:rPr lang="fr-CH" dirty="0" err="1" smtClean="0"/>
              <a:t>enabled</a:t>
            </a:r>
            <a:r>
              <a:rPr lang="fr-CH" dirty="0" smtClean="0"/>
              <a:t> by </a:t>
            </a:r>
            <a:r>
              <a:rPr lang="fr-CH" dirty="0" err="1" smtClean="0"/>
              <a:t>criticism</a:t>
            </a:r>
            <a:r>
              <a:rPr lang="fr-CH" dirty="0" smtClean="0"/>
              <a:t> and </a:t>
            </a:r>
            <a:r>
              <a:rPr lang="fr-CH" dirty="0" err="1" smtClean="0"/>
              <a:t>freedom</a:t>
            </a:r>
            <a:r>
              <a:rPr lang="fr-CH" dirty="0" smtClean="0"/>
              <a:t> of expression</a:t>
            </a:r>
          </a:p>
          <a:p>
            <a:r>
              <a:rPr lang="fr-CH" dirty="0" err="1" smtClean="0"/>
              <a:t>Marxist</a:t>
            </a:r>
            <a:r>
              <a:rPr lang="fr-CH" dirty="0" smtClean="0"/>
              <a:t> </a:t>
            </a:r>
            <a:r>
              <a:rPr lang="fr-CH" dirty="0" err="1" smtClean="0"/>
              <a:t>dialectic</a:t>
            </a:r>
            <a:r>
              <a:rPr lang="fr-CH" dirty="0" smtClean="0"/>
              <a:t> in action</a:t>
            </a:r>
          </a:p>
          <a:p>
            <a:r>
              <a:rPr lang="fr-CH" dirty="0" err="1" smtClean="0">
                <a:solidFill>
                  <a:srgbClr val="FF0000"/>
                </a:solidFill>
              </a:rPr>
              <a:t>Feb</a:t>
            </a:r>
            <a:r>
              <a:rPr lang="fr-CH" dirty="0" smtClean="0">
                <a:solidFill>
                  <a:srgbClr val="FF0000"/>
                </a:solidFill>
              </a:rPr>
              <a:t> 1957 </a:t>
            </a:r>
            <a:r>
              <a:rPr lang="fr-CH" dirty="0" smtClean="0"/>
              <a:t>– </a:t>
            </a:r>
            <a:r>
              <a:rPr lang="fr-CH" dirty="0" err="1" smtClean="0"/>
              <a:t>Khruschev</a:t>
            </a:r>
            <a:r>
              <a:rPr lang="fr-CH" dirty="0" smtClean="0"/>
              <a:t> and </a:t>
            </a:r>
            <a:r>
              <a:rPr lang="fr-CH" dirty="0" err="1" smtClean="0"/>
              <a:t>deStalinisation</a:t>
            </a:r>
            <a:r>
              <a:rPr lang="fr-CH" dirty="0" smtClean="0"/>
              <a:t>,</a:t>
            </a:r>
          </a:p>
          <a:p>
            <a:r>
              <a:rPr lang="fr-CH" dirty="0" smtClean="0"/>
              <a:t>CPC </a:t>
            </a:r>
            <a:r>
              <a:rPr lang="fr-CH" dirty="0" err="1" smtClean="0"/>
              <a:t>initially</a:t>
            </a:r>
            <a:r>
              <a:rPr lang="fr-CH" dirty="0" smtClean="0"/>
              <a:t> </a:t>
            </a:r>
            <a:r>
              <a:rPr lang="fr-CH" dirty="0" err="1" smtClean="0"/>
              <a:t>supported</a:t>
            </a:r>
            <a:r>
              <a:rPr lang="fr-CH" dirty="0" smtClean="0"/>
              <a:t> use of self-</a:t>
            </a:r>
            <a:r>
              <a:rPr lang="fr-CH" dirty="0" err="1" smtClean="0"/>
              <a:t>criticism</a:t>
            </a:r>
            <a:r>
              <a:rPr lang="fr-CH" dirty="0" smtClean="0"/>
              <a:t> to </a:t>
            </a:r>
            <a:r>
              <a:rPr lang="fr-CH" dirty="0" err="1" smtClean="0"/>
              <a:t>progress</a:t>
            </a:r>
            <a:endParaRPr lang="fr-CH" dirty="0" smtClean="0"/>
          </a:p>
          <a:p>
            <a:r>
              <a:rPr lang="fr-CH" dirty="0" err="1" smtClean="0"/>
              <a:t>Criticism</a:t>
            </a:r>
            <a:r>
              <a:rPr lang="fr-CH" dirty="0" smtClean="0"/>
              <a:t> </a:t>
            </a:r>
            <a:r>
              <a:rPr lang="fr-CH" dirty="0" err="1" smtClean="0"/>
              <a:t>snowballed</a:t>
            </a:r>
            <a:r>
              <a:rPr lang="fr-CH" dirty="0" smtClean="0"/>
              <a:t> – </a:t>
            </a:r>
            <a:r>
              <a:rPr lang="fr-CH" dirty="0" err="1" smtClean="0"/>
              <a:t>individuals</a:t>
            </a:r>
            <a:r>
              <a:rPr lang="fr-CH" dirty="0" smtClean="0"/>
              <a:t>; </a:t>
            </a:r>
            <a:r>
              <a:rPr lang="fr-CH" dirty="0" err="1" smtClean="0"/>
              <a:t>authoritarianism</a:t>
            </a:r>
            <a:r>
              <a:rPr lang="fr-CH" dirty="0" smtClean="0"/>
              <a:t>; </a:t>
            </a:r>
            <a:r>
              <a:rPr lang="fr-CH" dirty="0" err="1" smtClean="0"/>
              <a:t>ec</a:t>
            </a:r>
            <a:r>
              <a:rPr lang="fr-CH" dirty="0" smtClean="0"/>
              <a:t> situation; </a:t>
            </a:r>
            <a:r>
              <a:rPr lang="fr-CH" dirty="0" err="1" smtClean="0"/>
              <a:t>poor</a:t>
            </a:r>
            <a:r>
              <a:rPr lang="fr-CH" dirty="0" smtClean="0"/>
              <a:t> standards of living all </a:t>
            </a:r>
            <a:r>
              <a:rPr lang="fr-CH" dirty="0" err="1" smtClean="0"/>
              <a:t>attacked</a:t>
            </a:r>
            <a:endParaRPr lang="fr-CH" dirty="0" smtClean="0"/>
          </a:p>
          <a:p>
            <a:r>
              <a:rPr lang="fr-CH" dirty="0" smtClean="0"/>
              <a:t>CPC CC and Mao </a:t>
            </a:r>
            <a:r>
              <a:rPr lang="fr-CH" dirty="0" err="1" smtClean="0"/>
              <a:t>shocked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</a:t>
            </a:r>
            <a:r>
              <a:rPr lang="fr-CH" dirty="0" err="1" smtClean="0"/>
              <a:t>amount</a:t>
            </a:r>
            <a:r>
              <a:rPr lang="fr-CH" dirty="0" smtClean="0"/>
              <a:t> of </a:t>
            </a:r>
            <a:r>
              <a:rPr lang="fr-CH" dirty="0" err="1" smtClean="0"/>
              <a:t>criticism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Mar/</a:t>
            </a:r>
            <a:r>
              <a:rPr lang="fr-CH" dirty="0" err="1" smtClean="0">
                <a:solidFill>
                  <a:srgbClr val="FF0000"/>
                </a:solidFill>
              </a:rPr>
              <a:t>Apr</a:t>
            </a:r>
            <a:r>
              <a:rPr lang="fr-CH" dirty="0" smtClean="0">
                <a:solidFill>
                  <a:srgbClr val="FF0000"/>
                </a:solidFill>
              </a:rPr>
              <a:t> 1957 </a:t>
            </a:r>
            <a:r>
              <a:rPr lang="fr-CH" dirty="0" smtClean="0"/>
              <a:t>– 100 </a:t>
            </a:r>
            <a:r>
              <a:rPr lang="fr-CH" dirty="0" err="1" smtClean="0"/>
              <a:t>Flowers</a:t>
            </a:r>
            <a:r>
              <a:rPr lang="fr-CH" dirty="0" smtClean="0"/>
              <a:t> </a:t>
            </a:r>
            <a:r>
              <a:rPr lang="fr-CH" dirty="0" err="1" smtClean="0"/>
              <a:t>campaign</a:t>
            </a:r>
            <a:r>
              <a:rPr lang="fr-CH" dirty="0" smtClean="0"/>
              <a:t> </a:t>
            </a:r>
            <a:r>
              <a:rPr lang="fr-CH" dirty="0" err="1" smtClean="0"/>
              <a:t>ended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July 1957 </a:t>
            </a:r>
            <a:r>
              <a:rPr lang="fr-CH" dirty="0" smtClean="0"/>
              <a:t>– Anti </a:t>
            </a:r>
            <a:r>
              <a:rPr lang="fr-CH" dirty="0" err="1" smtClean="0"/>
              <a:t>Rightist</a:t>
            </a:r>
            <a:r>
              <a:rPr lang="fr-CH" dirty="0" smtClean="0"/>
              <a:t> </a:t>
            </a:r>
            <a:r>
              <a:rPr lang="fr-CH" dirty="0" err="1" smtClean="0"/>
              <a:t>Campaign</a:t>
            </a:r>
            <a:r>
              <a:rPr lang="fr-CH" dirty="0" smtClean="0"/>
              <a:t> – Deng Xiaoping</a:t>
            </a:r>
          </a:p>
          <a:p>
            <a:r>
              <a:rPr lang="fr-CH" dirty="0" smtClean="0"/>
              <a:t>Struggle meetings; 100 000s </a:t>
            </a:r>
            <a:r>
              <a:rPr lang="fr-CH" dirty="0" err="1" smtClean="0"/>
              <a:t>intellectuals</a:t>
            </a:r>
            <a:r>
              <a:rPr lang="fr-CH" dirty="0" smtClean="0"/>
              <a:t> and party </a:t>
            </a:r>
            <a:r>
              <a:rPr lang="fr-CH" dirty="0" err="1" smtClean="0"/>
              <a:t>members</a:t>
            </a:r>
            <a:r>
              <a:rPr lang="fr-CH" dirty="0" smtClean="0"/>
              <a:t> </a:t>
            </a:r>
            <a:r>
              <a:rPr lang="fr-CH" dirty="0" err="1" smtClean="0"/>
              <a:t>denounced</a:t>
            </a:r>
            <a:endParaRPr lang="fr-CH" dirty="0" smtClean="0"/>
          </a:p>
          <a:p>
            <a:r>
              <a:rPr lang="fr-CH" dirty="0" err="1" smtClean="0"/>
              <a:t>Executed</a:t>
            </a:r>
            <a:r>
              <a:rPr lang="fr-CH" dirty="0" smtClean="0"/>
              <a:t>; </a:t>
            </a:r>
            <a:r>
              <a:rPr lang="fr-CH" dirty="0" err="1" smtClean="0"/>
              <a:t>committed</a:t>
            </a:r>
            <a:r>
              <a:rPr lang="fr-CH" dirty="0" smtClean="0"/>
              <a:t> suicide; sent to labour camps/</a:t>
            </a:r>
            <a:r>
              <a:rPr lang="fr-CH" dirty="0" err="1" smtClean="0"/>
              <a:t>countryside</a:t>
            </a:r>
            <a:r>
              <a:rPr lang="fr-CH" dirty="0" smtClean="0"/>
              <a:t> to `</a:t>
            </a:r>
            <a:r>
              <a:rPr lang="fr-CH" dirty="0" err="1" smtClean="0"/>
              <a:t>learn</a:t>
            </a:r>
            <a:r>
              <a:rPr lang="fr-CH" dirty="0" smtClean="0"/>
              <a:t>`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Great </a:t>
            </a:r>
            <a:r>
              <a:rPr lang="fr-CH" dirty="0" err="1" smtClean="0"/>
              <a:t>Leap</a:t>
            </a:r>
            <a:r>
              <a:rPr lang="fr-CH" dirty="0" smtClean="0"/>
              <a:t> </a:t>
            </a:r>
            <a:r>
              <a:rPr lang="fr-CH" dirty="0" err="1" smtClean="0"/>
              <a:t>Forward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8208912" cy="4572000"/>
          </a:xfrm>
        </p:spPr>
        <p:txBody>
          <a:bodyPr>
            <a:normAutofit lnSpcReduction="10000"/>
          </a:bodyPr>
          <a:lstStyle/>
          <a:p>
            <a:r>
              <a:rPr lang="fr-CH" dirty="0" err="1" smtClean="0">
                <a:solidFill>
                  <a:srgbClr val="FF0000"/>
                </a:solidFill>
              </a:rPr>
              <a:t>Nov</a:t>
            </a:r>
            <a:r>
              <a:rPr lang="fr-CH" dirty="0" smtClean="0">
                <a:solidFill>
                  <a:srgbClr val="FF0000"/>
                </a:solidFill>
              </a:rPr>
              <a:t> 57 </a:t>
            </a:r>
            <a:r>
              <a:rPr lang="fr-CH" dirty="0" smtClean="0"/>
              <a:t>– Mao </a:t>
            </a:r>
            <a:r>
              <a:rPr lang="fr-CH" dirty="0" err="1" smtClean="0"/>
              <a:t>returned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Moscow – </a:t>
            </a:r>
            <a:r>
              <a:rPr lang="fr-CH" dirty="0" err="1" smtClean="0"/>
              <a:t>incr</a:t>
            </a:r>
            <a:r>
              <a:rPr lang="fr-CH" dirty="0" smtClean="0"/>
              <a:t> </a:t>
            </a:r>
            <a:r>
              <a:rPr lang="fr-CH" dirty="0" err="1" smtClean="0"/>
              <a:t>steel</a:t>
            </a:r>
            <a:r>
              <a:rPr lang="fr-CH" dirty="0" smtClean="0"/>
              <a:t> production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1958 </a:t>
            </a:r>
            <a:r>
              <a:rPr lang="fr-CH" dirty="0" smtClean="0"/>
              <a:t>– </a:t>
            </a:r>
            <a:r>
              <a:rPr lang="fr-CH" dirty="0" err="1" smtClean="0"/>
              <a:t>opponents</a:t>
            </a:r>
            <a:r>
              <a:rPr lang="fr-CH" dirty="0" smtClean="0"/>
              <a:t> </a:t>
            </a:r>
            <a:r>
              <a:rPr lang="fr-CH" dirty="0" err="1" smtClean="0"/>
              <a:t>elim</a:t>
            </a:r>
            <a:r>
              <a:rPr lang="fr-CH" dirty="0" smtClean="0"/>
              <a:t> (</a:t>
            </a:r>
            <a:r>
              <a:rPr lang="fr-CH" dirty="0" err="1" smtClean="0"/>
              <a:t>delib</a:t>
            </a:r>
            <a:r>
              <a:rPr lang="fr-CH" dirty="0" smtClean="0"/>
              <a:t>–Chang; not </a:t>
            </a:r>
            <a:r>
              <a:rPr lang="fr-CH" dirty="0" err="1" smtClean="0"/>
              <a:t>delib</a:t>
            </a:r>
            <a:r>
              <a:rPr lang="fr-CH" dirty="0" smtClean="0"/>
              <a:t>–</a:t>
            </a:r>
            <a:r>
              <a:rPr lang="fr-CH" dirty="0" err="1" smtClean="0"/>
              <a:t>Spence</a:t>
            </a:r>
            <a:r>
              <a:rPr lang="fr-CH" dirty="0" smtClean="0"/>
              <a:t>)</a:t>
            </a:r>
          </a:p>
          <a:p>
            <a:r>
              <a:rPr lang="fr-CH" dirty="0" smtClean="0"/>
              <a:t>1 5YP – </a:t>
            </a:r>
            <a:r>
              <a:rPr lang="fr-CH" dirty="0" err="1" smtClean="0"/>
              <a:t>succeeded</a:t>
            </a:r>
            <a:r>
              <a:rPr lang="fr-CH" dirty="0" smtClean="0"/>
              <a:t> BUT </a:t>
            </a:r>
            <a:r>
              <a:rPr lang="fr-CH" dirty="0" err="1" smtClean="0"/>
              <a:t>needed</a:t>
            </a:r>
            <a:r>
              <a:rPr lang="fr-CH" dirty="0" smtClean="0"/>
              <a:t> to push </a:t>
            </a:r>
            <a:r>
              <a:rPr lang="fr-CH" dirty="0" err="1" smtClean="0"/>
              <a:t>complacent</a:t>
            </a:r>
            <a:r>
              <a:rPr lang="fr-CH" dirty="0" smtClean="0"/>
              <a:t> </a:t>
            </a:r>
            <a:r>
              <a:rPr lang="fr-CH" dirty="0" err="1" smtClean="0"/>
              <a:t>peasantry</a:t>
            </a:r>
            <a:endParaRPr lang="fr-CH" dirty="0" smtClean="0"/>
          </a:p>
          <a:p>
            <a:r>
              <a:rPr lang="fr-CH" i="1" dirty="0" err="1" smtClean="0"/>
              <a:t>Democratic</a:t>
            </a:r>
            <a:r>
              <a:rPr lang="fr-CH" i="1" dirty="0" smtClean="0"/>
              <a:t> </a:t>
            </a:r>
            <a:r>
              <a:rPr lang="fr-CH" i="1" dirty="0" err="1" smtClean="0"/>
              <a:t>Centralist</a:t>
            </a:r>
            <a:r>
              <a:rPr lang="fr-CH" i="1" dirty="0" smtClean="0"/>
              <a:t> </a:t>
            </a:r>
            <a:r>
              <a:rPr lang="fr-CH" dirty="0" smtClean="0"/>
              <a:t>goal of a self-</a:t>
            </a:r>
            <a:r>
              <a:rPr lang="fr-CH" dirty="0" err="1" smtClean="0"/>
              <a:t>sufficient</a:t>
            </a:r>
            <a:r>
              <a:rPr lang="fr-CH" dirty="0" smtClean="0"/>
              <a:t> </a:t>
            </a:r>
            <a:r>
              <a:rPr lang="fr-CH" dirty="0" err="1" smtClean="0"/>
              <a:t>socialist</a:t>
            </a:r>
            <a:r>
              <a:rPr lang="fr-CH" dirty="0" smtClean="0"/>
              <a:t> state</a:t>
            </a:r>
          </a:p>
          <a:p>
            <a:r>
              <a:rPr lang="fr-CH" dirty="0" smtClean="0"/>
              <a:t>Labour intensive </a:t>
            </a:r>
            <a:r>
              <a:rPr lang="fr-CH" dirty="0" err="1" smtClean="0"/>
              <a:t>industry</a:t>
            </a:r>
            <a:r>
              <a:rPr lang="fr-CH" dirty="0" smtClean="0"/>
              <a:t> w/minimal capital </a:t>
            </a:r>
            <a:r>
              <a:rPr lang="fr-CH" dirty="0" err="1" smtClean="0"/>
              <a:t>investment</a:t>
            </a:r>
            <a:endParaRPr lang="fr-CH" dirty="0" smtClean="0"/>
          </a:p>
          <a:p>
            <a:r>
              <a:rPr lang="fr-CH" dirty="0" err="1" smtClean="0">
                <a:solidFill>
                  <a:srgbClr val="FF0000"/>
                </a:solidFill>
              </a:rPr>
              <a:t>Feb</a:t>
            </a:r>
            <a:r>
              <a:rPr lang="fr-CH" dirty="0" smtClean="0">
                <a:solidFill>
                  <a:srgbClr val="FF0000"/>
                </a:solidFill>
              </a:rPr>
              <a:t> 1958 </a:t>
            </a:r>
            <a:r>
              <a:rPr lang="fr-CH" dirty="0" smtClean="0"/>
              <a:t>– In </a:t>
            </a:r>
            <a:r>
              <a:rPr lang="fr-CH" i="1" dirty="0" err="1" smtClean="0"/>
              <a:t>Sixty</a:t>
            </a:r>
            <a:r>
              <a:rPr lang="fr-CH" i="1" dirty="0" smtClean="0"/>
              <a:t> Points on </a:t>
            </a:r>
            <a:r>
              <a:rPr lang="fr-CH" i="1" dirty="0" err="1" smtClean="0"/>
              <a:t>Working</a:t>
            </a:r>
            <a:r>
              <a:rPr lang="fr-CH" i="1" dirty="0" smtClean="0"/>
              <a:t> </a:t>
            </a:r>
            <a:r>
              <a:rPr lang="fr-CH" i="1" dirty="0" err="1" smtClean="0"/>
              <a:t>Methods</a:t>
            </a:r>
            <a:r>
              <a:rPr lang="fr-CH" i="1" dirty="0" smtClean="0"/>
              <a:t>, </a:t>
            </a:r>
            <a:r>
              <a:rPr lang="fr-CH" dirty="0" smtClean="0"/>
              <a:t>Mao st. </a:t>
            </a:r>
            <a:r>
              <a:rPr lang="fr-CH" dirty="0" err="1" smtClean="0"/>
              <a:t>next</a:t>
            </a:r>
            <a:r>
              <a:rPr lang="fr-CH" dirty="0" smtClean="0"/>
              <a:t> stage</a:t>
            </a:r>
          </a:p>
          <a:p>
            <a:r>
              <a:rPr lang="fr-CH" dirty="0" smtClean="0"/>
              <a:t>Party </a:t>
            </a:r>
            <a:r>
              <a:rPr lang="fr-CH" dirty="0" err="1" smtClean="0"/>
              <a:t>united</a:t>
            </a:r>
            <a:r>
              <a:rPr lang="fr-CH" dirty="0" smtClean="0"/>
              <a:t>; morale </a:t>
            </a:r>
            <a:r>
              <a:rPr lang="fr-CH" dirty="0" err="1" smtClean="0"/>
              <a:t>high</a:t>
            </a:r>
            <a:r>
              <a:rPr lang="fr-CH" dirty="0" smtClean="0"/>
              <a:t>; people </a:t>
            </a:r>
            <a:r>
              <a:rPr lang="fr-CH" dirty="0" err="1" smtClean="0"/>
              <a:t>supporting</a:t>
            </a:r>
            <a:r>
              <a:rPr lang="fr-CH" dirty="0" smtClean="0"/>
              <a:t> </a:t>
            </a:r>
            <a:r>
              <a:rPr lang="fr-CH" dirty="0" err="1" smtClean="0"/>
              <a:t>policy</a:t>
            </a:r>
            <a:r>
              <a:rPr lang="fr-CH" dirty="0" smtClean="0"/>
              <a:t>; </a:t>
            </a:r>
            <a:r>
              <a:rPr lang="fr-CH" dirty="0" err="1" smtClean="0"/>
              <a:t>prod</a:t>
            </a:r>
            <a:r>
              <a:rPr lang="fr-CH" dirty="0" smtClean="0"/>
              <a:t> </a:t>
            </a:r>
            <a:r>
              <a:rPr lang="fr-CH" dirty="0" err="1" smtClean="0"/>
              <a:t>incr</a:t>
            </a:r>
            <a:endParaRPr lang="fr-CH" dirty="0" smtClean="0"/>
          </a:p>
          <a:p>
            <a:r>
              <a:rPr lang="fr-CH" dirty="0" err="1" smtClean="0"/>
              <a:t>Targetted</a:t>
            </a:r>
            <a:r>
              <a:rPr lang="fr-CH" dirty="0" smtClean="0"/>
              <a:t> UK </a:t>
            </a:r>
            <a:r>
              <a:rPr lang="fr-CH" dirty="0" err="1" smtClean="0"/>
              <a:t>iron</a:t>
            </a:r>
            <a:r>
              <a:rPr lang="fr-CH" dirty="0" smtClean="0"/>
              <a:t>, </a:t>
            </a:r>
            <a:r>
              <a:rPr lang="fr-CH" dirty="0" err="1" smtClean="0"/>
              <a:t>steel</a:t>
            </a:r>
            <a:r>
              <a:rPr lang="fr-CH" dirty="0" smtClean="0"/>
              <a:t> &amp; major </a:t>
            </a:r>
            <a:r>
              <a:rPr lang="fr-CH" dirty="0" err="1" smtClean="0"/>
              <a:t>ind</a:t>
            </a:r>
            <a:r>
              <a:rPr lang="fr-CH" dirty="0" smtClean="0"/>
              <a:t> output – </a:t>
            </a:r>
            <a:r>
              <a:rPr lang="fr-CH" dirty="0" err="1" smtClean="0"/>
              <a:t>overtake</a:t>
            </a:r>
            <a:r>
              <a:rPr lang="fr-CH" dirty="0" smtClean="0"/>
              <a:t> in 15 </a:t>
            </a:r>
            <a:r>
              <a:rPr lang="fr-CH" dirty="0" err="1" smtClean="0"/>
              <a:t>yrs</a:t>
            </a:r>
            <a:endParaRPr lang="fr-CH" dirty="0" smtClean="0"/>
          </a:p>
          <a:p>
            <a:r>
              <a:rPr lang="fr-CH" dirty="0" err="1" smtClean="0"/>
              <a:t>Needed</a:t>
            </a:r>
            <a:r>
              <a:rPr lang="fr-CH" dirty="0" smtClean="0"/>
              <a:t> new </a:t>
            </a:r>
            <a:r>
              <a:rPr lang="fr-CH" dirty="0" err="1" smtClean="0"/>
              <a:t>working</a:t>
            </a:r>
            <a:r>
              <a:rPr lang="fr-CH" dirty="0" smtClean="0"/>
              <a:t> </a:t>
            </a:r>
            <a:r>
              <a:rPr lang="fr-CH" dirty="0" err="1" smtClean="0"/>
              <a:t>methods</a:t>
            </a:r>
            <a:r>
              <a:rPr lang="fr-CH" dirty="0" smtClean="0"/>
              <a:t> – GLF w/collectives </a:t>
            </a:r>
            <a:r>
              <a:rPr lang="fr-CH" dirty="0" err="1" smtClean="0"/>
              <a:t>merged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27 000 </a:t>
            </a:r>
            <a:r>
              <a:rPr lang="fr-CH" dirty="0" smtClean="0"/>
              <a:t>People`s Communes </a:t>
            </a:r>
            <a:r>
              <a:rPr lang="fr-CH" dirty="0" err="1" smtClean="0"/>
              <a:t>housing</a:t>
            </a:r>
            <a:r>
              <a:rPr lang="fr-CH" dirty="0" smtClean="0"/>
              <a:t> 10 000s of people </a:t>
            </a:r>
            <a:r>
              <a:rPr lang="fr-CH" dirty="0" err="1" smtClean="0"/>
              <a:t>each</a:t>
            </a:r>
            <a:endParaRPr lang="fr-C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People`s Communes - </a:t>
            </a:r>
            <a:r>
              <a:rPr lang="fr-CH" dirty="0" err="1" smtClean="0"/>
              <a:t>steel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352928" cy="4572000"/>
          </a:xfrm>
        </p:spPr>
        <p:txBody>
          <a:bodyPr>
            <a:normAutofit fontScale="92500"/>
          </a:bodyPr>
          <a:lstStyle/>
          <a:p>
            <a:r>
              <a:rPr lang="fr-CH" dirty="0" err="1" smtClean="0"/>
              <a:t>Private</a:t>
            </a:r>
            <a:r>
              <a:rPr lang="fr-CH" dirty="0" smtClean="0"/>
              <a:t> land </a:t>
            </a:r>
            <a:r>
              <a:rPr lang="fr-CH" dirty="0" err="1" smtClean="0"/>
              <a:t>ownership</a:t>
            </a:r>
            <a:r>
              <a:rPr lang="fr-CH" dirty="0" smtClean="0"/>
              <a:t> </a:t>
            </a:r>
            <a:r>
              <a:rPr lang="fr-CH" dirty="0" err="1" smtClean="0"/>
              <a:t>abolished</a:t>
            </a:r>
            <a:r>
              <a:rPr lang="fr-CH" dirty="0" smtClean="0"/>
              <a:t> – </a:t>
            </a:r>
            <a:r>
              <a:rPr lang="fr-CH" dirty="0" err="1" smtClean="0"/>
              <a:t>military</a:t>
            </a:r>
            <a:r>
              <a:rPr lang="fr-CH" dirty="0" smtClean="0"/>
              <a:t> in </a:t>
            </a:r>
            <a:r>
              <a:rPr lang="fr-CH" dirty="0" err="1" smtClean="0"/>
              <a:t>procedure</a:t>
            </a:r>
            <a:endParaRPr lang="fr-CH" dirty="0" smtClean="0"/>
          </a:p>
          <a:p>
            <a:r>
              <a:rPr lang="fr-CH" dirty="0" smtClean="0"/>
              <a:t>Communes = </a:t>
            </a:r>
            <a:r>
              <a:rPr lang="fr-CH" dirty="0" err="1" smtClean="0"/>
              <a:t>small</a:t>
            </a:r>
            <a:r>
              <a:rPr lang="fr-CH" dirty="0" smtClean="0"/>
              <a:t> </a:t>
            </a:r>
            <a:r>
              <a:rPr lang="fr-CH" dirty="0" err="1" smtClean="0"/>
              <a:t>towns</a:t>
            </a:r>
            <a:r>
              <a:rPr lang="fr-CH" dirty="0" smtClean="0"/>
              <a:t> w/all </a:t>
            </a:r>
            <a:r>
              <a:rPr lang="fr-CH" dirty="0" err="1" smtClean="0"/>
              <a:t>facilities</a:t>
            </a:r>
            <a:r>
              <a:rPr lang="fr-CH" dirty="0" smtClean="0"/>
              <a:t> on site.</a:t>
            </a:r>
          </a:p>
          <a:p>
            <a:r>
              <a:rPr lang="fr-CH" dirty="0" smtClean="0"/>
              <a:t>All </a:t>
            </a:r>
            <a:r>
              <a:rPr lang="fr-CH" dirty="0" err="1" smtClean="0"/>
              <a:t>agric</a:t>
            </a:r>
            <a:r>
              <a:rPr lang="fr-CH" dirty="0" smtClean="0"/>
              <a:t> and </a:t>
            </a:r>
            <a:r>
              <a:rPr lang="fr-CH" dirty="0" err="1" smtClean="0"/>
              <a:t>ind</a:t>
            </a:r>
            <a:r>
              <a:rPr lang="fr-CH" dirty="0" smtClean="0"/>
              <a:t> </a:t>
            </a:r>
            <a:r>
              <a:rPr lang="fr-CH" dirty="0" err="1" smtClean="0"/>
              <a:t>tools</a:t>
            </a:r>
            <a:r>
              <a:rPr lang="fr-CH" dirty="0" smtClean="0"/>
              <a:t> and </a:t>
            </a:r>
            <a:r>
              <a:rPr lang="fr-CH" dirty="0" err="1" smtClean="0"/>
              <a:t>machinery</a:t>
            </a:r>
            <a:r>
              <a:rPr lang="fr-CH" dirty="0" smtClean="0"/>
              <a:t> </a:t>
            </a:r>
            <a:r>
              <a:rPr lang="fr-CH" dirty="0" err="1" smtClean="0"/>
              <a:t>managed</a:t>
            </a:r>
            <a:r>
              <a:rPr lang="fr-CH" dirty="0" smtClean="0"/>
              <a:t> on site</a:t>
            </a:r>
          </a:p>
          <a:p>
            <a:r>
              <a:rPr lang="fr-CH" dirty="0" err="1" smtClean="0"/>
              <a:t>Targets</a:t>
            </a:r>
            <a:r>
              <a:rPr lang="fr-CH" dirty="0" smtClean="0"/>
              <a:t> set – quotas </a:t>
            </a:r>
            <a:r>
              <a:rPr lang="fr-CH" dirty="0" err="1" smtClean="0"/>
              <a:t>incr</a:t>
            </a:r>
            <a:r>
              <a:rPr lang="fr-CH" dirty="0" smtClean="0"/>
              <a:t> </a:t>
            </a:r>
            <a:r>
              <a:rPr lang="fr-CH" dirty="0" err="1" smtClean="0"/>
              <a:t>unrealistic</a:t>
            </a:r>
            <a:r>
              <a:rPr lang="fr-CH" dirty="0" smtClean="0"/>
              <a:t> – </a:t>
            </a:r>
            <a:r>
              <a:rPr lang="fr-CH" dirty="0" err="1" smtClean="0"/>
              <a:t>rushed</a:t>
            </a:r>
            <a:r>
              <a:rPr lang="fr-CH" dirty="0" smtClean="0"/>
              <a:t> and </a:t>
            </a:r>
            <a:r>
              <a:rPr lang="fr-CH" dirty="0" err="1" smtClean="0"/>
              <a:t>ill</a:t>
            </a:r>
            <a:r>
              <a:rPr lang="fr-CH" dirty="0" smtClean="0"/>
              <a:t> </a:t>
            </a:r>
            <a:r>
              <a:rPr lang="fr-CH" dirty="0" err="1" smtClean="0"/>
              <a:t>thought</a:t>
            </a:r>
            <a:r>
              <a:rPr lang="fr-CH" dirty="0" smtClean="0"/>
              <a:t> out</a:t>
            </a:r>
          </a:p>
          <a:p>
            <a:r>
              <a:rPr lang="fr-CH" dirty="0" err="1" smtClean="0"/>
              <a:t>Backyard</a:t>
            </a:r>
            <a:r>
              <a:rPr lang="fr-CH" dirty="0" smtClean="0"/>
              <a:t> </a:t>
            </a:r>
            <a:r>
              <a:rPr lang="fr-CH" dirty="0" err="1" smtClean="0"/>
              <a:t>furnaces</a:t>
            </a:r>
            <a:r>
              <a:rPr lang="fr-CH" dirty="0" smtClean="0"/>
              <a:t>; </a:t>
            </a:r>
            <a:r>
              <a:rPr lang="fr-CH" dirty="0" err="1" smtClean="0"/>
              <a:t>tools</a:t>
            </a:r>
            <a:r>
              <a:rPr lang="fr-CH" dirty="0" smtClean="0"/>
              <a:t> </a:t>
            </a:r>
            <a:r>
              <a:rPr lang="fr-CH" dirty="0" err="1" smtClean="0"/>
              <a:t>smelted</a:t>
            </a:r>
            <a:r>
              <a:rPr lang="fr-CH" dirty="0" smtClean="0"/>
              <a:t> down for </a:t>
            </a:r>
            <a:r>
              <a:rPr lang="fr-CH" dirty="0" err="1" smtClean="0"/>
              <a:t>steel</a:t>
            </a:r>
            <a:endParaRPr lang="fr-CH" dirty="0" smtClean="0"/>
          </a:p>
          <a:p>
            <a:r>
              <a:rPr lang="fr-CH" dirty="0" smtClean="0"/>
              <a:t>Poor </a:t>
            </a:r>
            <a:r>
              <a:rPr lang="fr-CH" dirty="0" err="1" smtClean="0"/>
              <a:t>quality</a:t>
            </a:r>
            <a:r>
              <a:rPr lang="fr-CH" dirty="0" smtClean="0"/>
              <a:t> end </a:t>
            </a:r>
            <a:r>
              <a:rPr lang="fr-CH" dirty="0" err="1" smtClean="0"/>
              <a:t>product</a:t>
            </a:r>
            <a:r>
              <a:rPr lang="fr-CH" dirty="0" smtClean="0"/>
              <a:t> (</a:t>
            </a:r>
            <a:r>
              <a:rPr lang="fr-CH" dirty="0" smtClean="0">
                <a:solidFill>
                  <a:srgbClr val="FF0000"/>
                </a:solidFill>
              </a:rPr>
              <a:t>1/4-1/3 </a:t>
            </a:r>
            <a:r>
              <a:rPr lang="fr-CH" dirty="0" err="1" smtClean="0"/>
              <a:t>steel</a:t>
            </a:r>
            <a:r>
              <a:rPr lang="fr-CH" dirty="0" smtClean="0"/>
              <a:t> </a:t>
            </a:r>
            <a:r>
              <a:rPr lang="fr-CH" dirty="0" err="1" smtClean="0"/>
              <a:t>prod</a:t>
            </a:r>
            <a:r>
              <a:rPr lang="fr-CH" dirty="0" smtClean="0"/>
              <a:t> </a:t>
            </a:r>
            <a:r>
              <a:rPr lang="fr-CH" dirty="0" err="1" smtClean="0"/>
              <a:t>unusable</a:t>
            </a:r>
            <a:r>
              <a:rPr lang="fr-CH" dirty="0" smtClean="0"/>
              <a:t> for </a:t>
            </a:r>
            <a:r>
              <a:rPr lang="fr-CH" dirty="0" err="1" smtClean="0"/>
              <a:t>industry</a:t>
            </a:r>
            <a:r>
              <a:rPr lang="fr-CH" dirty="0" smtClean="0"/>
              <a:t>)</a:t>
            </a:r>
          </a:p>
          <a:p>
            <a:r>
              <a:rPr lang="fr-CH" dirty="0" err="1" smtClean="0"/>
              <a:t>Unsustainable</a:t>
            </a:r>
            <a:r>
              <a:rPr lang="fr-CH" dirty="0" smtClean="0"/>
              <a:t> </a:t>
            </a:r>
            <a:r>
              <a:rPr lang="fr-CH" dirty="0" err="1" smtClean="0"/>
              <a:t>even</a:t>
            </a:r>
            <a:r>
              <a:rPr lang="fr-CH" dirty="0" smtClean="0"/>
              <a:t> if </a:t>
            </a:r>
            <a:r>
              <a:rPr lang="fr-CH" dirty="0" err="1" smtClean="0"/>
              <a:t>progress</a:t>
            </a:r>
            <a:r>
              <a:rPr lang="fr-CH" dirty="0" smtClean="0"/>
              <a:t> </a:t>
            </a:r>
            <a:r>
              <a:rPr lang="fr-CH" dirty="0" err="1" smtClean="0"/>
              <a:t>achieved</a:t>
            </a:r>
            <a:endParaRPr lang="fr-CH" dirty="0" smtClean="0"/>
          </a:p>
          <a:p>
            <a:r>
              <a:rPr lang="fr-CH" dirty="0" err="1" smtClean="0"/>
              <a:t>Quantity</a:t>
            </a:r>
            <a:r>
              <a:rPr lang="fr-CH" dirty="0" smtClean="0"/>
              <a:t>&gt;</a:t>
            </a:r>
            <a:r>
              <a:rPr lang="fr-CH" dirty="0" err="1" smtClean="0"/>
              <a:t>quality</a:t>
            </a:r>
            <a:r>
              <a:rPr lang="fr-CH" dirty="0" smtClean="0"/>
              <a:t>; no </a:t>
            </a:r>
            <a:r>
              <a:rPr lang="fr-CH" dirty="0" err="1" smtClean="0"/>
              <a:t>overall</a:t>
            </a:r>
            <a:r>
              <a:rPr lang="fr-CH" dirty="0" smtClean="0"/>
              <a:t> </a:t>
            </a:r>
            <a:r>
              <a:rPr lang="fr-CH" dirty="0" err="1" smtClean="0"/>
              <a:t>org</a:t>
            </a:r>
            <a:r>
              <a:rPr lang="fr-CH" dirty="0" smtClean="0"/>
              <a:t>; standards </a:t>
            </a:r>
            <a:r>
              <a:rPr lang="fr-CH" dirty="0" err="1" smtClean="0"/>
              <a:t>varied</a:t>
            </a:r>
            <a:r>
              <a:rPr lang="fr-CH" dirty="0" smtClean="0"/>
              <a:t> w/</a:t>
            </a:r>
            <a:r>
              <a:rPr lang="fr-CH" dirty="0" err="1" smtClean="0"/>
              <a:t>region</a:t>
            </a:r>
            <a:endParaRPr lang="fr-CH" dirty="0" smtClean="0"/>
          </a:p>
          <a:p>
            <a:r>
              <a:rPr lang="fr-CH" dirty="0" smtClean="0"/>
              <a:t>No infrastructure; fuel </a:t>
            </a:r>
            <a:r>
              <a:rPr lang="fr-CH" dirty="0" err="1" smtClean="0"/>
              <a:t>haphazardly</a:t>
            </a:r>
            <a:r>
              <a:rPr lang="fr-CH" dirty="0" smtClean="0"/>
              <a:t> </a:t>
            </a:r>
            <a:r>
              <a:rPr lang="fr-CH" dirty="0" err="1" smtClean="0"/>
              <a:t>obtained</a:t>
            </a:r>
            <a:r>
              <a:rPr lang="fr-CH" dirty="0" smtClean="0"/>
              <a:t> (</a:t>
            </a:r>
            <a:r>
              <a:rPr lang="fr-CH" dirty="0" err="1" smtClean="0"/>
              <a:t>forests</a:t>
            </a:r>
            <a:r>
              <a:rPr lang="fr-CH" dirty="0" smtClean="0"/>
              <a:t> </a:t>
            </a:r>
            <a:r>
              <a:rPr lang="fr-CH" dirty="0" err="1" smtClean="0"/>
              <a:t>disappeared</a:t>
            </a:r>
            <a:r>
              <a:rPr lang="fr-CH" dirty="0" smtClean="0"/>
              <a:t>)</a:t>
            </a:r>
          </a:p>
          <a:p>
            <a:r>
              <a:rPr lang="fr-CH" dirty="0" err="1" smtClean="0"/>
              <a:t>PCs</a:t>
            </a:r>
            <a:r>
              <a:rPr lang="fr-CH" dirty="0" smtClean="0"/>
              <a:t> </a:t>
            </a:r>
            <a:r>
              <a:rPr lang="fr-CH" dirty="0" err="1" smtClean="0"/>
              <a:t>impersonal</a:t>
            </a:r>
            <a:r>
              <a:rPr lang="fr-CH" dirty="0" smtClean="0"/>
              <a:t> </a:t>
            </a:r>
            <a:r>
              <a:rPr lang="fr-CH" dirty="0" err="1" smtClean="0"/>
              <a:t>so</a:t>
            </a:r>
            <a:r>
              <a:rPr lang="fr-CH" dirty="0" smtClean="0"/>
              <a:t> morale </a:t>
            </a:r>
            <a:r>
              <a:rPr lang="fr-CH" dirty="0" err="1" smtClean="0"/>
              <a:t>plummeted</a:t>
            </a: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818</TotalTime>
  <Words>1127</Words>
  <Application>Microsoft Macintosh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Franklin Gothic Book</vt:lpstr>
      <vt:lpstr>Perpetua</vt:lpstr>
      <vt:lpstr>Wingdings 2</vt:lpstr>
      <vt:lpstr>Capitaux</vt:lpstr>
      <vt:lpstr>Mao in power I </vt:lpstr>
      <vt:lpstr>Initial years </vt:lpstr>
      <vt:lpstr>Early reforms</vt:lpstr>
      <vt:lpstr>War and the Antis</vt:lpstr>
      <vt:lpstr>1st 5YP</vt:lpstr>
      <vt:lpstr>New Constitution</vt:lpstr>
      <vt:lpstr>100 Flowers</vt:lpstr>
      <vt:lpstr>Great Leap Forward</vt:lpstr>
      <vt:lpstr>People`s Communes - steel</vt:lpstr>
      <vt:lpstr>People`s Communes - agriculture</vt:lpstr>
      <vt:lpstr>Cultural Revolution – why?</vt:lpstr>
      <vt:lpstr>Cultural Revolution – how?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Mao in power</dc:title>
  <dc:creator>james.cormick</dc:creator>
  <cp:lastModifiedBy>James Cormick</cp:lastModifiedBy>
  <cp:revision>39</cp:revision>
  <cp:lastPrinted>2018-11-06T10:15:51Z</cp:lastPrinted>
  <dcterms:created xsi:type="dcterms:W3CDTF">2012-12-10T12:18:07Z</dcterms:created>
  <dcterms:modified xsi:type="dcterms:W3CDTF">2018-11-06T10:46:27Z</dcterms:modified>
</cp:coreProperties>
</file>