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sldIdLst>
    <p:sldId id="256" r:id="rId3"/>
    <p:sldId id="257" r:id="rId4"/>
    <p:sldId id="258" r:id="rId5"/>
    <p:sldId id="259" r:id="rId6"/>
    <p:sldId id="260" r:id="rId7"/>
    <p:sldId id="294" r:id="rId8"/>
    <p:sldId id="295" r:id="rId9"/>
    <p:sldId id="261" r:id="rId10"/>
    <p:sldId id="273" r:id="rId11"/>
    <p:sldId id="272" r:id="rId12"/>
    <p:sldId id="274" r:id="rId13"/>
    <p:sldId id="262" r:id="rId14"/>
    <p:sldId id="263" r:id="rId15"/>
    <p:sldId id="264" r:id="rId16"/>
    <p:sldId id="293" r:id="rId17"/>
    <p:sldId id="290" r:id="rId18"/>
    <p:sldId id="265" r:id="rId19"/>
    <p:sldId id="296" r:id="rId20"/>
    <p:sldId id="266" r:id="rId21"/>
    <p:sldId id="304" r:id="rId22"/>
    <p:sldId id="289" r:id="rId23"/>
    <p:sldId id="267" r:id="rId24"/>
    <p:sldId id="268" r:id="rId25"/>
    <p:sldId id="303" r:id="rId26"/>
    <p:sldId id="276" r:id="rId27"/>
    <p:sldId id="269" r:id="rId28"/>
    <p:sldId id="291" r:id="rId29"/>
    <p:sldId id="270" r:id="rId30"/>
    <p:sldId id="301" r:id="rId31"/>
    <p:sldId id="300" r:id="rId32"/>
    <p:sldId id="271" r:id="rId33"/>
    <p:sldId id="278" r:id="rId34"/>
    <p:sldId id="279" r:id="rId35"/>
    <p:sldId id="275" r:id="rId36"/>
    <p:sldId id="280" r:id="rId37"/>
    <p:sldId id="281" r:id="rId38"/>
    <p:sldId id="282" r:id="rId39"/>
    <p:sldId id="283" r:id="rId40"/>
    <p:sldId id="284" r:id="rId41"/>
    <p:sldId id="302" r:id="rId42"/>
    <p:sldId id="285" r:id="rId43"/>
    <p:sldId id="286" r:id="rId44"/>
    <p:sldId id="287" r:id="rId45"/>
    <p:sldId id="288" r:id="rId46"/>
    <p:sldId id="277"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p:scale>
          <a:sx n="63" d="100"/>
          <a:sy n="63" d="100"/>
        </p:scale>
        <p:origin x="376" y="1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theme" Target="theme/theme1.xml"/><Relationship Id="rId51" Type="http://schemas.openxmlformats.org/officeDocument/2006/relationships/tableStyles" Target="tableStyles.xml"/><Relationship Id="rId52" Type="http://schemas.microsoft.com/office/2015/10/relationships/revisionInfo" Target="revisionInfo.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011622-1494-486B-974D-891F9AC5DD3C}" type="datetimeFigureOut">
              <a:rPr lang="en-GB" smtClean="0"/>
              <a:t>13/09/2020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FF8B4D-3696-4664-967E-1384DE6CBC43}" type="slidenum">
              <a:rPr lang="en-GB" smtClean="0"/>
              <a:t>‹#›</a:t>
            </a:fld>
            <a:endParaRPr lang="en-GB"/>
          </a:p>
        </p:txBody>
      </p:sp>
    </p:spTree>
    <p:extLst>
      <p:ext uri="{BB962C8B-B14F-4D97-AF65-F5344CB8AC3E}">
        <p14:creationId xmlns:p14="http://schemas.microsoft.com/office/powerpoint/2010/main" val="1319252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011622-1494-486B-974D-891F9AC5DD3C}" type="datetimeFigureOut">
              <a:rPr lang="en-GB" smtClean="0"/>
              <a:t>13/09/2020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FF8B4D-3696-4664-967E-1384DE6CBC43}" type="slidenum">
              <a:rPr lang="en-GB" smtClean="0"/>
              <a:t>‹#›</a:t>
            </a:fld>
            <a:endParaRPr lang="en-GB"/>
          </a:p>
        </p:txBody>
      </p:sp>
    </p:spTree>
    <p:extLst>
      <p:ext uri="{BB962C8B-B14F-4D97-AF65-F5344CB8AC3E}">
        <p14:creationId xmlns:p14="http://schemas.microsoft.com/office/powerpoint/2010/main" val="3398664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011622-1494-486B-974D-891F9AC5DD3C}" type="datetimeFigureOut">
              <a:rPr lang="en-GB" smtClean="0"/>
              <a:t>13/09/2020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FF8B4D-3696-4664-967E-1384DE6CBC43}" type="slidenum">
              <a:rPr lang="en-GB" smtClean="0"/>
              <a:t>‹#›</a:t>
            </a:fld>
            <a:endParaRPr lang="en-GB"/>
          </a:p>
        </p:txBody>
      </p:sp>
    </p:spTree>
    <p:extLst>
      <p:ext uri="{BB962C8B-B14F-4D97-AF65-F5344CB8AC3E}">
        <p14:creationId xmlns:p14="http://schemas.microsoft.com/office/powerpoint/2010/main" val="1400841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2EAA3D-B38A-4EBD-92A2-D3709DAD98FF}" type="datetimeFigureOut">
              <a:rPr lang="en-GB" smtClean="0"/>
              <a:t>13/09/2020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985F3C-555B-4D68-A3B2-10F3E20206B8}" type="slidenum">
              <a:rPr lang="en-GB" smtClean="0"/>
              <a:t>‹#›</a:t>
            </a:fld>
            <a:endParaRPr lang="en-GB"/>
          </a:p>
        </p:txBody>
      </p:sp>
    </p:spTree>
    <p:extLst>
      <p:ext uri="{BB962C8B-B14F-4D97-AF65-F5344CB8AC3E}">
        <p14:creationId xmlns:p14="http://schemas.microsoft.com/office/powerpoint/2010/main" val="1794943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EAA3D-B38A-4EBD-92A2-D3709DAD98FF}" type="datetimeFigureOut">
              <a:rPr lang="en-GB" smtClean="0"/>
              <a:t>13/09/2020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985F3C-555B-4D68-A3B2-10F3E20206B8}" type="slidenum">
              <a:rPr lang="en-GB" smtClean="0"/>
              <a:t>‹#›</a:t>
            </a:fld>
            <a:endParaRPr lang="en-GB"/>
          </a:p>
        </p:txBody>
      </p:sp>
    </p:spTree>
    <p:extLst>
      <p:ext uri="{BB962C8B-B14F-4D97-AF65-F5344CB8AC3E}">
        <p14:creationId xmlns:p14="http://schemas.microsoft.com/office/powerpoint/2010/main" val="3279572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2EAA3D-B38A-4EBD-92A2-D3709DAD98FF}" type="datetimeFigureOut">
              <a:rPr lang="en-GB" smtClean="0"/>
              <a:t>13/09/2020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985F3C-555B-4D68-A3B2-10F3E20206B8}" type="slidenum">
              <a:rPr lang="en-GB" smtClean="0"/>
              <a:t>‹#›</a:t>
            </a:fld>
            <a:endParaRPr lang="en-GB"/>
          </a:p>
        </p:txBody>
      </p:sp>
    </p:spTree>
    <p:extLst>
      <p:ext uri="{BB962C8B-B14F-4D97-AF65-F5344CB8AC3E}">
        <p14:creationId xmlns:p14="http://schemas.microsoft.com/office/powerpoint/2010/main" val="3505897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2EAA3D-B38A-4EBD-92A2-D3709DAD98FF}" type="datetimeFigureOut">
              <a:rPr lang="en-GB" smtClean="0"/>
              <a:t>13/09/2020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985F3C-555B-4D68-A3B2-10F3E20206B8}" type="slidenum">
              <a:rPr lang="en-GB" smtClean="0"/>
              <a:t>‹#›</a:t>
            </a:fld>
            <a:endParaRPr lang="en-GB"/>
          </a:p>
        </p:txBody>
      </p:sp>
    </p:spTree>
    <p:extLst>
      <p:ext uri="{BB962C8B-B14F-4D97-AF65-F5344CB8AC3E}">
        <p14:creationId xmlns:p14="http://schemas.microsoft.com/office/powerpoint/2010/main" val="3765053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2EAA3D-B38A-4EBD-92A2-D3709DAD98FF}" type="datetimeFigureOut">
              <a:rPr lang="en-GB" smtClean="0"/>
              <a:t>13/09/2020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2985F3C-555B-4D68-A3B2-10F3E20206B8}" type="slidenum">
              <a:rPr lang="en-GB" smtClean="0"/>
              <a:t>‹#›</a:t>
            </a:fld>
            <a:endParaRPr lang="en-GB"/>
          </a:p>
        </p:txBody>
      </p:sp>
    </p:spTree>
    <p:extLst>
      <p:ext uri="{BB962C8B-B14F-4D97-AF65-F5344CB8AC3E}">
        <p14:creationId xmlns:p14="http://schemas.microsoft.com/office/powerpoint/2010/main" val="2719342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2EAA3D-B38A-4EBD-92A2-D3709DAD98FF}" type="datetimeFigureOut">
              <a:rPr lang="en-GB" smtClean="0"/>
              <a:t>13/09/2020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2985F3C-555B-4D68-A3B2-10F3E20206B8}" type="slidenum">
              <a:rPr lang="en-GB" smtClean="0"/>
              <a:t>‹#›</a:t>
            </a:fld>
            <a:endParaRPr lang="en-GB"/>
          </a:p>
        </p:txBody>
      </p:sp>
    </p:spTree>
    <p:extLst>
      <p:ext uri="{BB962C8B-B14F-4D97-AF65-F5344CB8AC3E}">
        <p14:creationId xmlns:p14="http://schemas.microsoft.com/office/powerpoint/2010/main" val="275993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2EAA3D-B38A-4EBD-92A2-D3709DAD98FF}" type="datetimeFigureOut">
              <a:rPr lang="en-GB" smtClean="0"/>
              <a:t>13/09/2020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2985F3C-555B-4D68-A3B2-10F3E20206B8}" type="slidenum">
              <a:rPr lang="en-GB" smtClean="0"/>
              <a:t>‹#›</a:t>
            </a:fld>
            <a:endParaRPr lang="en-GB"/>
          </a:p>
        </p:txBody>
      </p:sp>
    </p:spTree>
    <p:extLst>
      <p:ext uri="{BB962C8B-B14F-4D97-AF65-F5344CB8AC3E}">
        <p14:creationId xmlns:p14="http://schemas.microsoft.com/office/powerpoint/2010/main" val="492916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2EAA3D-B38A-4EBD-92A2-D3709DAD98FF}" type="datetimeFigureOut">
              <a:rPr lang="en-GB" smtClean="0"/>
              <a:t>13/09/2020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985F3C-555B-4D68-A3B2-10F3E20206B8}" type="slidenum">
              <a:rPr lang="en-GB" smtClean="0"/>
              <a:t>‹#›</a:t>
            </a:fld>
            <a:endParaRPr lang="en-GB"/>
          </a:p>
        </p:txBody>
      </p:sp>
    </p:spTree>
    <p:extLst>
      <p:ext uri="{BB962C8B-B14F-4D97-AF65-F5344CB8AC3E}">
        <p14:creationId xmlns:p14="http://schemas.microsoft.com/office/powerpoint/2010/main" val="3885452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011622-1494-486B-974D-891F9AC5DD3C}" type="datetimeFigureOut">
              <a:rPr lang="en-GB" smtClean="0"/>
              <a:t>13/09/2020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FF8B4D-3696-4664-967E-1384DE6CBC43}" type="slidenum">
              <a:rPr lang="en-GB" smtClean="0"/>
              <a:t>‹#›</a:t>
            </a:fld>
            <a:endParaRPr lang="en-GB"/>
          </a:p>
        </p:txBody>
      </p:sp>
    </p:spTree>
    <p:extLst>
      <p:ext uri="{BB962C8B-B14F-4D97-AF65-F5344CB8AC3E}">
        <p14:creationId xmlns:p14="http://schemas.microsoft.com/office/powerpoint/2010/main" val="626335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2EAA3D-B38A-4EBD-92A2-D3709DAD98FF}" type="datetimeFigureOut">
              <a:rPr lang="en-GB" smtClean="0"/>
              <a:t>13/09/2020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985F3C-555B-4D68-A3B2-10F3E20206B8}" type="slidenum">
              <a:rPr lang="en-GB" smtClean="0"/>
              <a:t>‹#›</a:t>
            </a:fld>
            <a:endParaRPr lang="en-GB"/>
          </a:p>
        </p:txBody>
      </p:sp>
    </p:spTree>
    <p:extLst>
      <p:ext uri="{BB962C8B-B14F-4D97-AF65-F5344CB8AC3E}">
        <p14:creationId xmlns:p14="http://schemas.microsoft.com/office/powerpoint/2010/main" val="2106938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EAA3D-B38A-4EBD-92A2-D3709DAD98FF}" type="datetimeFigureOut">
              <a:rPr lang="en-GB" smtClean="0"/>
              <a:t>13/09/2020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985F3C-555B-4D68-A3B2-10F3E20206B8}" type="slidenum">
              <a:rPr lang="en-GB" smtClean="0"/>
              <a:t>‹#›</a:t>
            </a:fld>
            <a:endParaRPr lang="en-GB"/>
          </a:p>
        </p:txBody>
      </p:sp>
    </p:spTree>
    <p:extLst>
      <p:ext uri="{BB962C8B-B14F-4D97-AF65-F5344CB8AC3E}">
        <p14:creationId xmlns:p14="http://schemas.microsoft.com/office/powerpoint/2010/main" val="717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EAA3D-B38A-4EBD-92A2-D3709DAD98FF}" type="datetimeFigureOut">
              <a:rPr lang="en-GB" smtClean="0"/>
              <a:t>13/09/2020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985F3C-555B-4D68-A3B2-10F3E20206B8}" type="slidenum">
              <a:rPr lang="en-GB" smtClean="0"/>
              <a:t>‹#›</a:t>
            </a:fld>
            <a:endParaRPr lang="en-GB"/>
          </a:p>
        </p:txBody>
      </p:sp>
    </p:spTree>
    <p:extLst>
      <p:ext uri="{BB962C8B-B14F-4D97-AF65-F5344CB8AC3E}">
        <p14:creationId xmlns:p14="http://schemas.microsoft.com/office/powerpoint/2010/main" val="999615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011622-1494-486B-974D-891F9AC5DD3C}" type="datetimeFigureOut">
              <a:rPr lang="en-GB" smtClean="0"/>
              <a:t>13/09/2020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FF8B4D-3696-4664-967E-1384DE6CBC43}" type="slidenum">
              <a:rPr lang="en-GB" smtClean="0"/>
              <a:t>‹#›</a:t>
            </a:fld>
            <a:endParaRPr lang="en-GB"/>
          </a:p>
        </p:txBody>
      </p:sp>
    </p:spTree>
    <p:extLst>
      <p:ext uri="{BB962C8B-B14F-4D97-AF65-F5344CB8AC3E}">
        <p14:creationId xmlns:p14="http://schemas.microsoft.com/office/powerpoint/2010/main" val="251020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011622-1494-486B-974D-891F9AC5DD3C}" type="datetimeFigureOut">
              <a:rPr lang="en-GB" smtClean="0"/>
              <a:t>13/09/2020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FF8B4D-3696-4664-967E-1384DE6CBC43}" type="slidenum">
              <a:rPr lang="en-GB" smtClean="0"/>
              <a:t>‹#›</a:t>
            </a:fld>
            <a:endParaRPr lang="en-GB"/>
          </a:p>
        </p:txBody>
      </p:sp>
    </p:spTree>
    <p:extLst>
      <p:ext uri="{BB962C8B-B14F-4D97-AF65-F5344CB8AC3E}">
        <p14:creationId xmlns:p14="http://schemas.microsoft.com/office/powerpoint/2010/main" val="1927564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011622-1494-486B-974D-891F9AC5DD3C}" type="datetimeFigureOut">
              <a:rPr lang="en-GB" smtClean="0"/>
              <a:t>13/09/2020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EFF8B4D-3696-4664-967E-1384DE6CBC43}" type="slidenum">
              <a:rPr lang="en-GB" smtClean="0"/>
              <a:t>‹#›</a:t>
            </a:fld>
            <a:endParaRPr lang="en-GB"/>
          </a:p>
        </p:txBody>
      </p:sp>
    </p:spTree>
    <p:extLst>
      <p:ext uri="{BB962C8B-B14F-4D97-AF65-F5344CB8AC3E}">
        <p14:creationId xmlns:p14="http://schemas.microsoft.com/office/powerpoint/2010/main" val="4157606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011622-1494-486B-974D-891F9AC5DD3C}" type="datetimeFigureOut">
              <a:rPr lang="en-GB" smtClean="0"/>
              <a:t>13/09/2020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EFF8B4D-3696-4664-967E-1384DE6CBC43}" type="slidenum">
              <a:rPr lang="en-GB" smtClean="0"/>
              <a:t>‹#›</a:t>
            </a:fld>
            <a:endParaRPr lang="en-GB"/>
          </a:p>
        </p:txBody>
      </p:sp>
    </p:spTree>
    <p:extLst>
      <p:ext uri="{BB962C8B-B14F-4D97-AF65-F5344CB8AC3E}">
        <p14:creationId xmlns:p14="http://schemas.microsoft.com/office/powerpoint/2010/main" val="1816523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011622-1494-486B-974D-891F9AC5DD3C}" type="datetimeFigureOut">
              <a:rPr lang="en-GB" smtClean="0"/>
              <a:t>13/09/2020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EFF8B4D-3696-4664-967E-1384DE6CBC43}" type="slidenum">
              <a:rPr lang="en-GB" smtClean="0"/>
              <a:t>‹#›</a:t>
            </a:fld>
            <a:endParaRPr lang="en-GB"/>
          </a:p>
        </p:txBody>
      </p:sp>
    </p:spTree>
    <p:extLst>
      <p:ext uri="{BB962C8B-B14F-4D97-AF65-F5344CB8AC3E}">
        <p14:creationId xmlns:p14="http://schemas.microsoft.com/office/powerpoint/2010/main" val="2373280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011622-1494-486B-974D-891F9AC5DD3C}" type="datetimeFigureOut">
              <a:rPr lang="en-GB" smtClean="0"/>
              <a:t>13/09/2020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FF8B4D-3696-4664-967E-1384DE6CBC43}" type="slidenum">
              <a:rPr lang="en-GB" smtClean="0"/>
              <a:t>‹#›</a:t>
            </a:fld>
            <a:endParaRPr lang="en-GB"/>
          </a:p>
        </p:txBody>
      </p:sp>
    </p:spTree>
    <p:extLst>
      <p:ext uri="{BB962C8B-B14F-4D97-AF65-F5344CB8AC3E}">
        <p14:creationId xmlns:p14="http://schemas.microsoft.com/office/powerpoint/2010/main" val="107949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011622-1494-486B-974D-891F9AC5DD3C}" type="datetimeFigureOut">
              <a:rPr lang="en-GB" smtClean="0"/>
              <a:t>13/09/2020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FF8B4D-3696-4664-967E-1384DE6CBC43}" type="slidenum">
              <a:rPr lang="en-GB" smtClean="0"/>
              <a:t>‹#›</a:t>
            </a:fld>
            <a:endParaRPr lang="en-GB"/>
          </a:p>
        </p:txBody>
      </p:sp>
    </p:spTree>
    <p:extLst>
      <p:ext uri="{BB962C8B-B14F-4D97-AF65-F5344CB8AC3E}">
        <p14:creationId xmlns:p14="http://schemas.microsoft.com/office/powerpoint/2010/main" val="7308537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011622-1494-486B-974D-891F9AC5DD3C}" type="datetimeFigureOut">
              <a:rPr lang="en-GB" smtClean="0"/>
              <a:t>13/09/2020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FF8B4D-3696-4664-967E-1384DE6CBC43}" type="slidenum">
              <a:rPr lang="en-GB" smtClean="0"/>
              <a:t>‹#›</a:t>
            </a:fld>
            <a:endParaRPr lang="en-GB"/>
          </a:p>
        </p:txBody>
      </p:sp>
    </p:spTree>
    <p:extLst>
      <p:ext uri="{BB962C8B-B14F-4D97-AF65-F5344CB8AC3E}">
        <p14:creationId xmlns:p14="http://schemas.microsoft.com/office/powerpoint/2010/main" val="310133813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EAA3D-B38A-4EBD-92A2-D3709DAD98FF}" type="datetimeFigureOut">
              <a:rPr lang="en-GB" smtClean="0"/>
              <a:t>13/09/2020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985F3C-555B-4D68-A3B2-10F3E20206B8}" type="slidenum">
              <a:rPr lang="en-GB" smtClean="0"/>
              <a:t>‹#›</a:t>
            </a:fld>
            <a:endParaRPr lang="en-GB"/>
          </a:p>
        </p:txBody>
      </p:sp>
    </p:spTree>
    <p:extLst>
      <p:ext uri="{BB962C8B-B14F-4D97-AF65-F5344CB8AC3E}">
        <p14:creationId xmlns:p14="http://schemas.microsoft.com/office/powerpoint/2010/main" val="995453305"/>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 Id="rId3"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3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jpg"/><Relationship Id="rId3" Type="http://schemas.openxmlformats.org/officeDocument/2006/relationships/image" Target="../media/image4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jpg"/><Relationship Id="rId3" Type="http://schemas.openxmlformats.org/officeDocument/2006/relationships/image" Target="../media/image5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 Id="rId3"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CDC7BE-4214-4164-964B-1D4B3BB1796A}"/>
              </a:ext>
            </a:extLst>
          </p:cNvPr>
          <p:cNvSpPr>
            <a:spLocks noGrp="1"/>
          </p:cNvSpPr>
          <p:nvPr>
            <p:ph type="ctrTitle"/>
          </p:nvPr>
        </p:nvSpPr>
        <p:spPr>
          <a:xfrm>
            <a:off x="0" y="119772"/>
            <a:ext cx="9144000" cy="2279948"/>
          </a:xfrm>
        </p:spPr>
        <p:txBody>
          <a:bodyPr>
            <a:normAutofit fontScale="90000"/>
          </a:bodyPr>
          <a:lstStyle/>
          <a:p>
            <a:r>
              <a:rPr lang="en-GB" b="1" u="sng" dirty="0"/>
              <a:t>How did the Meiji Restoration lead to growing Nationalism and Militarism in Japan?</a:t>
            </a:r>
          </a:p>
        </p:txBody>
      </p:sp>
      <p:sp>
        <p:nvSpPr>
          <p:cNvPr id="3" name="Subtitle 2">
            <a:extLst>
              <a:ext uri="{FF2B5EF4-FFF2-40B4-BE49-F238E27FC236}">
                <a16:creationId xmlns:a16="http://schemas.microsoft.com/office/drawing/2014/main" xmlns="" id="{4BA1A941-38EF-43DA-ADD2-03834DC4834D}"/>
              </a:ext>
            </a:extLst>
          </p:cNvPr>
          <p:cNvSpPr>
            <a:spLocks noGrp="1"/>
          </p:cNvSpPr>
          <p:nvPr>
            <p:ph type="subTitle" idx="1"/>
          </p:nvPr>
        </p:nvSpPr>
        <p:spPr>
          <a:xfrm>
            <a:off x="0" y="2566956"/>
            <a:ext cx="9144000" cy="858563"/>
          </a:xfrm>
        </p:spPr>
        <p:txBody>
          <a:bodyPr/>
          <a:lstStyle/>
          <a:p>
            <a:r>
              <a:rPr lang="en-GB" b="1" i="1" dirty="0">
                <a:solidFill>
                  <a:srgbClr val="FF0000"/>
                </a:solidFill>
              </a:rPr>
              <a:t>L/O - To examine both the external and internal causes of growing Japanese nationalism and militarism</a:t>
            </a:r>
            <a:endParaRPr lang="en-GB" b="1" dirty="0">
              <a:solidFill>
                <a:srgbClr val="FF0000"/>
              </a:solidFill>
            </a:endParaRPr>
          </a:p>
        </p:txBody>
      </p:sp>
      <p:sp>
        <p:nvSpPr>
          <p:cNvPr id="4" name="Subtitle 2">
            <a:extLst>
              <a:ext uri="{FF2B5EF4-FFF2-40B4-BE49-F238E27FC236}">
                <a16:creationId xmlns:a16="http://schemas.microsoft.com/office/drawing/2014/main" xmlns="" id="{1BB415B0-F23C-4B5F-9AD9-9556609E4D26}"/>
              </a:ext>
            </a:extLst>
          </p:cNvPr>
          <p:cNvSpPr txBox="1">
            <a:spLocks/>
          </p:cNvSpPr>
          <p:nvPr/>
        </p:nvSpPr>
        <p:spPr>
          <a:xfrm>
            <a:off x="0" y="5999437"/>
            <a:ext cx="9144000" cy="8585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b="1" u="sng" dirty="0">
                <a:solidFill>
                  <a:srgbClr val="00B0F0"/>
                </a:solidFill>
              </a:rPr>
              <a:t>Starter</a:t>
            </a:r>
            <a:r>
              <a:rPr lang="en-GB" b="1" dirty="0">
                <a:solidFill>
                  <a:srgbClr val="00B0F0"/>
                </a:solidFill>
              </a:rPr>
              <a:t> - What factors can influence a nation to want to use force to expand its influence in the world?</a:t>
            </a:r>
          </a:p>
        </p:txBody>
      </p:sp>
      <p:pic>
        <p:nvPicPr>
          <p:cNvPr id="11266" name="Picture 2" descr="Image result for meiji restoration">
            <a:extLst>
              <a:ext uri="{FF2B5EF4-FFF2-40B4-BE49-F238E27FC236}">
                <a16:creationId xmlns:a16="http://schemas.microsoft.com/office/drawing/2014/main" xmlns="" id="{193DDD1B-E444-4175-997D-C9B456408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472" y="3431402"/>
            <a:ext cx="3337327" cy="24341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8" name="Picture 4" descr="Image result for japanese nationalism ww2">
            <a:extLst>
              <a:ext uri="{FF2B5EF4-FFF2-40B4-BE49-F238E27FC236}">
                <a16:creationId xmlns:a16="http://schemas.microsoft.com/office/drawing/2014/main" xmlns="" id="{07332F31-A369-43DD-BB7D-812831090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513" y="3385427"/>
            <a:ext cx="1769328" cy="24800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72" name="Picture 8" descr="Image result for japanese peasants">
            <a:extLst>
              <a:ext uri="{FF2B5EF4-FFF2-40B4-BE49-F238E27FC236}">
                <a16:creationId xmlns:a16="http://schemas.microsoft.com/office/drawing/2014/main" xmlns="" id="{2C117B14-95EE-4588-B00D-69B91DCB18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786" y="3662520"/>
            <a:ext cx="2643532" cy="19718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661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92CD4E2-6844-4515-AEFB-B014A2D559B0}"/>
              </a:ext>
            </a:extLst>
          </p:cNvPr>
          <p:cNvSpPr>
            <a:spLocks noGrp="1"/>
          </p:cNvSpPr>
          <p:nvPr>
            <p:ph idx="1"/>
          </p:nvPr>
        </p:nvSpPr>
        <p:spPr/>
        <p:txBody>
          <a:bodyPr/>
          <a:lstStyle/>
          <a:p>
            <a:endParaRPr lang="en-GB"/>
          </a:p>
        </p:txBody>
      </p:sp>
      <p:pic>
        <p:nvPicPr>
          <p:cNvPr id="4" name="Content Placeholder 3">
            <a:extLst>
              <a:ext uri="{FF2B5EF4-FFF2-40B4-BE49-F238E27FC236}">
                <a16:creationId xmlns:a16="http://schemas.microsoft.com/office/drawing/2014/main" xmlns="" id="{2FF651C6-3F60-4972-B48C-7B6448ABB1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434"/>
            <a:ext cx="9166949" cy="5032230"/>
          </a:xfrm>
          <a:prstGeom prst="rect">
            <a:avLst/>
          </a:prstGeom>
        </p:spPr>
      </p:pic>
      <p:sp>
        <p:nvSpPr>
          <p:cNvPr id="6" name="Title 1">
            <a:extLst>
              <a:ext uri="{FF2B5EF4-FFF2-40B4-BE49-F238E27FC236}">
                <a16:creationId xmlns:a16="http://schemas.microsoft.com/office/drawing/2014/main" xmlns="" id="{F70033D3-5582-4F89-9681-AA88466AE2E6}"/>
              </a:ext>
            </a:extLst>
          </p:cNvPr>
          <p:cNvSpPr>
            <a:spLocks noGrp="1"/>
          </p:cNvSpPr>
          <p:nvPr>
            <p:ph type="title"/>
          </p:nvPr>
        </p:nvSpPr>
        <p:spPr>
          <a:xfrm>
            <a:off x="0" y="198871"/>
            <a:ext cx="9144000" cy="1325563"/>
          </a:xfrm>
        </p:spPr>
        <p:txBody>
          <a:bodyPr/>
          <a:lstStyle/>
          <a:p>
            <a:pPr algn="ctr"/>
            <a:r>
              <a:rPr lang="en-GB" b="1" u="sng" dirty="0"/>
              <a:t>1600 A.D. - The Battle of </a:t>
            </a:r>
            <a:r>
              <a:rPr lang="en-GB" b="1" u="sng" dirty="0" err="1"/>
              <a:t>Sekigahara</a:t>
            </a:r>
            <a:endParaRPr lang="en-GB" b="1" u="sng" dirty="0"/>
          </a:p>
        </p:txBody>
      </p:sp>
    </p:spTree>
    <p:extLst>
      <p:ext uri="{BB962C8B-B14F-4D97-AF65-F5344CB8AC3E}">
        <p14:creationId xmlns:p14="http://schemas.microsoft.com/office/powerpoint/2010/main" val="2125153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6C56BD-EB21-4098-AFC2-DBDBB8F53D7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7CF1352C-26DE-4E3D-A787-797B999FDD8C}"/>
              </a:ext>
            </a:extLst>
          </p:cNvPr>
          <p:cNvSpPr>
            <a:spLocks noGrp="1"/>
          </p:cNvSpPr>
          <p:nvPr>
            <p:ph idx="1"/>
          </p:nvPr>
        </p:nvSpPr>
        <p:spPr/>
        <p:txBody>
          <a:bodyPr/>
          <a:lstStyle/>
          <a:p>
            <a:endParaRPr lang="en-GB"/>
          </a:p>
        </p:txBody>
      </p:sp>
      <p:pic>
        <p:nvPicPr>
          <p:cNvPr id="4" name="Content Placeholder 8">
            <a:extLst>
              <a:ext uri="{FF2B5EF4-FFF2-40B4-BE49-F238E27FC236}">
                <a16:creationId xmlns:a16="http://schemas.microsoft.com/office/drawing/2014/main" xmlns="" id="{A62F6883-6603-4014-86F5-A9B374973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959" y="-3099"/>
            <a:ext cx="7238082" cy="6861099"/>
          </a:xfrm>
          <a:prstGeom prst="rect">
            <a:avLst/>
          </a:prstGeom>
        </p:spPr>
      </p:pic>
    </p:spTree>
    <p:extLst>
      <p:ext uri="{BB962C8B-B14F-4D97-AF65-F5344CB8AC3E}">
        <p14:creationId xmlns:p14="http://schemas.microsoft.com/office/powerpoint/2010/main" val="2813832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E78290-457C-4364-AD43-9FE52B15601B}"/>
              </a:ext>
            </a:extLst>
          </p:cNvPr>
          <p:cNvSpPr>
            <a:spLocks noGrp="1"/>
          </p:cNvSpPr>
          <p:nvPr>
            <p:ph type="title"/>
          </p:nvPr>
        </p:nvSpPr>
        <p:spPr>
          <a:xfrm>
            <a:off x="0" y="0"/>
            <a:ext cx="7886700" cy="1325563"/>
          </a:xfrm>
        </p:spPr>
        <p:txBody>
          <a:bodyPr/>
          <a:lstStyle/>
          <a:p>
            <a:r>
              <a:rPr lang="en-GB" b="1" u="sng" dirty="0"/>
              <a:t>Japan before the Meiji Restoration</a:t>
            </a:r>
          </a:p>
        </p:txBody>
      </p:sp>
      <p:sp>
        <p:nvSpPr>
          <p:cNvPr id="3" name="Content Placeholder 2">
            <a:extLst>
              <a:ext uri="{FF2B5EF4-FFF2-40B4-BE49-F238E27FC236}">
                <a16:creationId xmlns:a16="http://schemas.microsoft.com/office/drawing/2014/main" xmlns="" id="{8AC72CAD-7EFB-48DD-A7B8-48C99AF39017}"/>
              </a:ext>
            </a:extLst>
          </p:cNvPr>
          <p:cNvSpPr>
            <a:spLocks noGrp="1"/>
          </p:cNvSpPr>
          <p:nvPr>
            <p:ph idx="1"/>
          </p:nvPr>
        </p:nvSpPr>
        <p:spPr>
          <a:xfrm>
            <a:off x="-1" y="1171156"/>
            <a:ext cx="5996979" cy="5686844"/>
          </a:xfrm>
        </p:spPr>
        <p:txBody>
          <a:bodyPr>
            <a:normAutofit fontScale="92500" lnSpcReduction="10000"/>
          </a:bodyPr>
          <a:lstStyle/>
          <a:p>
            <a:r>
              <a:rPr lang="en-GB" dirty="0"/>
              <a:t>Four nearly 400 years the Shogunate had ruled Japan, </a:t>
            </a:r>
            <a:r>
              <a:rPr lang="en-GB" dirty="0">
                <a:solidFill>
                  <a:srgbClr val="92D050"/>
                </a:solidFill>
              </a:rPr>
              <a:t>isolating</a:t>
            </a:r>
            <a:r>
              <a:rPr lang="en-GB" dirty="0"/>
              <a:t> itself from the world. But by the 1800s, the strict hierarchical order of society was breaking down.</a:t>
            </a:r>
          </a:p>
          <a:p>
            <a:endParaRPr lang="en-GB" dirty="0"/>
          </a:p>
          <a:p>
            <a:r>
              <a:rPr lang="en-GB" dirty="0"/>
              <a:t>‘</a:t>
            </a:r>
            <a:r>
              <a:rPr lang="en-GB" dirty="0">
                <a:solidFill>
                  <a:srgbClr val="00B0F0"/>
                </a:solidFill>
              </a:rPr>
              <a:t>Structuralist</a:t>
            </a:r>
            <a:r>
              <a:rPr lang="en-GB" dirty="0"/>
              <a:t>’ historians examine the structure of society as a way to explain change, such as its economy or social class system. </a:t>
            </a:r>
          </a:p>
          <a:p>
            <a:endParaRPr lang="en-GB" dirty="0"/>
          </a:p>
          <a:p>
            <a:r>
              <a:rPr lang="en-GB" dirty="0"/>
              <a:t>Many structuralists argue that </a:t>
            </a:r>
            <a:r>
              <a:rPr lang="en-GB" dirty="0">
                <a:solidFill>
                  <a:srgbClr val="FFFF00"/>
                </a:solidFill>
              </a:rPr>
              <a:t>economic changes </a:t>
            </a:r>
            <a:r>
              <a:rPr lang="en-GB" dirty="0"/>
              <a:t>within Japan, like the growing wealth of the </a:t>
            </a:r>
            <a:r>
              <a:rPr lang="en-GB" dirty="0">
                <a:solidFill>
                  <a:srgbClr val="FFC000"/>
                </a:solidFill>
              </a:rPr>
              <a:t>middle/merchant class</a:t>
            </a:r>
            <a:r>
              <a:rPr lang="en-GB" dirty="0"/>
              <a:t>, led to tensions that ultimately brought about the Meiji Restoration.</a:t>
            </a:r>
          </a:p>
        </p:txBody>
      </p:sp>
      <p:pic>
        <p:nvPicPr>
          <p:cNvPr id="4" name="Content Placeholder 3">
            <a:extLst>
              <a:ext uri="{FF2B5EF4-FFF2-40B4-BE49-F238E27FC236}">
                <a16:creationId xmlns:a16="http://schemas.microsoft.com/office/drawing/2014/main" xmlns="" id="{EB5A37B1-CCC1-4864-95DC-F5E47788BF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3567" y="1087608"/>
            <a:ext cx="2145657" cy="2860877"/>
          </a:xfrm>
          <a:prstGeom prst="rect">
            <a:avLst/>
          </a:prstGeom>
          <a:ln>
            <a:noFill/>
          </a:ln>
          <a:effectLst>
            <a:softEdge rad="112500"/>
          </a:effectLst>
        </p:spPr>
      </p:pic>
      <p:pic>
        <p:nvPicPr>
          <p:cNvPr id="5" name="Picture 4">
            <a:extLst>
              <a:ext uri="{FF2B5EF4-FFF2-40B4-BE49-F238E27FC236}">
                <a16:creationId xmlns:a16="http://schemas.microsoft.com/office/drawing/2014/main" xmlns="" id="{0EB2AAAF-1E06-4301-94E7-D5362CA7B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2130" y="3469238"/>
            <a:ext cx="2239455" cy="3245587"/>
          </a:xfrm>
          <a:prstGeom prst="rect">
            <a:avLst/>
          </a:prstGeom>
          <a:ln>
            <a:noFill/>
          </a:ln>
          <a:effectLst>
            <a:softEdge rad="112500"/>
          </a:effectLst>
        </p:spPr>
      </p:pic>
    </p:spTree>
    <p:extLst>
      <p:ext uri="{BB962C8B-B14F-4D97-AF65-F5344CB8AC3E}">
        <p14:creationId xmlns:p14="http://schemas.microsoft.com/office/powerpoint/2010/main" val="224073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1)">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heel(1)">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E78290-457C-4364-AD43-9FE52B15601B}"/>
              </a:ext>
            </a:extLst>
          </p:cNvPr>
          <p:cNvSpPr>
            <a:spLocks noGrp="1"/>
          </p:cNvSpPr>
          <p:nvPr>
            <p:ph type="title"/>
          </p:nvPr>
        </p:nvSpPr>
        <p:spPr>
          <a:xfrm>
            <a:off x="0" y="0"/>
            <a:ext cx="7886700" cy="1325563"/>
          </a:xfrm>
        </p:spPr>
        <p:txBody>
          <a:bodyPr/>
          <a:lstStyle/>
          <a:p>
            <a:r>
              <a:rPr lang="en-GB" b="1" u="sng" dirty="0"/>
              <a:t>Japan before the Meiji Restoration</a:t>
            </a:r>
          </a:p>
        </p:txBody>
      </p:sp>
      <p:sp>
        <p:nvSpPr>
          <p:cNvPr id="3" name="Content Placeholder 2">
            <a:extLst>
              <a:ext uri="{FF2B5EF4-FFF2-40B4-BE49-F238E27FC236}">
                <a16:creationId xmlns:a16="http://schemas.microsoft.com/office/drawing/2014/main" xmlns="" id="{8AC72CAD-7EFB-48DD-A7B8-48C99AF39017}"/>
              </a:ext>
            </a:extLst>
          </p:cNvPr>
          <p:cNvSpPr>
            <a:spLocks noGrp="1"/>
          </p:cNvSpPr>
          <p:nvPr>
            <p:ph idx="1"/>
          </p:nvPr>
        </p:nvSpPr>
        <p:spPr>
          <a:xfrm>
            <a:off x="-1" y="1171156"/>
            <a:ext cx="5996979" cy="5686844"/>
          </a:xfrm>
        </p:spPr>
        <p:txBody>
          <a:bodyPr>
            <a:normAutofit fontScale="92500"/>
          </a:bodyPr>
          <a:lstStyle/>
          <a:p>
            <a:r>
              <a:rPr lang="en-GB" dirty="0"/>
              <a:t>Population growth in society had increased the demand for food. This made the inferior merchant class </a:t>
            </a:r>
            <a:r>
              <a:rPr lang="en-GB" dirty="0">
                <a:solidFill>
                  <a:srgbClr val="FFC000"/>
                </a:solidFill>
              </a:rPr>
              <a:t>wealthier than the Samurai</a:t>
            </a:r>
            <a:r>
              <a:rPr lang="en-GB" dirty="0"/>
              <a:t>.</a:t>
            </a:r>
          </a:p>
          <a:p>
            <a:endParaRPr lang="en-GB" dirty="0"/>
          </a:p>
          <a:p>
            <a:r>
              <a:rPr lang="en-GB" dirty="0"/>
              <a:t>At the same time, the obligations on the Samurai to attend the imperial court at Edo led them into debt, </a:t>
            </a:r>
            <a:r>
              <a:rPr lang="en-GB" dirty="0">
                <a:solidFill>
                  <a:srgbClr val="00B0F0"/>
                </a:solidFill>
              </a:rPr>
              <a:t>increasing the anger of the Samurai with the status quo</a:t>
            </a:r>
            <a:r>
              <a:rPr lang="en-GB" dirty="0"/>
              <a:t>. </a:t>
            </a:r>
          </a:p>
          <a:p>
            <a:endParaRPr lang="en-GB" dirty="0"/>
          </a:p>
          <a:p>
            <a:r>
              <a:rPr lang="en-GB" dirty="0"/>
              <a:t>Ambitious regional rivals like the </a:t>
            </a:r>
            <a:r>
              <a:rPr lang="en-GB" dirty="0">
                <a:solidFill>
                  <a:srgbClr val="92D050"/>
                </a:solidFill>
              </a:rPr>
              <a:t>Satsuma and </a:t>
            </a:r>
            <a:r>
              <a:rPr lang="en-GB" dirty="0" err="1">
                <a:solidFill>
                  <a:srgbClr val="92D050"/>
                </a:solidFill>
              </a:rPr>
              <a:t>Chōshū</a:t>
            </a:r>
            <a:r>
              <a:rPr lang="en-GB" dirty="0">
                <a:solidFill>
                  <a:srgbClr val="92D050"/>
                </a:solidFill>
              </a:rPr>
              <a:t> clans</a:t>
            </a:r>
            <a:r>
              <a:rPr lang="en-GB" dirty="0"/>
              <a:t> from Kyushu therefore saw an opportunity to seize power.</a:t>
            </a:r>
          </a:p>
        </p:txBody>
      </p:sp>
      <p:pic>
        <p:nvPicPr>
          <p:cNvPr id="4" name="Picture 3">
            <a:extLst>
              <a:ext uri="{FF2B5EF4-FFF2-40B4-BE49-F238E27FC236}">
                <a16:creationId xmlns:a16="http://schemas.microsoft.com/office/drawing/2014/main" xmlns="" id="{A94A4ED5-C637-4165-90A4-F3E3E335BF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8484" y="1101532"/>
            <a:ext cx="2336431" cy="2611768"/>
          </a:xfrm>
          <a:prstGeom prst="rect">
            <a:avLst/>
          </a:prstGeom>
          <a:ln>
            <a:noFill/>
          </a:ln>
          <a:effectLst>
            <a:softEdge rad="112500"/>
          </a:effectLst>
        </p:spPr>
      </p:pic>
      <p:pic>
        <p:nvPicPr>
          <p:cNvPr id="5" name="Picture 4">
            <a:extLst>
              <a:ext uri="{FF2B5EF4-FFF2-40B4-BE49-F238E27FC236}">
                <a16:creationId xmlns:a16="http://schemas.microsoft.com/office/drawing/2014/main" xmlns="" id="{8740582D-398F-4E73-961C-398252107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3798" y="3420877"/>
            <a:ext cx="2510437" cy="3226782"/>
          </a:xfrm>
          <a:prstGeom prst="rect">
            <a:avLst/>
          </a:prstGeom>
          <a:ln>
            <a:noFill/>
          </a:ln>
          <a:effectLst>
            <a:softEdge rad="112500"/>
          </a:effectLst>
        </p:spPr>
      </p:pic>
    </p:spTree>
    <p:extLst>
      <p:ext uri="{BB962C8B-B14F-4D97-AF65-F5344CB8AC3E}">
        <p14:creationId xmlns:p14="http://schemas.microsoft.com/office/powerpoint/2010/main" val="278142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1)">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heel(1)">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E78290-457C-4364-AD43-9FE52B15601B}"/>
              </a:ext>
            </a:extLst>
          </p:cNvPr>
          <p:cNvSpPr>
            <a:spLocks noGrp="1"/>
          </p:cNvSpPr>
          <p:nvPr>
            <p:ph type="title"/>
          </p:nvPr>
        </p:nvSpPr>
        <p:spPr>
          <a:xfrm>
            <a:off x="0" y="0"/>
            <a:ext cx="9144000" cy="1325563"/>
          </a:xfrm>
        </p:spPr>
        <p:txBody>
          <a:bodyPr/>
          <a:lstStyle/>
          <a:p>
            <a:r>
              <a:rPr lang="en-GB" b="1" u="sng" dirty="0"/>
              <a:t>What triggered the Meiji Restoration?</a:t>
            </a:r>
          </a:p>
        </p:txBody>
      </p:sp>
      <p:sp>
        <p:nvSpPr>
          <p:cNvPr id="3" name="Content Placeholder 2">
            <a:extLst>
              <a:ext uri="{FF2B5EF4-FFF2-40B4-BE49-F238E27FC236}">
                <a16:creationId xmlns:a16="http://schemas.microsoft.com/office/drawing/2014/main" xmlns="" id="{8AC72CAD-7EFB-48DD-A7B8-48C99AF39017}"/>
              </a:ext>
            </a:extLst>
          </p:cNvPr>
          <p:cNvSpPr>
            <a:spLocks noGrp="1"/>
          </p:cNvSpPr>
          <p:nvPr>
            <p:ph idx="1"/>
          </p:nvPr>
        </p:nvSpPr>
        <p:spPr>
          <a:xfrm>
            <a:off x="-1" y="1171156"/>
            <a:ext cx="5996979" cy="5686844"/>
          </a:xfrm>
        </p:spPr>
        <p:txBody>
          <a:bodyPr>
            <a:normAutofit fontScale="92500"/>
          </a:bodyPr>
          <a:lstStyle/>
          <a:p>
            <a:r>
              <a:rPr lang="en-GB" dirty="0"/>
              <a:t>By the 1850s, tensions in society had reached such a point that some Daimyo sought to remove the Shogun from power and </a:t>
            </a:r>
            <a:r>
              <a:rPr lang="en-GB" dirty="0">
                <a:solidFill>
                  <a:srgbClr val="FFFF00"/>
                </a:solidFill>
              </a:rPr>
              <a:t>create a new society</a:t>
            </a:r>
            <a:r>
              <a:rPr lang="en-GB" dirty="0"/>
              <a:t>.</a:t>
            </a:r>
          </a:p>
          <a:p>
            <a:endParaRPr lang="en-GB" dirty="0"/>
          </a:p>
          <a:p>
            <a:r>
              <a:rPr lang="en-GB" dirty="0"/>
              <a:t>It’s at this point that the </a:t>
            </a:r>
            <a:r>
              <a:rPr lang="en-GB" dirty="0">
                <a:solidFill>
                  <a:srgbClr val="92D050"/>
                </a:solidFill>
              </a:rPr>
              <a:t>US Navy </a:t>
            </a:r>
            <a:r>
              <a:rPr lang="en-GB" dirty="0"/>
              <a:t>sailed into Edo harbour on 8</a:t>
            </a:r>
            <a:r>
              <a:rPr lang="en-GB" baseline="30000" dirty="0"/>
              <a:t>th</a:t>
            </a:r>
            <a:r>
              <a:rPr lang="en-GB" dirty="0"/>
              <a:t> July 1853, demanding that Japan opened its borders for trade. </a:t>
            </a:r>
          </a:p>
          <a:p>
            <a:endParaRPr lang="en-GB" dirty="0"/>
          </a:p>
          <a:p>
            <a:r>
              <a:rPr lang="en-GB" dirty="0"/>
              <a:t>Led by </a:t>
            </a:r>
            <a:r>
              <a:rPr lang="en-GB" dirty="0">
                <a:solidFill>
                  <a:srgbClr val="00B0F0"/>
                </a:solidFill>
              </a:rPr>
              <a:t>Commodore Matthew Perry</a:t>
            </a:r>
            <a:r>
              <a:rPr lang="en-GB" dirty="0"/>
              <a:t>, the ‘four black ships’, which increased to eight the following year, humiliated the Shogun into opening Japan for trade.</a:t>
            </a:r>
          </a:p>
        </p:txBody>
      </p:sp>
      <p:pic>
        <p:nvPicPr>
          <p:cNvPr id="4" name="Picture 3">
            <a:extLst>
              <a:ext uri="{FF2B5EF4-FFF2-40B4-BE49-F238E27FC236}">
                <a16:creationId xmlns:a16="http://schemas.microsoft.com/office/drawing/2014/main" xmlns="" id="{735467F8-064F-4DBD-B927-0F3B70062D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0915" y="1171156"/>
            <a:ext cx="3050611" cy="2078572"/>
          </a:xfrm>
          <a:prstGeom prst="rect">
            <a:avLst/>
          </a:prstGeom>
          <a:ln>
            <a:noFill/>
          </a:ln>
          <a:effectLst>
            <a:softEdge rad="112500"/>
          </a:effectLst>
        </p:spPr>
      </p:pic>
      <p:pic>
        <p:nvPicPr>
          <p:cNvPr id="5" name="Picture 4">
            <a:extLst>
              <a:ext uri="{FF2B5EF4-FFF2-40B4-BE49-F238E27FC236}">
                <a16:creationId xmlns:a16="http://schemas.microsoft.com/office/drawing/2014/main" xmlns="" id="{AE7576E4-85BA-4DE3-9326-DD6643303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396" y="4473236"/>
            <a:ext cx="3225713" cy="2280442"/>
          </a:xfrm>
          <a:prstGeom prst="rect">
            <a:avLst/>
          </a:prstGeom>
          <a:ln>
            <a:noFill/>
          </a:ln>
          <a:effectLst>
            <a:softEdge rad="112500"/>
          </a:effectLst>
        </p:spPr>
      </p:pic>
      <p:pic>
        <p:nvPicPr>
          <p:cNvPr id="6" name="Picture 5">
            <a:extLst>
              <a:ext uri="{FF2B5EF4-FFF2-40B4-BE49-F238E27FC236}">
                <a16:creationId xmlns:a16="http://schemas.microsoft.com/office/drawing/2014/main" xmlns="" id="{37B75D8C-A95A-4906-AAFF-3AFEED4B0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2262" y="2785737"/>
            <a:ext cx="1974857" cy="2253192"/>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5740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1)">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heel(1)">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65126"/>
            <a:ext cx="9175211" cy="6201177"/>
          </a:xfrm>
        </p:spPr>
      </p:pic>
    </p:spTree>
    <p:extLst>
      <p:ext uri="{BB962C8B-B14F-4D97-AF65-F5344CB8AC3E}">
        <p14:creationId xmlns:p14="http://schemas.microsoft.com/office/powerpoint/2010/main" val="4213429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90BD6-F7EA-4B9D-810B-3C426D51727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387183FF-0520-4ED6-903E-33EDFDB87051}"/>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xmlns="" id="{63BF80B4-A0BE-4143-ADF7-08C330082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337" y="171211"/>
            <a:ext cx="8659060" cy="5620497"/>
          </a:xfrm>
          <a:prstGeom prst="rect">
            <a:avLst/>
          </a:prstGeom>
        </p:spPr>
      </p:pic>
      <p:sp>
        <p:nvSpPr>
          <p:cNvPr id="5" name="Rectangle 4">
            <a:extLst>
              <a:ext uri="{FF2B5EF4-FFF2-40B4-BE49-F238E27FC236}">
                <a16:creationId xmlns:a16="http://schemas.microsoft.com/office/drawing/2014/main" xmlns="" id="{6D61160F-FA08-47A6-86DC-13E99E11344C}"/>
              </a:ext>
            </a:extLst>
          </p:cNvPr>
          <p:cNvSpPr/>
          <p:nvPr/>
        </p:nvSpPr>
        <p:spPr>
          <a:xfrm>
            <a:off x="487371" y="5467834"/>
            <a:ext cx="7974310" cy="1178972"/>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GB" sz="2800" dirty="0"/>
              <a:t>What does the source convey about how the Americans were perceived at this time in Japan?</a:t>
            </a:r>
          </a:p>
        </p:txBody>
      </p:sp>
    </p:spTree>
    <p:extLst>
      <p:ext uri="{BB962C8B-B14F-4D97-AF65-F5344CB8AC3E}">
        <p14:creationId xmlns:p14="http://schemas.microsoft.com/office/powerpoint/2010/main" val="3122851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E78290-457C-4364-AD43-9FE52B15601B}"/>
              </a:ext>
            </a:extLst>
          </p:cNvPr>
          <p:cNvSpPr>
            <a:spLocks noGrp="1"/>
          </p:cNvSpPr>
          <p:nvPr>
            <p:ph type="title"/>
          </p:nvPr>
        </p:nvSpPr>
        <p:spPr>
          <a:xfrm>
            <a:off x="0" y="0"/>
            <a:ext cx="9144000" cy="1325563"/>
          </a:xfrm>
        </p:spPr>
        <p:txBody>
          <a:bodyPr/>
          <a:lstStyle/>
          <a:p>
            <a:r>
              <a:rPr lang="en-GB" b="1" u="sng" dirty="0"/>
              <a:t>What triggered the Meiji Restoration?</a:t>
            </a:r>
          </a:p>
        </p:txBody>
      </p:sp>
      <p:sp>
        <p:nvSpPr>
          <p:cNvPr id="3" name="Content Placeholder 2">
            <a:extLst>
              <a:ext uri="{FF2B5EF4-FFF2-40B4-BE49-F238E27FC236}">
                <a16:creationId xmlns:a16="http://schemas.microsoft.com/office/drawing/2014/main" xmlns="" id="{8AC72CAD-7EFB-48DD-A7B8-48C99AF39017}"/>
              </a:ext>
            </a:extLst>
          </p:cNvPr>
          <p:cNvSpPr>
            <a:spLocks noGrp="1"/>
          </p:cNvSpPr>
          <p:nvPr>
            <p:ph idx="1"/>
          </p:nvPr>
        </p:nvSpPr>
        <p:spPr>
          <a:xfrm>
            <a:off x="-1" y="1171156"/>
            <a:ext cx="5996979" cy="5686844"/>
          </a:xfrm>
        </p:spPr>
        <p:txBody>
          <a:bodyPr>
            <a:normAutofit lnSpcReduction="10000"/>
          </a:bodyPr>
          <a:lstStyle/>
          <a:p>
            <a:r>
              <a:rPr lang="en-GB" dirty="0"/>
              <a:t>By 1858, Japan had signed the </a:t>
            </a:r>
            <a:r>
              <a:rPr lang="en-GB" dirty="0">
                <a:solidFill>
                  <a:srgbClr val="00B0F0"/>
                </a:solidFill>
              </a:rPr>
              <a:t>Treaty of Kanagawa</a:t>
            </a:r>
            <a:r>
              <a:rPr lang="en-GB" dirty="0"/>
              <a:t> with the USA, allowing the US to dominate trade. </a:t>
            </a:r>
          </a:p>
          <a:p>
            <a:endParaRPr lang="en-GB" dirty="0"/>
          </a:p>
          <a:p>
            <a:r>
              <a:rPr lang="en-GB" dirty="0"/>
              <a:t>It seemed as if Japan would go the way of China which had </a:t>
            </a:r>
            <a:r>
              <a:rPr lang="en-GB" dirty="0">
                <a:solidFill>
                  <a:srgbClr val="FFFF00"/>
                </a:solidFill>
              </a:rPr>
              <a:t>just lost </a:t>
            </a:r>
            <a:r>
              <a:rPr lang="en-GB" dirty="0"/>
              <a:t>the </a:t>
            </a:r>
            <a:r>
              <a:rPr lang="en-GB" dirty="0">
                <a:solidFill>
                  <a:srgbClr val="92D050"/>
                </a:solidFill>
              </a:rPr>
              <a:t>Opium Wars </a:t>
            </a:r>
            <a:r>
              <a:rPr lang="en-GB" dirty="0"/>
              <a:t>to Britain. </a:t>
            </a:r>
          </a:p>
          <a:p>
            <a:endParaRPr lang="en-GB" dirty="0"/>
          </a:p>
          <a:p>
            <a:r>
              <a:rPr lang="en-GB" dirty="0"/>
              <a:t>The level of anger and mistrust of the Shogunate rose in Japan as its rivals </a:t>
            </a:r>
            <a:r>
              <a:rPr lang="en-GB" dirty="0">
                <a:solidFill>
                  <a:srgbClr val="FFC000"/>
                </a:solidFill>
              </a:rPr>
              <a:t>blamed the Shogun </a:t>
            </a:r>
            <a:r>
              <a:rPr lang="en-GB" dirty="0"/>
              <a:t>for appearing weak against the US, triggering the rebellion that became know as the </a:t>
            </a:r>
            <a:r>
              <a:rPr lang="en-GB" dirty="0">
                <a:solidFill>
                  <a:srgbClr val="FF0000"/>
                </a:solidFill>
              </a:rPr>
              <a:t>Meiji Restoration</a:t>
            </a:r>
            <a:r>
              <a:rPr lang="en-GB" dirty="0"/>
              <a:t>.</a:t>
            </a:r>
          </a:p>
        </p:txBody>
      </p:sp>
      <p:pic>
        <p:nvPicPr>
          <p:cNvPr id="5" name="Picture 4">
            <a:extLst>
              <a:ext uri="{FF2B5EF4-FFF2-40B4-BE49-F238E27FC236}">
                <a16:creationId xmlns:a16="http://schemas.microsoft.com/office/drawing/2014/main" xmlns="" id="{EBAAE650-D67C-4263-966E-59C950EF02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6978" y="1171156"/>
            <a:ext cx="2125086" cy="3153831"/>
          </a:xfrm>
          <a:prstGeom prst="rect">
            <a:avLst/>
          </a:prstGeom>
          <a:ln>
            <a:noFill/>
          </a:ln>
          <a:effectLst>
            <a:softEdge rad="112500"/>
          </a:effectLst>
        </p:spPr>
      </p:pic>
      <p:pic>
        <p:nvPicPr>
          <p:cNvPr id="4" name="Picture 3">
            <a:extLst>
              <a:ext uri="{FF2B5EF4-FFF2-40B4-BE49-F238E27FC236}">
                <a16:creationId xmlns:a16="http://schemas.microsoft.com/office/drawing/2014/main" xmlns="" id="{3C3FF412-9605-473D-BFC6-F028F1D64E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9360" y="3618688"/>
            <a:ext cx="1935115" cy="3135258"/>
          </a:xfrm>
          <a:prstGeom prst="rect">
            <a:avLst/>
          </a:prstGeom>
          <a:ln>
            <a:noFill/>
          </a:ln>
          <a:effectLst>
            <a:softEdge rad="112500"/>
          </a:effectLst>
        </p:spPr>
      </p:pic>
    </p:spTree>
    <p:extLst>
      <p:ext uri="{BB962C8B-B14F-4D97-AF65-F5344CB8AC3E}">
        <p14:creationId xmlns:p14="http://schemas.microsoft.com/office/powerpoint/2010/main" val="290582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1)">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heel(1)">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46220"/>
          </a:xfrm>
        </p:spPr>
        <p:txBody>
          <a:bodyPr>
            <a:normAutofit/>
          </a:bodyPr>
          <a:lstStyle/>
          <a:p>
            <a:pPr algn="ctr"/>
            <a:r>
              <a:rPr lang="en-GB" sz="3600" b="1" u="sng" dirty="0"/>
              <a:t>1842 – British victory over China in Opium War worries Japan: could it happen to them?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2621"/>
            <a:ext cx="9144000" cy="5151549"/>
          </a:xfrm>
          <a:prstGeom prst="rect">
            <a:avLst/>
          </a:prstGeom>
        </p:spPr>
      </p:pic>
    </p:spTree>
    <p:extLst>
      <p:ext uri="{BB962C8B-B14F-4D97-AF65-F5344CB8AC3E}">
        <p14:creationId xmlns:p14="http://schemas.microsoft.com/office/powerpoint/2010/main" val="1983231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E78290-457C-4364-AD43-9FE52B15601B}"/>
              </a:ext>
            </a:extLst>
          </p:cNvPr>
          <p:cNvSpPr>
            <a:spLocks noGrp="1"/>
          </p:cNvSpPr>
          <p:nvPr>
            <p:ph type="title"/>
          </p:nvPr>
        </p:nvSpPr>
        <p:spPr>
          <a:xfrm>
            <a:off x="0" y="0"/>
            <a:ext cx="9144000" cy="1325563"/>
          </a:xfrm>
        </p:spPr>
        <p:txBody>
          <a:bodyPr/>
          <a:lstStyle/>
          <a:p>
            <a:r>
              <a:rPr lang="en-GB" b="1" u="sng" dirty="0"/>
              <a:t>How did the Shogunate collapse?</a:t>
            </a:r>
          </a:p>
        </p:txBody>
      </p:sp>
      <p:sp>
        <p:nvSpPr>
          <p:cNvPr id="3" name="Content Placeholder 2">
            <a:extLst>
              <a:ext uri="{FF2B5EF4-FFF2-40B4-BE49-F238E27FC236}">
                <a16:creationId xmlns:a16="http://schemas.microsoft.com/office/drawing/2014/main" xmlns="" id="{8AC72CAD-7EFB-48DD-A7B8-48C99AF39017}"/>
              </a:ext>
            </a:extLst>
          </p:cNvPr>
          <p:cNvSpPr>
            <a:spLocks noGrp="1"/>
          </p:cNvSpPr>
          <p:nvPr>
            <p:ph idx="1"/>
          </p:nvPr>
        </p:nvSpPr>
        <p:spPr>
          <a:xfrm>
            <a:off x="-1" y="1171156"/>
            <a:ext cx="5996979" cy="5686844"/>
          </a:xfrm>
        </p:spPr>
        <p:txBody>
          <a:bodyPr>
            <a:normAutofit fontScale="92500" lnSpcReduction="20000"/>
          </a:bodyPr>
          <a:lstStyle/>
          <a:p>
            <a:r>
              <a:rPr lang="en-GB" dirty="0"/>
              <a:t>‘</a:t>
            </a:r>
            <a:r>
              <a:rPr lang="en-GB" dirty="0">
                <a:solidFill>
                  <a:srgbClr val="00B0F0"/>
                </a:solidFill>
              </a:rPr>
              <a:t>Intentionalist</a:t>
            </a:r>
            <a:r>
              <a:rPr lang="en-GB" dirty="0"/>
              <a:t>’ historians believe that individuals are the ones that shape history, not ‘economic forces’ or cultural influences. People have ‘</a:t>
            </a:r>
            <a:r>
              <a:rPr lang="en-GB" dirty="0">
                <a:solidFill>
                  <a:srgbClr val="FFFF00"/>
                </a:solidFill>
              </a:rPr>
              <a:t>agency</a:t>
            </a:r>
            <a:r>
              <a:rPr lang="en-GB" dirty="0"/>
              <a:t>’.</a:t>
            </a:r>
          </a:p>
          <a:p>
            <a:endParaRPr lang="en-GB" dirty="0"/>
          </a:p>
          <a:p>
            <a:r>
              <a:rPr lang="en-GB" dirty="0"/>
              <a:t>This can be seen in the leadership skills of the </a:t>
            </a:r>
            <a:r>
              <a:rPr lang="en-GB" dirty="0">
                <a:solidFill>
                  <a:srgbClr val="92D050"/>
                </a:solidFill>
              </a:rPr>
              <a:t>Satsuma and </a:t>
            </a:r>
            <a:r>
              <a:rPr lang="en-GB" dirty="0" err="1">
                <a:solidFill>
                  <a:srgbClr val="92D050"/>
                </a:solidFill>
              </a:rPr>
              <a:t>Chōshū</a:t>
            </a:r>
            <a:r>
              <a:rPr lang="en-GB" dirty="0">
                <a:solidFill>
                  <a:srgbClr val="92D050"/>
                </a:solidFill>
              </a:rPr>
              <a:t> </a:t>
            </a:r>
            <a:r>
              <a:rPr lang="en-GB" dirty="0"/>
              <a:t>clans, who despite lacking power – joined forces, modernised their army, and marched on Edo. They called for ‘</a:t>
            </a:r>
            <a:r>
              <a:rPr lang="en-GB" dirty="0" err="1">
                <a:solidFill>
                  <a:srgbClr val="00B0F0"/>
                </a:solidFill>
              </a:rPr>
              <a:t>Sonno</a:t>
            </a:r>
            <a:r>
              <a:rPr lang="en-GB" dirty="0">
                <a:solidFill>
                  <a:srgbClr val="00B0F0"/>
                </a:solidFill>
              </a:rPr>
              <a:t> Joi</a:t>
            </a:r>
            <a:r>
              <a:rPr lang="en-GB" dirty="0"/>
              <a:t>’ – revere the Emperor, repel the barbarians!</a:t>
            </a:r>
          </a:p>
          <a:p>
            <a:endParaRPr lang="en-GB" dirty="0"/>
          </a:p>
          <a:p>
            <a:r>
              <a:rPr lang="en-GB" dirty="0"/>
              <a:t>By 1867 the Shogun had ceded power to these clans. After a </a:t>
            </a:r>
            <a:r>
              <a:rPr lang="en-GB" dirty="0">
                <a:solidFill>
                  <a:srgbClr val="FFC000"/>
                </a:solidFill>
              </a:rPr>
              <a:t>brief civil war </a:t>
            </a:r>
            <a:r>
              <a:rPr lang="en-GB" dirty="0"/>
              <a:t>between 1868-69, the </a:t>
            </a:r>
            <a:r>
              <a:rPr lang="en-GB" dirty="0" err="1"/>
              <a:t>bakufu</a:t>
            </a:r>
            <a:r>
              <a:rPr lang="en-GB" dirty="0"/>
              <a:t> was finally defeated and the ‘</a:t>
            </a:r>
            <a:r>
              <a:rPr lang="en-GB" dirty="0">
                <a:solidFill>
                  <a:srgbClr val="FF0000"/>
                </a:solidFill>
              </a:rPr>
              <a:t>restoration</a:t>
            </a:r>
            <a:r>
              <a:rPr lang="en-GB" dirty="0"/>
              <a:t>’ of the Emperor announced.</a:t>
            </a:r>
          </a:p>
        </p:txBody>
      </p:sp>
      <p:pic>
        <p:nvPicPr>
          <p:cNvPr id="5" name="Picture 4">
            <a:extLst>
              <a:ext uri="{FF2B5EF4-FFF2-40B4-BE49-F238E27FC236}">
                <a16:creationId xmlns:a16="http://schemas.microsoft.com/office/drawing/2014/main" xmlns="" id="{6AF791A5-85FE-4BDF-831D-856F972FAD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9442" y="4440677"/>
            <a:ext cx="3121364" cy="2202642"/>
          </a:xfrm>
          <a:prstGeom prst="rect">
            <a:avLst/>
          </a:prstGeom>
          <a:ln>
            <a:noFill/>
          </a:ln>
          <a:effectLst>
            <a:softEdge rad="112500"/>
          </a:effectLst>
        </p:spPr>
      </p:pic>
      <p:pic>
        <p:nvPicPr>
          <p:cNvPr id="7" name="Picture 6">
            <a:extLst>
              <a:ext uri="{FF2B5EF4-FFF2-40B4-BE49-F238E27FC236}">
                <a16:creationId xmlns:a16="http://schemas.microsoft.com/office/drawing/2014/main" xmlns="" id="{01AC8712-D4EA-4023-957E-6C16AB08B6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3659" y="1114297"/>
            <a:ext cx="2056670" cy="3039414"/>
          </a:xfrm>
          <a:prstGeom prst="rect">
            <a:avLst/>
          </a:prstGeom>
          <a:ln>
            <a:noFill/>
          </a:ln>
          <a:effectLst>
            <a:softEdge rad="112500"/>
          </a:effectLst>
        </p:spPr>
      </p:pic>
    </p:spTree>
    <p:extLst>
      <p:ext uri="{BB962C8B-B14F-4D97-AF65-F5344CB8AC3E}">
        <p14:creationId xmlns:p14="http://schemas.microsoft.com/office/powerpoint/2010/main" val="194039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1)">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heel(1)">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E78290-457C-4364-AD43-9FE52B15601B}"/>
              </a:ext>
            </a:extLst>
          </p:cNvPr>
          <p:cNvSpPr>
            <a:spLocks noGrp="1"/>
          </p:cNvSpPr>
          <p:nvPr>
            <p:ph type="title"/>
          </p:nvPr>
        </p:nvSpPr>
        <p:spPr>
          <a:xfrm>
            <a:off x="0" y="0"/>
            <a:ext cx="7886700" cy="1167319"/>
          </a:xfrm>
        </p:spPr>
        <p:txBody>
          <a:bodyPr/>
          <a:lstStyle/>
          <a:p>
            <a:r>
              <a:rPr lang="en-GB" b="1" u="sng" dirty="0"/>
              <a:t>Japan’s Road to War</a:t>
            </a:r>
          </a:p>
        </p:txBody>
      </p:sp>
      <p:sp>
        <p:nvSpPr>
          <p:cNvPr id="3" name="Content Placeholder 2">
            <a:extLst>
              <a:ext uri="{FF2B5EF4-FFF2-40B4-BE49-F238E27FC236}">
                <a16:creationId xmlns:a16="http://schemas.microsoft.com/office/drawing/2014/main" xmlns="" id="{8AC72CAD-7EFB-48DD-A7B8-48C99AF39017}"/>
              </a:ext>
            </a:extLst>
          </p:cNvPr>
          <p:cNvSpPr>
            <a:spLocks noGrp="1"/>
          </p:cNvSpPr>
          <p:nvPr>
            <p:ph idx="1"/>
          </p:nvPr>
        </p:nvSpPr>
        <p:spPr>
          <a:xfrm>
            <a:off x="-1" y="1070043"/>
            <a:ext cx="5815955" cy="5787957"/>
          </a:xfrm>
        </p:spPr>
        <p:txBody>
          <a:bodyPr>
            <a:normAutofit fontScale="92500" lnSpcReduction="10000"/>
          </a:bodyPr>
          <a:lstStyle/>
          <a:p>
            <a:r>
              <a:rPr lang="en-GB" dirty="0"/>
              <a:t>During the 1930s, Japan expanded its territory into </a:t>
            </a:r>
            <a:r>
              <a:rPr lang="en-GB" dirty="0">
                <a:solidFill>
                  <a:srgbClr val="92D050"/>
                </a:solidFill>
              </a:rPr>
              <a:t>Manchuria</a:t>
            </a:r>
            <a:r>
              <a:rPr lang="en-GB" dirty="0"/>
              <a:t>, withdrew from the </a:t>
            </a:r>
            <a:r>
              <a:rPr lang="en-GB" dirty="0">
                <a:solidFill>
                  <a:srgbClr val="FFFF00"/>
                </a:solidFill>
              </a:rPr>
              <a:t>League of Nations</a:t>
            </a:r>
            <a:r>
              <a:rPr lang="en-GB" dirty="0"/>
              <a:t>, invaded </a:t>
            </a:r>
            <a:r>
              <a:rPr lang="en-GB" dirty="0">
                <a:solidFill>
                  <a:srgbClr val="FFC000"/>
                </a:solidFill>
              </a:rPr>
              <a:t>China</a:t>
            </a:r>
            <a:r>
              <a:rPr lang="en-GB" dirty="0"/>
              <a:t>, signed a </a:t>
            </a:r>
            <a:r>
              <a:rPr lang="en-GB" dirty="0">
                <a:solidFill>
                  <a:srgbClr val="FF0000"/>
                </a:solidFill>
              </a:rPr>
              <a:t>military alliance </a:t>
            </a:r>
            <a:r>
              <a:rPr lang="en-GB" dirty="0"/>
              <a:t>with Fascist Italy and Nazi Germany, and attacked the USA at </a:t>
            </a:r>
            <a:r>
              <a:rPr lang="en-GB" dirty="0">
                <a:solidFill>
                  <a:srgbClr val="00B0F0"/>
                </a:solidFill>
              </a:rPr>
              <a:t>Pearl Harbour </a:t>
            </a:r>
            <a:r>
              <a:rPr lang="en-GB" dirty="0"/>
              <a:t>in 1941.</a:t>
            </a:r>
          </a:p>
          <a:p>
            <a:endParaRPr lang="en-GB" dirty="0"/>
          </a:p>
          <a:p>
            <a:r>
              <a:rPr lang="en-GB" dirty="0"/>
              <a:t>How did Japan come to pursue such an </a:t>
            </a:r>
            <a:r>
              <a:rPr lang="en-GB" dirty="0">
                <a:solidFill>
                  <a:srgbClr val="FFFF00"/>
                </a:solidFill>
              </a:rPr>
              <a:t>aggressive and militaristic </a:t>
            </a:r>
            <a:r>
              <a:rPr lang="en-GB" dirty="0"/>
              <a:t>foreign policy?</a:t>
            </a:r>
          </a:p>
          <a:p>
            <a:endParaRPr lang="en-GB" dirty="0"/>
          </a:p>
          <a:p>
            <a:r>
              <a:rPr lang="en-GB" dirty="0"/>
              <a:t>Was it an inevitable part of Japanese </a:t>
            </a:r>
            <a:r>
              <a:rPr lang="en-GB" dirty="0">
                <a:solidFill>
                  <a:srgbClr val="FF0000"/>
                </a:solidFill>
              </a:rPr>
              <a:t>politics and culture</a:t>
            </a:r>
            <a:r>
              <a:rPr lang="en-GB" dirty="0"/>
              <a:t>? Was it due to </a:t>
            </a:r>
            <a:r>
              <a:rPr lang="en-GB" dirty="0">
                <a:solidFill>
                  <a:srgbClr val="FFC000"/>
                </a:solidFill>
              </a:rPr>
              <a:t>economic necessity</a:t>
            </a:r>
            <a:r>
              <a:rPr lang="en-GB" dirty="0"/>
              <a:t>? Or was it the fault of the </a:t>
            </a:r>
            <a:r>
              <a:rPr lang="en-GB" dirty="0">
                <a:solidFill>
                  <a:srgbClr val="00B0F0"/>
                </a:solidFill>
              </a:rPr>
              <a:t>Western nations</a:t>
            </a:r>
            <a:r>
              <a:rPr lang="en-GB" dirty="0"/>
              <a:t>?</a:t>
            </a:r>
          </a:p>
          <a:p>
            <a:endParaRPr lang="en-GB" dirty="0"/>
          </a:p>
          <a:p>
            <a:endParaRPr lang="en-GB" dirty="0"/>
          </a:p>
        </p:txBody>
      </p:sp>
      <p:pic>
        <p:nvPicPr>
          <p:cNvPr id="6" name="Picture 2" descr="Image result for imperial japan">
            <a:extLst>
              <a:ext uri="{FF2B5EF4-FFF2-40B4-BE49-F238E27FC236}">
                <a16:creationId xmlns:a16="http://schemas.microsoft.com/office/drawing/2014/main" xmlns="" id="{21D461B6-4697-4EDF-8CAA-218210CF2F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4418" y="2492849"/>
            <a:ext cx="3128354" cy="41878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Image result for imperial japan">
            <a:extLst>
              <a:ext uri="{FF2B5EF4-FFF2-40B4-BE49-F238E27FC236}">
                <a16:creationId xmlns:a16="http://schemas.microsoft.com/office/drawing/2014/main" xmlns="" id="{74F9E4A7-3AC7-4C5C-B676-4AC07D1DB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749" y="200431"/>
            <a:ext cx="3385022" cy="21147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66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1)">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hoffert.faculty.noctrl.edu/HST165/Map.ChoSatsuAlliance.jpg">
            <a:extLst>
              <a:ext uri="{FF2B5EF4-FFF2-40B4-BE49-F238E27FC236}">
                <a16:creationId xmlns:a16="http://schemas.microsoft.com/office/drawing/2014/main" xmlns="" id="{BBD0FC83-3D78-4179-9A6C-2D7AE971C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470" y="273650"/>
            <a:ext cx="6845031" cy="6409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605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568B1B-A2F7-40BB-96B6-5630045599A5}"/>
              </a:ext>
            </a:extLst>
          </p:cNvPr>
          <p:cNvSpPr>
            <a:spLocks noGrp="1"/>
          </p:cNvSpPr>
          <p:nvPr>
            <p:ph type="title"/>
          </p:nvPr>
        </p:nvSpPr>
        <p:spPr>
          <a:xfrm>
            <a:off x="620856" y="167098"/>
            <a:ext cx="7886700" cy="849418"/>
          </a:xfrm>
        </p:spPr>
        <p:txBody>
          <a:bodyPr/>
          <a:lstStyle/>
          <a:p>
            <a:pPr algn="ctr"/>
            <a:r>
              <a:rPr lang="en-GB" b="1" u="sng" dirty="0"/>
              <a:t>Problems facing the new State</a:t>
            </a:r>
          </a:p>
        </p:txBody>
      </p:sp>
      <p:graphicFrame>
        <p:nvGraphicFramePr>
          <p:cNvPr id="4" name="Content Placeholder 5">
            <a:extLst>
              <a:ext uri="{FF2B5EF4-FFF2-40B4-BE49-F238E27FC236}">
                <a16:creationId xmlns:a16="http://schemas.microsoft.com/office/drawing/2014/main" xmlns="" id="{2CCDF2DA-E20F-40BC-82A8-246E1BA3BA3F}"/>
              </a:ext>
            </a:extLst>
          </p:cNvPr>
          <p:cNvGraphicFramePr>
            <a:graphicFrameLocks noGrp="1"/>
          </p:cNvGraphicFramePr>
          <p:nvPr>
            <p:ph idx="1"/>
            <p:extLst>
              <p:ext uri="{D42A27DB-BD31-4B8C-83A1-F6EECF244321}">
                <p14:modId xmlns:p14="http://schemas.microsoft.com/office/powerpoint/2010/main" val="1123794922"/>
              </p:ext>
            </p:extLst>
          </p:nvPr>
        </p:nvGraphicFramePr>
        <p:xfrm>
          <a:off x="181841" y="1191779"/>
          <a:ext cx="8764731" cy="5427230"/>
        </p:xfrm>
        <a:graphic>
          <a:graphicData uri="http://schemas.openxmlformats.org/drawingml/2006/table">
            <a:tbl>
              <a:tblPr firstRow="1" bandRow="1">
                <a:tableStyleId>{5C22544A-7EE6-4342-B048-85BDC9FD1C3A}</a:tableStyleId>
              </a:tblPr>
              <a:tblGrid>
                <a:gridCol w="2921577">
                  <a:extLst>
                    <a:ext uri="{9D8B030D-6E8A-4147-A177-3AD203B41FA5}">
                      <a16:colId xmlns:a16="http://schemas.microsoft.com/office/drawing/2014/main" xmlns="" val="20000"/>
                    </a:ext>
                  </a:extLst>
                </a:gridCol>
                <a:gridCol w="2921577">
                  <a:extLst>
                    <a:ext uri="{9D8B030D-6E8A-4147-A177-3AD203B41FA5}">
                      <a16:colId xmlns:a16="http://schemas.microsoft.com/office/drawing/2014/main" xmlns="" val="20001"/>
                    </a:ext>
                  </a:extLst>
                </a:gridCol>
                <a:gridCol w="2921577">
                  <a:extLst>
                    <a:ext uri="{9D8B030D-6E8A-4147-A177-3AD203B41FA5}">
                      <a16:colId xmlns:a16="http://schemas.microsoft.com/office/drawing/2014/main" xmlns="" val="20002"/>
                    </a:ext>
                  </a:extLst>
                </a:gridCol>
              </a:tblGrid>
              <a:tr h="478873">
                <a:tc>
                  <a:txBody>
                    <a:bodyPr/>
                    <a:lstStyle/>
                    <a:p>
                      <a:pPr algn="ctr"/>
                      <a:r>
                        <a:rPr lang="en-GB" sz="2400" b="1" dirty="0"/>
                        <a:t>Social Problems</a:t>
                      </a:r>
                    </a:p>
                  </a:txBody>
                  <a:tcPr/>
                </a:tc>
                <a:tc>
                  <a:txBody>
                    <a:bodyPr/>
                    <a:lstStyle/>
                    <a:p>
                      <a:pPr algn="ctr"/>
                      <a:r>
                        <a:rPr lang="en-GB" sz="2400" b="1" dirty="0"/>
                        <a:t>Cultural Problems</a:t>
                      </a:r>
                    </a:p>
                  </a:txBody>
                  <a:tcPr/>
                </a:tc>
                <a:tc>
                  <a:txBody>
                    <a:bodyPr/>
                    <a:lstStyle/>
                    <a:p>
                      <a:pPr algn="ctr"/>
                      <a:r>
                        <a:rPr lang="en-GB" sz="2400" b="1" dirty="0"/>
                        <a:t>Economic Problems</a:t>
                      </a:r>
                    </a:p>
                  </a:txBody>
                  <a:tcPr/>
                </a:tc>
                <a:extLst>
                  <a:ext uri="{0D108BD9-81ED-4DB2-BD59-A6C34878D82A}">
                    <a16:rowId xmlns:a16="http://schemas.microsoft.com/office/drawing/2014/main" xmlns="" val="10000"/>
                  </a:ext>
                </a:extLst>
              </a:tr>
              <a:tr h="4948357">
                <a:tc>
                  <a:txBody>
                    <a:bodyPr/>
                    <a:lstStyle/>
                    <a:p>
                      <a:pPr algn="ctr"/>
                      <a:r>
                        <a:rPr lang="en-GB" sz="1600" b="1" dirty="0"/>
                        <a:t>Japan was divided socially</a:t>
                      </a:r>
                      <a:r>
                        <a:rPr lang="en-GB" sz="1600" b="1" baseline="0" dirty="0"/>
                        <a:t> by a rigid class/caste system known as the </a:t>
                      </a:r>
                      <a:r>
                        <a:rPr lang="en-GB" sz="1600" b="1" u="sng" baseline="0" dirty="0" err="1"/>
                        <a:t>shi</a:t>
                      </a:r>
                      <a:r>
                        <a:rPr lang="en-GB" sz="1600" b="1" u="sng" baseline="0" dirty="0"/>
                        <a:t>-no-</a:t>
                      </a:r>
                      <a:r>
                        <a:rPr lang="en-GB" sz="1600" b="1" u="sng" baseline="0" dirty="0" err="1"/>
                        <a:t>ko</a:t>
                      </a:r>
                      <a:r>
                        <a:rPr lang="en-GB" sz="1600" b="1" u="sng" baseline="0" dirty="0"/>
                        <a:t>-</a:t>
                      </a:r>
                      <a:r>
                        <a:rPr lang="en-GB" sz="1600" b="1" u="sng" baseline="0" dirty="0" err="1"/>
                        <a:t>sho</a:t>
                      </a:r>
                      <a:r>
                        <a:rPr lang="en-GB" sz="1600" b="1" baseline="0" dirty="0"/>
                        <a:t>.</a:t>
                      </a:r>
                    </a:p>
                    <a:p>
                      <a:pPr algn="ctr"/>
                      <a:endParaRPr lang="en-GB" sz="1600" b="1" baseline="0" dirty="0"/>
                    </a:p>
                    <a:p>
                      <a:pPr marL="0" marR="0" indent="0" algn="ctr" defTabSz="914400" rtl="0" eaLnBrk="1" fontAlgn="auto" latinLnBrk="0" hangingPunct="1">
                        <a:lnSpc>
                          <a:spcPct val="100000"/>
                        </a:lnSpc>
                        <a:spcBef>
                          <a:spcPts val="0"/>
                        </a:spcBef>
                        <a:spcAft>
                          <a:spcPts val="0"/>
                        </a:spcAft>
                        <a:buClrTx/>
                        <a:buSzTx/>
                        <a:buFontTx/>
                        <a:buNone/>
                        <a:tabLst/>
                        <a:defRPr/>
                      </a:pPr>
                      <a:r>
                        <a:rPr lang="en-GB" sz="1600" b="1" baseline="0" dirty="0"/>
                        <a:t>Japan was a fixed, hereditary system. No incentive for people to improve their lives, reform or innovate.</a:t>
                      </a:r>
                    </a:p>
                    <a:p>
                      <a:pPr algn="ctr"/>
                      <a:endParaRPr lang="en-GB" sz="1600" b="1" baseline="0" dirty="0"/>
                    </a:p>
                    <a:p>
                      <a:pPr algn="ctr"/>
                      <a:r>
                        <a:rPr lang="en-GB" sz="1600" b="1" baseline="0" dirty="0"/>
                        <a:t>Samurai stipends amounted to 50% of government expenditure in 1871.</a:t>
                      </a:r>
                    </a:p>
                    <a:p>
                      <a:pPr algn="ctr"/>
                      <a:endParaRPr lang="en-GB" sz="1600" b="1" baseline="0" dirty="0"/>
                    </a:p>
                    <a:p>
                      <a:pPr algn="ctr"/>
                      <a:r>
                        <a:rPr lang="en-GB" sz="1600" b="1" baseline="0" dirty="0"/>
                        <a:t>No public school system in 1868. </a:t>
                      </a:r>
                    </a:p>
                    <a:p>
                      <a:pPr algn="ctr"/>
                      <a:endParaRPr lang="en-GB" sz="1600" b="1" baseline="0" dirty="0"/>
                    </a:p>
                    <a:p>
                      <a:pPr algn="ctr"/>
                      <a:r>
                        <a:rPr lang="en-GB" sz="1600" b="1" baseline="0" dirty="0"/>
                        <a:t>Women had no rights in society.</a:t>
                      </a:r>
                    </a:p>
                    <a:p>
                      <a:pPr algn="ctr"/>
                      <a:endParaRPr lang="en-GB" sz="1600" b="1" baseline="0" dirty="0"/>
                    </a:p>
                    <a:p>
                      <a:pPr algn="ctr"/>
                      <a:endParaRPr lang="en-GB" sz="1600" b="1" dirty="0"/>
                    </a:p>
                  </a:txBody>
                  <a:tcPr anchor="ctr"/>
                </a:tc>
                <a:tc>
                  <a:txBody>
                    <a:bodyPr/>
                    <a:lstStyle/>
                    <a:p>
                      <a:pPr algn="ctr"/>
                      <a:r>
                        <a:rPr lang="en-GB" sz="1600" b="1" dirty="0"/>
                        <a:t>Confucian</a:t>
                      </a:r>
                      <a:r>
                        <a:rPr lang="en-GB" sz="1600" b="1" baseline="0" dirty="0"/>
                        <a:t> belief system under the Tokugawa </a:t>
                      </a:r>
                      <a:r>
                        <a:rPr lang="en-GB" sz="1600" b="1" baseline="0" dirty="0" err="1"/>
                        <a:t>Bakufu</a:t>
                      </a:r>
                      <a:r>
                        <a:rPr lang="en-GB" sz="1600" b="1" baseline="0" dirty="0"/>
                        <a:t> discouraged change to the social system and Westernisation.</a:t>
                      </a:r>
                    </a:p>
                    <a:p>
                      <a:pPr algn="ctr"/>
                      <a:endParaRPr lang="en-GB" sz="1600" b="1" baseline="0" dirty="0"/>
                    </a:p>
                    <a:p>
                      <a:pPr algn="ctr"/>
                      <a:r>
                        <a:rPr lang="en-GB" sz="1600" b="1" baseline="0" dirty="0"/>
                        <a:t>Elements of society hostile to Westernisation and development.</a:t>
                      </a:r>
                    </a:p>
                    <a:p>
                      <a:pPr algn="ctr"/>
                      <a:endParaRPr lang="en-GB" sz="1600" b="1" baseline="0" dirty="0"/>
                    </a:p>
                    <a:p>
                      <a:pPr algn="ctr"/>
                      <a:r>
                        <a:rPr lang="en-GB" sz="1600" b="1" baseline="0" dirty="0"/>
                        <a:t>Samurai culture and ‘Bushido’ discouraged many Samurai from adapting to modern warfare.</a:t>
                      </a:r>
                    </a:p>
                    <a:p>
                      <a:pPr algn="ctr"/>
                      <a:endParaRPr lang="en-GB" sz="1600" b="1" baseline="0" dirty="0"/>
                    </a:p>
                    <a:p>
                      <a:pPr algn="ctr"/>
                      <a:r>
                        <a:rPr lang="en-GB" sz="1600" b="1" baseline="0" dirty="0"/>
                        <a:t>Japanese national identity was still weak and many not committed to the emperor as a political symbol.</a:t>
                      </a:r>
                      <a:endParaRPr lang="en-GB" sz="1600" b="1" dirty="0"/>
                    </a:p>
                  </a:txBody>
                  <a:tcPr anchor="ctr"/>
                </a:tc>
                <a:tc>
                  <a:txBody>
                    <a:bodyPr/>
                    <a:lstStyle/>
                    <a:p>
                      <a:pPr algn="ctr"/>
                      <a:r>
                        <a:rPr lang="en-GB" sz="1600" b="1" dirty="0"/>
                        <a:t>In 1868</a:t>
                      </a:r>
                      <a:r>
                        <a:rPr lang="en-GB" sz="1600" b="1" baseline="0" dirty="0"/>
                        <a:t> Japan had an advanced feudal economy but was still based on agriculture. Silk was its main export.</a:t>
                      </a:r>
                    </a:p>
                    <a:p>
                      <a:pPr algn="ctr"/>
                      <a:endParaRPr lang="en-GB" sz="1600" b="1" baseline="0" dirty="0"/>
                    </a:p>
                    <a:p>
                      <a:pPr algn="ctr"/>
                      <a:r>
                        <a:rPr lang="en-GB" sz="1600" b="1" baseline="0" dirty="0"/>
                        <a:t>No national tax system in 1868! Lack of government funds for development and industrialisation.</a:t>
                      </a:r>
                    </a:p>
                    <a:p>
                      <a:pPr algn="ctr"/>
                      <a:endParaRPr lang="en-GB" sz="1600" b="1" baseline="0" dirty="0"/>
                    </a:p>
                    <a:p>
                      <a:pPr algn="ctr"/>
                      <a:r>
                        <a:rPr lang="en-GB" sz="1600" b="1" baseline="0" dirty="0"/>
                        <a:t>Japanese industry faced foreign competition on unequal terms, unable to protect its own industries.</a:t>
                      </a:r>
                    </a:p>
                    <a:p>
                      <a:pPr algn="ctr"/>
                      <a:endParaRPr lang="en-GB" sz="1600" b="1" baseline="0" dirty="0"/>
                    </a:p>
                    <a:p>
                      <a:pPr algn="ctr"/>
                      <a:r>
                        <a:rPr lang="en-GB" sz="1600" b="1" baseline="0" dirty="0"/>
                        <a:t>Japan lacked raw materials for industrialisation.</a:t>
                      </a:r>
                      <a:endParaRPr lang="en-GB" sz="1600" b="1" dirty="0"/>
                    </a:p>
                  </a:txBody>
                  <a:tcPr anchor="ct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50741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E78290-457C-4364-AD43-9FE52B15601B}"/>
              </a:ext>
            </a:extLst>
          </p:cNvPr>
          <p:cNvSpPr>
            <a:spLocks noGrp="1"/>
          </p:cNvSpPr>
          <p:nvPr>
            <p:ph type="title"/>
          </p:nvPr>
        </p:nvSpPr>
        <p:spPr>
          <a:xfrm>
            <a:off x="0" y="0"/>
            <a:ext cx="9144000" cy="1325563"/>
          </a:xfrm>
        </p:spPr>
        <p:txBody>
          <a:bodyPr/>
          <a:lstStyle/>
          <a:p>
            <a:r>
              <a:rPr lang="en-GB" b="1" u="sng" dirty="0"/>
              <a:t>How did the Restoration change Japan?</a:t>
            </a:r>
          </a:p>
        </p:txBody>
      </p:sp>
      <p:sp>
        <p:nvSpPr>
          <p:cNvPr id="3" name="Content Placeholder 2">
            <a:extLst>
              <a:ext uri="{FF2B5EF4-FFF2-40B4-BE49-F238E27FC236}">
                <a16:creationId xmlns:a16="http://schemas.microsoft.com/office/drawing/2014/main" xmlns="" id="{8AC72CAD-7EFB-48DD-A7B8-48C99AF39017}"/>
              </a:ext>
            </a:extLst>
          </p:cNvPr>
          <p:cNvSpPr>
            <a:spLocks noGrp="1"/>
          </p:cNvSpPr>
          <p:nvPr>
            <p:ph idx="1"/>
          </p:nvPr>
        </p:nvSpPr>
        <p:spPr>
          <a:xfrm>
            <a:off x="-1" y="1171156"/>
            <a:ext cx="6024829" cy="5686844"/>
          </a:xfrm>
        </p:spPr>
        <p:txBody>
          <a:bodyPr>
            <a:normAutofit fontScale="92500" lnSpcReduction="10000"/>
          </a:bodyPr>
          <a:lstStyle/>
          <a:p>
            <a:r>
              <a:rPr lang="en-GB" dirty="0"/>
              <a:t>With the restoration of </a:t>
            </a:r>
            <a:r>
              <a:rPr lang="en-GB" dirty="0">
                <a:solidFill>
                  <a:srgbClr val="FF0000"/>
                </a:solidFill>
              </a:rPr>
              <a:t>Emperor Meiji </a:t>
            </a:r>
            <a:r>
              <a:rPr lang="en-GB" dirty="0"/>
              <a:t>(Mutsuhito), Japan experienced both modernisation and a return to traditional belief.</a:t>
            </a:r>
          </a:p>
          <a:p>
            <a:endParaRPr lang="en-GB" dirty="0"/>
          </a:p>
          <a:p>
            <a:r>
              <a:rPr lang="en-GB" dirty="0"/>
              <a:t>A </a:t>
            </a:r>
            <a:r>
              <a:rPr lang="en-GB" dirty="0">
                <a:solidFill>
                  <a:srgbClr val="FFFF00"/>
                </a:solidFill>
              </a:rPr>
              <a:t>personality cult </a:t>
            </a:r>
            <a:r>
              <a:rPr lang="en-GB" dirty="0"/>
              <a:t>was formed around the Emperor, who, according to the now official </a:t>
            </a:r>
            <a:r>
              <a:rPr lang="en-GB" dirty="0">
                <a:solidFill>
                  <a:srgbClr val="92D050"/>
                </a:solidFill>
              </a:rPr>
              <a:t>Shinto</a:t>
            </a:r>
            <a:r>
              <a:rPr lang="en-GB" dirty="0"/>
              <a:t> belief, was the descendent of the </a:t>
            </a:r>
            <a:r>
              <a:rPr lang="en-GB" dirty="0">
                <a:solidFill>
                  <a:srgbClr val="00B0F0"/>
                </a:solidFill>
              </a:rPr>
              <a:t>Sun Goddess Amaterasu</a:t>
            </a:r>
            <a:r>
              <a:rPr lang="en-GB" dirty="0"/>
              <a:t>. </a:t>
            </a:r>
          </a:p>
          <a:p>
            <a:endParaRPr lang="en-GB" dirty="0"/>
          </a:p>
          <a:p>
            <a:r>
              <a:rPr lang="en-GB" dirty="0"/>
              <a:t>Thus the new Japanese state intertwined </a:t>
            </a:r>
            <a:r>
              <a:rPr lang="en-GB" dirty="0">
                <a:solidFill>
                  <a:srgbClr val="FFC000"/>
                </a:solidFill>
              </a:rPr>
              <a:t>religion, emperor worship, and nationalism </a:t>
            </a:r>
            <a:r>
              <a:rPr lang="en-GB" dirty="0"/>
              <a:t>- Love of the Japanese nation was bound up with loyalty to the Emperor as the ‘</a:t>
            </a:r>
            <a:r>
              <a:rPr lang="en-GB" dirty="0">
                <a:solidFill>
                  <a:srgbClr val="FF0000"/>
                </a:solidFill>
              </a:rPr>
              <a:t>embodiment</a:t>
            </a:r>
            <a:r>
              <a:rPr lang="en-GB" dirty="0"/>
              <a:t>’ of the nation. </a:t>
            </a:r>
          </a:p>
        </p:txBody>
      </p:sp>
      <p:pic>
        <p:nvPicPr>
          <p:cNvPr id="8" name="Picture 7">
            <a:extLst>
              <a:ext uri="{FF2B5EF4-FFF2-40B4-BE49-F238E27FC236}">
                <a16:creationId xmlns:a16="http://schemas.microsoft.com/office/drawing/2014/main" xmlns="" id="{B709A16B-AED5-4457-9439-C022915C8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6767" y="1083608"/>
            <a:ext cx="2064024" cy="1380398"/>
          </a:xfrm>
          <a:prstGeom prst="rect">
            <a:avLst/>
          </a:prstGeom>
          <a:ln>
            <a:noFill/>
          </a:ln>
          <a:effectLst>
            <a:softEdge rad="112500"/>
          </a:effectLst>
        </p:spPr>
      </p:pic>
      <p:pic>
        <p:nvPicPr>
          <p:cNvPr id="9" name="Picture 8">
            <a:extLst>
              <a:ext uri="{FF2B5EF4-FFF2-40B4-BE49-F238E27FC236}">
                <a16:creationId xmlns:a16="http://schemas.microsoft.com/office/drawing/2014/main" xmlns="" id="{BAC23E37-0378-42C5-B726-622D281423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4208" y="5211863"/>
            <a:ext cx="2292928" cy="1529813"/>
          </a:xfrm>
          <a:prstGeom prst="rect">
            <a:avLst/>
          </a:prstGeom>
          <a:ln>
            <a:noFill/>
          </a:ln>
          <a:effectLst>
            <a:softEdge rad="112500"/>
          </a:effectLst>
        </p:spPr>
      </p:pic>
      <p:pic>
        <p:nvPicPr>
          <p:cNvPr id="10" name="Picture 9">
            <a:extLst>
              <a:ext uri="{FF2B5EF4-FFF2-40B4-BE49-F238E27FC236}">
                <a16:creationId xmlns:a16="http://schemas.microsoft.com/office/drawing/2014/main" xmlns="" id="{CCB80451-99F4-4E37-A956-5CB8D3C0E3C9}"/>
              </a:ext>
            </a:extLst>
          </p:cNvPr>
          <p:cNvPicPr>
            <a:picLocks noChangeAspect="1"/>
          </p:cNvPicPr>
          <p:nvPr/>
        </p:nvPicPr>
        <p:blipFill>
          <a:blip r:embed="rId4"/>
          <a:stretch>
            <a:fillRect/>
          </a:stretch>
        </p:blipFill>
        <p:spPr>
          <a:xfrm>
            <a:off x="6746133" y="2510801"/>
            <a:ext cx="1805292" cy="2654266"/>
          </a:xfrm>
          <a:prstGeom prst="rect">
            <a:avLst/>
          </a:prstGeom>
          <a:ln>
            <a:noFill/>
          </a:ln>
          <a:effectLst>
            <a:softEdge rad="112500"/>
          </a:effectLst>
        </p:spPr>
      </p:pic>
    </p:spTree>
    <p:extLst>
      <p:ext uri="{BB962C8B-B14F-4D97-AF65-F5344CB8AC3E}">
        <p14:creationId xmlns:p14="http://schemas.microsoft.com/office/powerpoint/2010/main" val="49560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1)">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heel(1)">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E78290-457C-4364-AD43-9FE52B15601B}"/>
              </a:ext>
            </a:extLst>
          </p:cNvPr>
          <p:cNvSpPr>
            <a:spLocks noGrp="1"/>
          </p:cNvSpPr>
          <p:nvPr>
            <p:ph type="title"/>
          </p:nvPr>
        </p:nvSpPr>
        <p:spPr>
          <a:xfrm>
            <a:off x="0" y="0"/>
            <a:ext cx="9144000" cy="1325563"/>
          </a:xfrm>
        </p:spPr>
        <p:txBody>
          <a:bodyPr/>
          <a:lstStyle/>
          <a:p>
            <a:r>
              <a:rPr lang="en-GB" b="1" u="sng" dirty="0"/>
              <a:t>Political Changes to Japan</a:t>
            </a:r>
          </a:p>
        </p:txBody>
      </p:sp>
      <p:sp>
        <p:nvSpPr>
          <p:cNvPr id="3" name="Content Placeholder 2">
            <a:extLst>
              <a:ext uri="{FF2B5EF4-FFF2-40B4-BE49-F238E27FC236}">
                <a16:creationId xmlns:a16="http://schemas.microsoft.com/office/drawing/2014/main" xmlns="" id="{8AC72CAD-7EFB-48DD-A7B8-48C99AF39017}"/>
              </a:ext>
            </a:extLst>
          </p:cNvPr>
          <p:cNvSpPr>
            <a:spLocks noGrp="1"/>
          </p:cNvSpPr>
          <p:nvPr>
            <p:ph idx="1"/>
          </p:nvPr>
        </p:nvSpPr>
        <p:spPr>
          <a:xfrm>
            <a:off x="-1" y="1171156"/>
            <a:ext cx="6270836" cy="5686844"/>
          </a:xfrm>
        </p:spPr>
        <p:txBody>
          <a:bodyPr>
            <a:normAutofit fontScale="92500" lnSpcReduction="10000"/>
          </a:bodyPr>
          <a:lstStyle/>
          <a:p>
            <a:r>
              <a:rPr lang="en-GB" dirty="0"/>
              <a:t>The new Meiji state ushered in huge political change. In April 1868 the Emperor issued the ‘</a:t>
            </a:r>
            <a:r>
              <a:rPr lang="en-GB" dirty="0">
                <a:solidFill>
                  <a:srgbClr val="92D050"/>
                </a:solidFill>
              </a:rPr>
              <a:t>Charter Oath</a:t>
            </a:r>
            <a:r>
              <a:rPr lang="en-GB" dirty="0"/>
              <a:t>’ which promised: </a:t>
            </a:r>
            <a:r>
              <a:rPr lang="en-GB" i="1" dirty="0"/>
              <a:t>the creation of democratic assemblies; an end to the feudal class system; and modernisation of the country.</a:t>
            </a:r>
          </a:p>
          <a:p>
            <a:endParaRPr lang="en-GB" dirty="0"/>
          </a:p>
          <a:p>
            <a:r>
              <a:rPr lang="en-GB" dirty="0"/>
              <a:t>For the next 20 years the nation was ruled by the Emperor but real power lay with the ‘</a:t>
            </a:r>
            <a:r>
              <a:rPr lang="en-GB" dirty="0" err="1">
                <a:solidFill>
                  <a:srgbClr val="FFFF00"/>
                </a:solidFill>
              </a:rPr>
              <a:t>Genrō</a:t>
            </a:r>
            <a:r>
              <a:rPr lang="en-GB" dirty="0"/>
              <a:t>’ – a group of advisors who had organised the Restoration.</a:t>
            </a:r>
          </a:p>
          <a:p>
            <a:endParaRPr lang="en-GB" dirty="0"/>
          </a:p>
          <a:p>
            <a:r>
              <a:rPr lang="en-GB" dirty="0"/>
              <a:t>In 1889 they finally published a </a:t>
            </a:r>
            <a:r>
              <a:rPr lang="en-GB" dirty="0">
                <a:solidFill>
                  <a:srgbClr val="00B0F0"/>
                </a:solidFill>
              </a:rPr>
              <a:t>Constitution</a:t>
            </a:r>
            <a:r>
              <a:rPr lang="en-GB" dirty="0"/>
              <a:t> which was ‘gifted’ to the Japanese people by the Emperor. </a:t>
            </a:r>
          </a:p>
          <a:p>
            <a:endParaRPr lang="en-GB" dirty="0"/>
          </a:p>
        </p:txBody>
      </p:sp>
      <p:pic>
        <p:nvPicPr>
          <p:cNvPr id="4" name="Picture 3">
            <a:extLst>
              <a:ext uri="{FF2B5EF4-FFF2-40B4-BE49-F238E27FC236}">
                <a16:creationId xmlns:a16="http://schemas.microsoft.com/office/drawing/2014/main" xmlns="" id="{54008C08-C08F-40CA-A0EA-624C57193CFB}"/>
              </a:ext>
            </a:extLst>
          </p:cNvPr>
          <p:cNvPicPr>
            <a:picLocks noChangeAspect="1"/>
          </p:cNvPicPr>
          <p:nvPr/>
        </p:nvPicPr>
        <p:blipFill>
          <a:blip r:embed="rId2"/>
          <a:stretch>
            <a:fillRect/>
          </a:stretch>
        </p:blipFill>
        <p:spPr>
          <a:xfrm>
            <a:off x="6530186" y="289722"/>
            <a:ext cx="2262573" cy="2920133"/>
          </a:xfrm>
          <a:prstGeom prst="rect">
            <a:avLst/>
          </a:prstGeom>
          <a:ln>
            <a:noFill/>
          </a:ln>
          <a:effectLst>
            <a:softEdge rad="112500"/>
          </a:effectLst>
        </p:spPr>
      </p:pic>
      <p:sp>
        <p:nvSpPr>
          <p:cNvPr id="5" name="Rectangle 4">
            <a:extLst>
              <a:ext uri="{FF2B5EF4-FFF2-40B4-BE49-F238E27FC236}">
                <a16:creationId xmlns:a16="http://schemas.microsoft.com/office/drawing/2014/main" xmlns="" id="{4A4940A3-F0DB-4F49-9957-4CC484F4D5F6}"/>
              </a:ext>
            </a:extLst>
          </p:cNvPr>
          <p:cNvSpPr/>
          <p:nvPr/>
        </p:nvSpPr>
        <p:spPr>
          <a:xfrm>
            <a:off x="5319907" y="2737398"/>
            <a:ext cx="2253097" cy="53743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2800" b="1" dirty="0"/>
              <a:t>Ito </a:t>
            </a:r>
            <a:r>
              <a:rPr lang="en-GB" sz="2800" b="1" dirty="0" err="1"/>
              <a:t>Hirobumi</a:t>
            </a:r>
            <a:endParaRPr lang="en-GB" sz="2800" b="1" dirty="0"/>
          </a:p>
        </p:txBody>
      </p:sp>
      <p:sp>
        <p:nvSpPr>
          <p:cNvPr id="6" name="Speech Bubble: Oval 5">
            <a:extLst>
              <a:ext uri="{FF2B5EF4-FFF2-40B4-BE49-F238E27FC236}">
                <a16:creationId xmlns:a16="http://schemas.microsoft.com/office/drawing/2014/main" xmlns="" id="{B061CA5A-95DF-4B46-91A8-293A2523E627}"/>
              </a:ext>
            </a:extLst>
          </p:cNvPr>
          <p:cNvSpPr/>
          <p:nvPr/>
        </p:nvSpPr>
        <p:spPr>
          <a:xfrm>
            <a:off x="6194441" y="3543966"/>
            <a:ext cx="2757125" cy="2914940"/>
          </a:xfrm>
          <a:prstGeom prst="wedgeEllipseCallout">
            <a:avLst>
              <a:gd name="adj1" fmla="val 21086"/>
              <a:gd name="adj2" fmla="val -8877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3200" b="1" i="1" dirty="0"/>
              <a:t>“Fukoku </a:t>
            </a:r>
            <a:r>
              <a:rPr lang="en-GB" sz="3200" b="1" i="1" dirty="0" err="1"/>
              <a:t>kyo</a:t>
            </a:r>
            <a:r>
              <a:rPr lang="en-GB" sz="3200" b="1" i="1" dirty="0"/>
              <a:t> </a:t>
            </a:r>
            <a:r>
              <a:rPr lang="en-GB" sz="3200" b="1" i="1" dirty="0" err="1"/>
              <a:t>nei</a:t>
            </a:r>
            <a:r>
              <a:rPr lang="en-GB" sz="3200" b="1" i="1" dirty="0"/>
              <a:t>!”</a:t>
            </a:r>
          </a:p>
          <a:p>
            <a:pPr algn="ctr"/>
            <a:r>
              <a:rPr lang="en-GB" sz="2400" dirty="0"/>
              <a:t>(rich country, strong army)</a:t>
            </a:r>
          </a:p>
        </p:txBody>
      </p:sp>
    </p:spTree>
    <p:extLst>
      <p:ext uri="{BB962C8B-B14F-4D97-AF65-F5344CB8AC3E}">
        <p14:creationId xmlns:p14="http://schemas.microsoft.com/office/powerpoint/2010/main" val="87437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1)">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heel(1)">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meiji restoration">
            <a:extLst>
              <a:ext uri="{FF2B5EF4-FFF2-40B4-BE49-F238E27FC236}">
                <a16:creationId xmlns:a16="http://schemas.microsoft.com/office/drawing/2014/main" xmlns="" id="{B80A68BF-2C28-47DF-96D3-E8A787EBFB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4089"/>
            <a:ext cx="9168154" cy="4584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562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A34F83B5-F9FA-408E-830E-E31CD04832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7907"/>
            <a:ext cx="9181392" cy="4590696"/>
          </a:xfrm>
          <a:prstGeom prst="rect">
            <a:avLst/>
          </a:prstGeom>
        </p:spPr>
      </p:pic>
    </p:spTree>
    <p:extLst>
      <p:ext uri="{BB962C8B-B14F-4D97-AF65-F5344CB8AC3E}">
        <p14:creationId xmlns:p14="http://schemas.microsoft.com/office/powerpoint/2010/main" val="2827127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E78290-457C-4364-AD43-9FE52B15601B}"/>
              </a:ext>
            </a:extLst>
          </p:cNvPr>
          <p:cNvSpPr>
            <a:spLocks noGrp="1"/>
          </p:cNvSpPr>
          <p:nvPr>
            <p:ph type="title"/>
          </p:nvPr>
        </p:nvSpPr>
        <p:spPr>
          <a:xfrm>
            <a:off x="0" y="0"/>
            <a:ext cx="9144000" cy="1325563"/>
          </a:xfrm>
        </p:spPr>
        <p:txBody>
          <a:bodyPr/>
          <a:lstStyle/>
          <a:p>
            <a:r>
              <a:rPr lang="en-GB" b="1" u="sng" dirty="0"/>
              <a:t>Political Changes to Japan</a:t>
            </a:r>
          </a:p>
        </p:txBody>
      </p:sp>
      <p:sp>
        <p:nvSpPr>
          <p:cNvPr id="3" name="Content Placeholder 2">
            <a:extLst>
              <a:ext uri="{FF2B5EF4-FFF2-40B4-BE49-F238E27FC236}">
                <a16:creationId xmlns:a16="http://schemas.microsoft.com/office/drawing/2014/main" xmlns="" id="{8AC72CAD-7EFB-48DD-A7B8-48C99AF39017}"/>
              </a:ext>
            </a:extLst>
          </p:cNvPr>
          <p:cNvSpPr>
            <a:spLocks noGrp="1"/>
          </p:cNvSpPr>
          <p:nvPr>
            <p:ph idx="1"/>
          </p:nvPr>
        </p:nvSpPr>
        <p:spPr>
          <a:xfrm>
            <a:off x="-1" y="1171156"/>
            <a:ext cx="6270836" cy="5686844"/>
          </a:xfrm>
        </p:spPr>
        <p:txBody>
          <a:bodyPr>
            <a:normAutofit fontScale="92500"/>
          </a:bodyPr>
          <a:lstStyle/>
          <a:p>
            <a:r>
              <a:rPr lang="en-GB" dirty="0"/>
              <a:t>The Constitution was based on the German political system. A </a:t>
            </a:r>
            <a:r>
              <a:rPr lang="en-GB" dirty="0">
                <a:solidFill>
                  <a:srgbClr val="00B0F0"/>
                </a:solidFill>
              </a:rPr>
              <a:t>bicameral</a:t>
            </a:r>
            <a:r>
              <a:rPr lang="en-GB" dirty="0"/>
              <a:t> parliamentary system known as the ‘</a:t>
            </a:r>
            <a:r>
              <a:rPr lang="en-GB" dirty="0">
                <a:solidFill>
                  <a:srgbClr val="FFFF00"/>
                </a:solidFill>
              </a:rPr>
              <a:t>National Diet</a:t>
            </a:r>
            <a:r>
              <a:rPr lang="en-GB" dirty="0"/>
              <a:t>’ was created, made up of the </a:t>
            </a:r>
            <a:r>
              <a:rPr lang="en-GB" dirty="0">
                <a:solidFill>
                  <a:srgbClr val="92D050"/>
                </a:solidFill>
              </a:rPr>
              <a:t>House of Peers </a:t>
            </a:r>
            <a:r>
              <a:rPr lang="en-GB" dirty="0"/>
              <a:t>and the </a:t>
            </a:r>
            <a:r>
              <a:rPr lang="en-GB" dirty="0">
                <a:solidFill>
                  <a:srgbClr val="FFC000"/>
                </a:solidFill>
              </a:rPr>
              <a:t>House of Representatives</a:t>
            </a:r>
            <a:r>
              <a:rPr lang="en-GB" dirty="0"/>
              <a:t>.</a:t>
            </a:r>
          </a:p>
          <a:p>
            <a:endParaRPr lang="en-GB" dirty="0"/>
          </a:p>
          <a:p>
            <a:r>
              <a:rPr lang="en-GB" dirty="0"/>
              <a:t>All men over 25 who paid a certain amount of tax (1.14% of population) could </a:t>
            </a:r>
            <a:r>
              <a:rPr lang="en-GB" dirty="0">
                <a:solidFill>
                  <a:srgbClr val="FF0000"/>
                </a:solidFill>
              </a:rPr>
              <a:t>vote</a:t>
            </a:r>
            <a:r>
              <a:rPr lang="en-GB" dirty="0"/>
              <a:t> for members of the House of Representatives.</a:t>
            </a:r>
          </a:p>
          <a:p>
            <a:endParaRPr lang="en-GB" dirty="0"/>
          </a:p>
          <a:p>
            <a:r>
              <a:rPr lang="en-GB" dirty="0"/>
              <a:t>The House of Peers was made up of the nobility, senior civil servants, high-ranking military officers – </a:t>
            </a:r>
            <a:r>
              <a:rPr lang="en-GB" dirty="0">
                <a:solidFill>
                  <a:srgbClr val="00B0F0"/>
                </a:solidFill>
              </a:rPr>
              <a:t>all appointed by Emperor</a:t>
            </a:r>
            <a:r>
              <a:rPr lang="en-GB" dirty="0"/>
              <a:t>.</a:t>
            </a:r>
          </a:p>
        </p:txBody>
      </p:sp>
      <p:pic>
        <p:nvPicPr>
          <p:cNvPr id="1026" name="Picture 2" descr="Related image">
            <a:extLst>
              <a:ext uri="{FF2B5EF4-FFF2-40B4-BE49-F238E27FC236}">
                <a16:creationId xmlns:a16="http://schemas.microsoft.com/office/drawing/2014/main" xmlns="" id="{829D4F49-1D8C-4713-B532-B78547941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0431" y="218229"/>
            <a:ext cx="2281406" cy="33296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xmlns="" id="{29700F64-E21D-4562-A81A-654240096CDA}"/>
              </a:ext>
            </a:extLst>
          </p:cNvPr>
          <p:cNvSpPr/>
          <p:nvPr/>
        </p:nvSpPr>
        <p:spPr>
          <a:xfrm>
            <a:off x="6364419" y="2566785"/>
            <a:ext cx="2493973" cy="1063376"/>
          </a:xfrm>
          <a:prstGeom prst="wedgeRoundRectCallout">
            <a:avLst>
              <a:gd name="adj1" fmla="val -21493"/>
              <a:gd name="adj2" fmla="val -110015"/>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2000" i="1" dirty="0"/>
              <a:t>“Popular sovereignty would be a very dangerous thing…”</a:t>
            </a:r>
          </a:p>
        </p:txBody>
      </p:sp>
      <p:pic>
        <p:nvPicPr>
          <p:cNvPr id="1028" name="Picture 4" descr="Image result for meiji restoration">
            <a:extLst>
              <a:ext uri="{FF2B5EF4-FFF2-40B4-BE49-F238E27FC236}">
                <a16:creationId xmlns:a16="http://schemas.microsoft.com/office/drawing/2014/main" xmlns="" id="{A6705644-7775-4A89-9A41-46D676B64F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7705" y="3719512"/>
            <a:ext cx="2003560" cy="30053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65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1)">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heel(1)">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9CADD5A-24F4-4FDC-B120-EE79AE7BD18A}"/>
              </a:ext>
            </a:extLst>
          </p:cNvPr>
          <p:cNvSpPr>
            <a:spLocks noGrp="1"/>
          </p:cNvSpPr>
          <p:nvPr>
            <p:ph idx="1"/>
          </p:nvPr>
        </p:nvSpPr>
        <p:spPr/>
        <p:txBody>
          <a:bodyPr/>
          <a:lstStyle/>
          <a:p>
            <a:endParaRPr lang="en-GB"/>
          </a:p>
        </p:txBody>
      </p:sp>
      <p:pic>
        <p:nvPicPr>
          <p:cNvPr id="4" name="Content Placeholder 3">
            <a:extLst>
              <a:ext uri="{FF2B5EF4-FFF2-40B4-BE49-F238E27FC236}">
                <a16:creationId xmlns:a16="http://schemas.microsoft.com/office/drawing/2014/main" xmlns="" id="{1AB547E7-EFF5-4E00-8C45-F2D025A72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3" y="332764"/>
            <a:ext cx="9151473" cy="4595602"/>
          </a:xfrm>
          <a:prstGeom prst="rect">
            <a:avLst/>
          </a:prstGeom>
        </p:spPr>
      </p:pic>
      <p:sp>
        <p:nvSpPr>
          <p:cNvPr id="5" name="Rectangle 4">
            <a:extLst>
              <a:ext uri="{FF2B5EF4-FFF2-40B4-BE49-F238E27FC236}">
                <a16:creationId xmlns:a16="http://schemas.microsoft.com/office/drawing/2014/main" xmlns="" id="{F31B1C1F-878D-433A-A278-9F672FF36795}"/>
              </a:ext>
            </a:extLst>
          </p:cNvPr>
          <p:cNvSpPr/>
          <p:nvPr/>
        </p:nvSpPr>
        <p:spPr>
          <a:xfrm>
            <a:off x="189689" y="5165387"/>
            <a:ext cx="8759758" cy="1481419"/>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GB" sz="2800" b="1" dirty="0"/>
              <a:t>This source is a print of the Imperial Diet in 1890. What impression does this convey of the kind of body that governed Japan at this time?</a:t>
            </a:r>
          </a:p>
        </p:txBody>
      </p:sp>
    </p:spTree>
    <p:extLst>
      <p:ext uri="{BB962C8B-B14F-4D97-AF65-F5344CB8AC3E}">
        <p14:creationId xmlns:p14="http://schemas.microsoft.com/office/powerpoint/2010/main" val="3493241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E78290-457C-4364-AD43-9FE52B15601B}"/>
              </a:ext>
            </a:extLst>
          </p:cNvPr>
          <p:cNvSpPr>
            <a:spLocks noGrp="1"/>
          </p:cNvSpPr>
          <p:nvPr>
            <p:ph type="title"/>
          </p:nvPr>
        </p:nvSpPr>
        <p:spPr>
          <a:xfrm>
            <a:off x="0" y="0"/>
            <a:ext cx="9144000" cy="1325563"/>
          </a:xfrm>
        </p:spPr>
        <p:txBody>
          <a:bodyPr/>
          <a:lstStyle/>
          <a:p>
            <a:r>
              <a:rPr lang="en-GB" b="1" u="sng" dirty="0"/>
              <a:t>Political Changes to Japan</a:t>
            </a:r>
          </a:p>
        </p:txBody>
      </p:sp>
      <p:sp>
        <p:nvSpPr>
          <p:cNvPr id="3" name="Content Placeholder 2">
            <a:extLst>
              <a:ext uri="{FF2B5EF4-FFF2-40B4-BE49-F238E27FC236}">
                <a16:creationId xmlns:a16="http://schemas.microsoft.com/office/drawing/2014/main" xmlns="" id="{8AC72CAD-7EFB-48DD-A7B8-48C99AF39017}"/>
              </a:ext>
            </a:extLst>
          </p:cNvPr>
          <p:cNvSpPr>
            <a:spLocks noGrp="1"/>
          </p:cNvSpPr>
          <p:nvPr>
            <p:ph idx="1"/>
          </p:nvPr>
        </p:nvSpPr>
        <p:spPr>
          <a:xfrm>
            <a:off x="-1" y="1171156"/>
            <a:ext cx="6270836" cy="5686844"/>
          </a:xfrm>
        </p:spPr>
        <p:txBody>
          <a:bodyPr>
            <a:normAutofit fontScale="92500"/>
          </a:bodyPr>
          <a:lstStyle/>
          <a:p>
            <a:r>
              <a:rPr lang="en-GB" dirty="0"/>
              <a:t>The purpose of the Diet was to assist the Emperor in decision-making, </a:t>
            </a:r>
            <a:r>
              <a:rPr lang="en-GB" dirty="0">
                <a:solidFill>
                  <a:srgbClr val="FF0000"/>
                </a:solidFill>
              </a:rPr>
              <a:t>NOT</a:t>
            </a:r>
            <a:r>
              <a:rPr lang="en-GB" dirty="0"/>
              <a:t> to act as the main seat of power. The Emperor could still issue his own </a:t>
            </a:r>
            <a:r>
              <a:rPr lang="en-GB" dirty="0">
                <a:solidFill>
                  <a:srgbClr val="FFFF00"/>
                </a:solidFill>
              </a:rPr>
              <a:t>Imperial edicts </a:t>
            </a:r>
            <a:r>
              <a:rPr lang="en-GB" dirty="0"/>
              <a:t>and </a:t>
            </a:r>
            <a:r>
              <a:rPr lang="en-GB" dirty="0">
                <a:solidFill>
                  <a:srgbClr val="FFFF00"/>
                </a:solidFill>
              </a:rPr>
              <a:t>veto</a:t>
            </a:r>
            <a:r>
              <a:rPr lang="en-GB" dirty="0"/>
              <a:t> any legislation.</a:t>
            </a:r>
          </a:p>
          <a:p>
            <a:endParaRPr lang="en-GB" dirty="0"/>
          </a:p>
          <a:p>
            <a:r>
              <a:rPr lang="en-GB" dirty="0"/>
              <a:t>The military was made </a:t>
            </a:r>
            <a:r>
              <a:rPr lang="en-GB" dirty="0">
                <a:solidFill>
                  <a:srgbClr val="92D050"/>
                </a:solidFill>
              </a:rPr>
              <a:t>directly responsible </a:t>
            </a:r>
            <a:r>
              <a:rPr lang="en-GB" dirty="0"/>
              <a:t>to the Emperor, not the parliament. </a:t>
            </a:r>
          </a:p>
          <a:p>
            <a:endParaRPr lang="en-GB" dirty="0"/>
          </a:p>
          <a:p>
            <a:r>
              <a:rPr lang="en-GB" dirty="0"/>
              <a:t>Despite having ultimate power, the Emperor was </a:t>
            </a:r>
            <a:r>
              <a:rPr lang="en-GB" dirty="0">
                <a:solidFill>
                  <a:srgbClr val="00B0F0"/>
                </a:solidFill>
              </a:rPr>
              <a:t>not expected </a:t>
            </a:r>
            <a:r>
              <a:rPr lang="en-GB" dirty="0"/>
              <a:t>to make political decisions. Instead, the </a:t>
            </a:r>
            <a:r>
              <a:rPr lang="en-GB" dirty="0" err="1"/>
              <a:t>Genrō</a:t>
            </a:r>
            <a:r>
              <a:rPr lang="en-GB" dirty="0"/>
              <a:t> would ‘</a:t>
            </a:r>
            <a:r>
              <a:rPr lang="en-GB" dirty="0">
                <a:solidFill>
                  <a:srgbClr val="FFC000"/>
                </a:solidFill>
              </a:rPr>
              <a:t>advise</a:t>
            </a:r>
            <a:r>
              <a:rPr lang="en-GB" dirty="0"/>
              <a:t>’ the Emperor on what to do.</a:t>
            </a:r>
          </a:p>
        </p:txBody>
      </p:sp>
      <p:pic>
        <p:nvPicPr>
          <p:cNvPr id="4" name="Picture 3">
            <a:extLst>
              <a:ext uri="{FF2B5EF4-FFF2-40B4-BE49-F238E27FC236}">
                <a16:creationId xmlns:a16="http://schemas.microsoft.com/office/drawing/2014/main" xmlns="" id="{834E6079-121C-4FE0-BD12-FDA51015D4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3227" y="238490"/>
            <a:ext cx="2018237" cy="3112690"/>
          </a:xfrm>
          <a:prstGeom prst="rect">
            <a:avLst/>
          </a:prstGeom>
        </p:spPr>
      </p:pic>
      <p:pic>
        <p:nvPicPr>
          <p:cNvPr id="7170" name="Picture 2" descr="Image result for meiji restoration national diet">
            <a:extLst>
              <a:ext uri="{FF2B5EF4-FFF2-40B4-BE49-F238E27FC236}">
                <a16:creationId xmlns:a16="http://schemas.microsoft.com/office/drawing/2014/main" xmlns="" id="{B976A665-BDB8-4C02-A1B5-D5E3FF4F5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2639" y="3463047"/>
            <a:ext cx="2223009" cy="33345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20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1)">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heel(1)">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1D04735-0828-4E5B-917A-39793002E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25" y="196948"/>
            <a:ext cx="4159239" cy="6414718"/>
          </a:xfrm>
          <a:prstGeom prst="rect">
            <a:avLst/>
          </a:prstGeom>
        </p:spPr>
      </p:pic>
      <p:sp>
        <p:nvSpPr>
          <p:cNvPr id="5" name="Rectangle 4">
            <a:extLst>
              <a:ext uri="{FF2B5EF4-FFF2-40B4-BE49-F238E27FC236}">
                <a16:creationId xmlns:a16="http://schemas.microsoft.com/office/drawing/2014/main" xmlns="" id="{E8FC70D7-3010-4902-9F73-593DA2047020}"/>
              </a:ext>
            </a:extLst>
          </p:cNvPr>
          <p:cNvSpPr/>
          <p:nvPr/>
        </p:nvSpPr>
        <p:spPr>
          <a:xfrm>
            <a:off x="5248072" y="423152"/>
            <a:ext cx="3555460" cy="6254886"/>
          </a:xfrm>
          <a:prstGeom prst="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GB" sz="3200" dirty="0"/>
              <a:t>When created, the cartoon in Source A would have been aimed at a European audience. </a:t>
            </a:r>
          </a:p>
          <a:p>
            <a:pPr algn="ctr"/>
            <a:endParaRPr lang="en-GB" sz="3200" dirty="0"/>
          </a:p>
          <a:p>
            <a:pPr algn="ctr"/>
            <a:r>
              <a:rPr lang="en-GB" sz="3200" dirty="0"/>
              <a:t>What kind of image of the Japanese Emperor do you think it was trying to convey?</a:t>
            </a:r>
          </a:p>
        </p:txBody>
      </p:sp>
    </p:spTree>
    <p:extLst>
      <p:ext uri="{BB962C8B-B14F-4D97-AF65-F5344CB8AC3E}">
        <p14:creationId xmlns:p14="http://schemas.microsoft.com/office/powerpoint/2010/main" val="2885011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E78290-457C-4364-AD43-9FE52B15601B}"/>
              </a:ext>
            </a:extLst>
          </p:cNvPr>
          <p:cNvSpPr>
            <a:spLocks noGrp="1"/>
          </p:cNvSpPr>
          <p:nvPr>
            <p:ph type="title"/>
          </p:nvPr>
        </p:nvSpPr>
        <p:spPr>
          <a:xfrm>
            <a:off x="0" y="0"/>
            <a:ext cx="7886700" cy="1325563"/>
          </a:xfrm>
        </p:spPr>
        <p:txBody>
          <a:bodyPr/>
          <a:lstStyle/>
          <a:p>
            <a:r>
              <a:rPr lang="en-GB" b="1" u="sng" dirty="0"/>
              <a:t>The Roots of Japanese Nationalism</a:t>
            </a:r>
          </a:p>
        </p:txBody>
      </p:sp>
      <p:sp>
        <p:nvSpPr>
          <p:cNvPr id="3" name="Content Placeholder 2">
            <a:extLst>
              <a:ext uri="{FF2B5EF4-FFF2-40B4-BE49-F238E27FC236}">
                <a16:creationId xmlns:a16="http://schemas.microsoft.com/office/drawing/2014/main" xmlns="" id="{8AC72CAD-7EFB-48DD-A7B8-48C99AF39017}"/>
              </a:ext>
            </a:extLst>
          </p:cNvPr>
          <p:cNvSpPr>
            <a:spLocks noGrp="1"/>
          </p:cNvSpPr>
          <p:nvPr>
            <p:ph idx="1"/>
          </p:nvPr>
        </p:nvSpPr>
        <p:spPr>
          <a:xfrm>
            <a:off x="-1" y="1171156"/>
            <a:ext cx="5996979" cy="5686844"/>
          </a:xfrm>
        </p:spPr>
        <p:txBody>
          <a:bodyPr>
            <a:normAutofit fontScale="92500" lnSpcReduction="10000"/>
          </a:bodyPr>
          <a:lstStyle/>
          <a:p>
            <a:r>
              <a:rPr lang="en-GB" dirty="0"/>
              <a:t>Some historians consider the long-term social and cultural values that ‘</a:t>
            </a:r>
            <a:r>
              <a:rPr lang="en-GB" dirty="0">
                <a:solidFill>
                  <a:srgbClr val="00B0F0"/>
                </a:solidFill>
              </a:rPr>
              <a:t>determine</a:t>
            </a:r>
            <a:r>
              <a:rPr lang="en-GB" dirty="0"/>
              <a:t>’ that certain events happen in history.</a:t>
            </a:r>
          </a:p>
          <a:p>
            <a:endParaRPr lang="en-GB" dirty="0"/>
          </a:p>
          <a:p>
            <a:r>
              <a:rPr lang="en-GB" dirty="0"/>
              <a:t>‘</a:t>
            </a:r>
            <a:r>
              <a:rPr lang="en-GB" dirty="0">
                <a:solidFill>
                  <a:srgbClr val="FFFF00"/>
                </a:solidFill>
              </a:rPr>
              <a:t>Determinist</a:t>
            </a:r>
            <a:r>
              <a:rPr lang="en-GB" dirty="0"/>
              <a:t>’ historians believe that the roots of Japanese ultra nationalism grew from the </a:t>
            </a:r>
            <a:r>
              <a:rPr lang="en-GB" dirty="0">
                <a:solidFill>
                  <a:srgbClr val="92D050"/>
                </a:solidFill>
              </a:rPr>
              <a:t>Meiji Restoration </a:t>
            </a:r>
            <a:r>
              <a:rPr lang="en-GB" dirty="0"/>
              <a:t>of 1868.</a:t>
            </a:r>
          </a:p>
          <a:p>
            <a:endParaRPr lang="en-GB" dirty="0"/>
          </a:p>
          <a:p>
            <a:r>
              <a:rPr lang="en-GB" dirty="0"/>
              <a:t>Believing its survival to be under threat, Japan opened its doors to Western influences, abandoned its military ‘</a:t>
            </a:r>
            <a:r>
              <a:rPr lang="en-GB" dirty="0" err="1">
                <a:solidFill>
                  <a:srgbClr val="FFC000"/>
                </a:solidFill>
              </a:rPr>
              <a:t>shogunate</a:t>
            </a:r>
            <a:r>
              <a:rPr lang="en-GB" dirty="0"/>
              <a:t>’ government, and elevated the Emperor to a position of authority with </a:t>
            </a:r>
            <a:r>
              <a:rPr lang="en-GB" dirty="0">
                <a:solidFill>
                  <a:srgbClr val="FF0000"/>
                </a:solidFill>
              </a:rPr>
              <a:t>god-like status</a:t>
            </a:r>
            <a:r>
              <a:rPr lang="en-GB" dirty="0"/>
              <a:t>.</a:t>
            </a:r>
          </a:p>
        </p:txBody>
      </p:sp>
      <p:pic>
        <p:nvPicPr>
          <p:cNvPr id="8196" name="Picture 4" descr="Image result for meiji restoration">
            <a:extLst>
              <a:ext uri="{FF2B5EF4-FFF2-40B4-BE49-F238E27FC236}">
                <a16:creationId xmlns:a16="http://schemas.microsoft.com/office/drawing/2014/main" xmlns="" id="{2027D11C-5F87-4F47-B7EB-F1E8C96E7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978" y="1113817"/>
            <a:ext cx="2933739" cy="20729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8" name="Picture 6" descr="Image result for meiji restoration">
            <a:extLst>
              <a:ext uri="{FF2B5EF4-FFF2-40B4-BE49-F238E27FC236}">
                <a16:creationId xmlns:a16="http://schemas.microsoft.com/office/drawing/2014/main" xmlns="" id="{5FD6C6C7-83CC-45D0-804C-1AADFAA53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360" y="3365770"/>
            <a:ext cx="2150401" cy="31754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90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1)">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heel(1)">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96C6F5-4011-412A-8BA0-29648FDF1E7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DD213BC9-5869-4424-A44F-80A194BFDC25}"/>
              </a:ext>
            </a:extLst>
          </p:cNvPr>
          <p:cNvSpPr>
            <a:spLocks noGrp="1"/>
          </p:cNvSpPr>
          <p:nvPr>
            <p:ph idx="1"/>
          </p:nvPr>
        </p:nvSpPr>
        <p:spPr/>
        <p:txBody>
          <a:bodyPr/>
          <a:lstStyle/>
          <a:p>
            <a:endParaRPr lang="en-GB"/>
          </a:p>
        </p:txBody>
      </p:sp>
      <p:pic>
        <p:nvPicPr>
          <p:cNvPr id="6146" name="Picture 2" descr="Image result for meiji restoration national diet">
            <a:extLst>
              <a:ext uri="{FF2B5EF4-FFF2-40B4-BE49-F238E27FC236}">
                <a16:creationId xmlns:a16="http://schemas.microsoft.com/office/drawing/2014/main" xmlns="" id="{7D7BB57C-3CF7-4162-AAFE-88A941148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02" y="173566"/>
            <a:ext cx="7896632" cy="6468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077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E78290-457C-4364-AD43-9FE52B15601B}"/>
              </a:ext>
            </a:extLst>
          </p:cNvPr>
          <p:cNvSpPr>
            <a:spLocks noGrp="1"/>
          </p:cNvSpPr>
          <p:nvPr>
            <p:ph type="title"/>
          </p:nvPr>
        </p:nvSpPr>
        <p:spPr>
          <a:xfrm>
            <a:off x="0" y="0"/>
            <a:ext cx="9144000" cy="1325563"/>
          </a:xfrm>
        </p:spPr>
        <p:txBody>
          <a:bodyPr/>
          <a:lstStyle/>
          <a:p>
            <a:r>
              <a:rPr lang="en-GB" b="1" u="sng" dirty="0"/>
              <a:t>Social Changes to Japan</a:t>
            </a:r>
          </a:p>
        </p:txBody>
      </p:sp>
      <p:sp>
        <p:nvSpPr>
          <p:cNvPr id="3" name="Content Placeholder 2">
            <a:extLst>
              <a:ext uri="{FF2B5EF4-FFF2-40B4-BE49-F238E27FC236}">
                <a16:creationId xmlns:a16="http://schemas.microsoft.com/office/drawing/2014/main" xmlns="" id="{8AC72CAD-7EFB-48DD-A7B8-48C99AF39017}"/>
              </a:ext>
            </a:extLst>
          </p:cNvPr>
          <p:cNvSpPr>
            <a:spLocks noGrp="1"/>
          </p:cNvSpPr>
          <p:nvPr>
            <p:ph idx="1"/>
          </p:nvPr>
        </p:nvSpPr>
        <p:spPr>
          <a:xfrm>
            <a:off x="-1" y="1171156"/>
            <a:ext cx="6270836" cy="5686844"/>
          </a:xfrm>
        </p:spPr>
        <p:txBody>
          <a:bodyPr>
            <a:normAutofit fontScale="92500" lnSpcReduction="10000"/>
          </a:bodyPr>
          <a:lstStyle/>
          <a:p>
            <a:r>
              <a:rPr lang="en-GB" dirty="0"/>
              <a:t>Firstly, it ended traditional </a:t>
            </a:r>
            <a:r>
              <a:rPr lang="en-GB" dirty="0">
                <a:solidFill>
                  <a:srgbClr val="92D050"/>
                </a:solidFill>
              </a:rPr>
              <a:t>‘</a:t>
            </a:r>
            <a:r>
              <a:rPr lang="en-GB" dirty="0" err="1">
                <a:solidFill>
                  <a:srgbClr val="92D050"/>
                </a:solidFill>
              </a:rPr>
              <a:t>shi</a:t>
            </a:r>
            <a:r>
              <a:rPr lang="en-GB" dirty="0">
                <a:solidFill>
                  <a:srgbClr val="92D050"/>
                </a:solidFill>
              </a:rPr>
              <a:t>-no-</a:t>
            </a:r>
            <a:r>
              <a:rPr lang="en-GB" dirty="0" err="1">
                <a:solidFill>
                  <a:srgbClr val="92D050"/>
                </a:solidFill>
              </a:rPr>
              <a:t>ko</a:t>
            </a:r>
            <a:r>
              <a:rPr lang="en-GB" dirty="0">
                <a:solidFill>
                  <a:srgbClr val="92D050"/>
                </a:solidFill>
              </a:rPr>
              <a:t>-</a:t>
            </a:r>
            <a:r>
              <a:rPr lang="en-GB" dirty="0" err="1">
                <a:solidFill>
                  <a:srgbClr val="92D050"/>
                </a:solidFill>
              </a:rPr>
              <a:t>sho</a:t>
            </a:r>
            <a:r>
              <a:rPr lang="en-GB" dirty="0">
                <a:solidFill>
                  <a:srgbClr val="92D050"/>
                </a:solidFill>
              </a:rPr>
              <a:t>’ </a:t>
            </a:r>
            <a:r>
              <a:rPr lang="en-GB" dirty="0"/>
              <a:t>class distinctions. The </a:t>
            </a:r>
            <a:r>
              <a:rPr lang="en-GB" dirty="0">
                <a:solidFill>
                  <a:srgbClr val="FFC000"/>
                </a:solidFill>
              </a:rPr>
              <a:t>Daimyo and Samurai </a:t>
            </a:r>
            <a:r>
              <a:rPr lang="en-GB" dirty="0"/>
              <a:t>lost their position in society and everyone was made equal and able to be </a:t>
            </a:r>
            <a:r>
              <a:rPr lang="en-GB" dirty="0">
                <a:solidFill>
                  <a:srgbClr val="FF0000"/>
                </a:solidFill>
              </a:rPr>
              <a:t>conscripted</a:t>
            </a:r>
            <a:r>
              <a:rPr lang="en-GB" dirty="0"/>
              <a:t> into the new Imperial Army and Navy.</a:t>
            </a:r>
          </a:p>
          <a:p>
            <a:endParaRPr lang="en-GB" dirty="0"/>
          </a:p>
          <a:p>
            <a:r>
              <a:rPr lang="en-GB" dirty="0"/>
              <a:t>Secondly, </a:t>
            </a:r>
            <a:r>
              <a:rPr lang="en-GB" dirty="0">
                <a:solidFill>
                  <a:srgbClr val="FFFF00"/>
                </a:solidFill>
              </a:rPr>
              <a:t>nationwide elementary schooling </a:t>
            </a:r>
            <a:r>
              <a:rPr lang="en-GB" dirty="0"/>
              <a:t>was introduced in 1872 in order to produce workers and soldiers capable of using new technology. By 1905, 98% of children went to school for at least 4 years.</a:t>
            </a:r>
          </a:p>
          <a:p>
            <a:endParaRPr lang="en-GB" dirty="0"/>
          </a:p>
          <a:p>
            <a:r>
              <a:rPr lang="en-GB" dirty="0"/>
              <a:t>The 1890 </a:t>
            </a:r>
            <a:r>
              <a:rPr lang="en-GB" dirty="0">
                <a:solidFill>
                  <a:srgbClr val="00B0F0"/>
                </a:solidFill>
              </a:rPr>
              <a:t>Imperial Rescript on Education </a:t>
            </a:r>
            <a:r>
              <a:rPr lang="en-GB" dirty="0"/>
              <a:t>had to be memorised and recited every morning, further indoctrinating the people for military sacrifice.</a:t>
            </a:r>
          </a:p>
        </p:txBody>
      </p:sp>
      <p:sp>
        <p:nvSpPr>
          <p:cNvPr id="4" name="Rectangle 3">
            <a:extLst>
              <a:ext uri="{FF2B5EF4-FFF2-40B4-BE49-F238E27FC236}">
                <a16:creationId xmlns:a16="http://schemas.microsoft.com/office/drawing/2014/main" xmlns="" id="{2F08832F-0752-4401-879F-77885AB3514D}"/>
              </a:ext>
            </a:extLst>
          </p:cNvPr>
          <p:cNvSpPr/>
          <p:nvPr/>
        </p:nvSpPr>
        <p:spPr>
          <a:xfrm>
            <a:off x="6364774" y="752622"/>
            <a:ext cx="2537138" cy="103030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3200" dirty="0" err="1"/>
              <a:t>Samuari</a:t>
            </a:r>
            <a:r>
              <a:rPr lang="en-GB" sz="3200" dirty="0"/>
              <a:t> - </a:t>
            </a:r>
            <a:r>
              <a:rPr lang="en-GB" sz="3200" dirty="0" err="1"/>
              <a:t>shi</a:t>
            </a:r>
            <a:endParaRPr lang="en-GB" sz="3200" dirty="0"/>
          </a:p>
        </p:txBody>
      </p:sp>
      <p:sp>
        <p:nvSpPr>
          <p:cNvPr id="5" name="Rectangle 4">
            <a:extLst>
              <a:ext uri="{FF2B5EF4-FFF2-40B4-BE49-F238E27FC236}">
                <a16:creationId xmlns:a16="http://schemas.microsoft.com/office/drawing/2014/main" xmlns="" id="{9892F66C-38F6-4B26-8EB2-A4DC5C6369F8}"/>
              </a:ext>
            </a:extLst>
          </p:cNvPr>
          <p:cNvSpPr/>
          <p:nvPr/>
        </p:nvSpPr>
        <p:spPr>
          <a:xfrm>
            <a:off x="6364774" y="2108123"/>
            <a:ext cx="2537138" cy="103030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3200" dirty="0"/>
              <a:t>Farmers - no</a:t>
            </a:r>
          </a:p>
        </p:txBody>
      </p:sp>
      <p:sp>
        <p:nvSpPr>
          <p:cNvPr id="6" name="Rectangle 5">
            <a:extLst>
              <a:ext uri="{FF2B5EF4-FFF2-40B4-BE49-F238E27FC236}">
                <a16:creationId xmlns:a16="http://schemas.microsoft.com/office/drawing/2014/main" xmlns="" id="{D3BE9CDA-DB8B-4752-83E3-ACC4CE0EFC94}"/>
              </a:ext>
            </a:extLst>
          </p:cNvPr>
          <p:cNvSpPr/>
          <p:nvPr/>
        </p:nvSpPr>
        <p:spPr>
          <a:xfrm>
            <a:off x="6364774" y="3433685"/>
            <a:ext cx="2537138" cy="103030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sz="3200" dirty="0"/>
              <a:t>Artisans - </a:t>
            </a:r>
            <a:r>
              <a:rPr lang="en-GB" sz="3200" dirty="0" err="1"/>
              <a:t>ko</a:t>
            </a:r>
            <a:endParaRPr lang="en-GB" sz="3200" dirty="0"/>
          </a:p>
        </p:txBody>
      </p:sp>
      <p:sp>
        <p:nvSpPr>
          <p:cNvPr id="7" name="Rectangle 6">
            <a:extLst>
              <a:ext uri="{FF2B5EF4-FFF2-40B4-BE49-F238E27FC236}">
                <a16:creationId xmlns:a16="http://schemas.microsoft.com/office/drawing/2014/main" xmlns="" id="{EE0EBD4C-31E3-42C5-989D-3E7C0EE30952}"/>
              </a:ext>
            </a:extLst>
          </p:cNvPr>
          <p:cNvSpPr/>
          <p:nvPr/>
        </p:nvSpPr>
        <p:spPr>
          <a:xfrm>
            <a:off x="6364774" y="4844079"/>
            <a:ext cx="2537138" cy="103030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3200" dirty="0"/>
              <a:t>Merchants - </a:t>
            </a:r>
            <a:r>
              <a:rPr lang="en-GB" sz="3200" dirty="0" err="1"/>
              <a:t>sho</a:t>
            </a:r>
            <a:endParaRPr lang="en-GB" sz="3200" dirty="0"/>
          </a:p>
        </p:txBody>
      </p:sp>
      <p:sp>
        <p:nvSpPr>
          <p:cNvPr id="8" name="Down Arrow 8">
            <a:extLst>
              <a:ext uri="{FF2B5EF4-FFF2-40B4-BE49-F238E27FC236}">
                <a16:creationId xmlns:a16="http://schemas.microsoft.com/office/drawing/2014/main" xmlns="" id="{C1324D29-08F0-4FC4-B82B-FFAF365068BC}"/>
              </a:ext>
            </a:extLst>
          </p:cNvPr>
          <p:cNvSpPr/>
          <p:nvPr/>
        </p:nvSpPr>
        <p:spPr>
          <a:xfrm>
            <a:off x="7232487" y="2951847"/>
            <a:ext cx="721217" cy="759853"/>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own Arrow 9">
            <a:extLst>
              <a:ext uri="{FF2B5EF4-FFF2-40B4-BE49-F238E27FC236}">
                <a16:creationId xmlns:a16="http://schemas.microsoft.com/office/drawing/2014/main" xmlns="" id="{96F2A794-C557-48C1-97A1-39C9AAE4A783}"/>
              </a:ext>
            </a:extLst>
          </p:cNvPr>
          <p:cNvSpPr/>
          <p:nvPr/>
        </p:nvSpPr>
        <p:spPr>
          <a:xfrm>
            <a:off x="7232486" y="1593047"/>
            <a:ext cx="721217" cy="759853"/>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own Arrow 10">
            <a:extLst>
              <a:ext uri="{FF2B5EF4-FFF2-40B4-BE49-F238E27FC236}">
                <a16:creationId xmlns:a16="http://schemas.microsoft.com/office/drawing/2014/main" xmlns="" id="{384FE4C9-0CAB-4D9C-8CA2-7898CBCC3CD8}"/>
              </a:ext>
            </a:extLst>
          </p:cNvPr>
          <p:cNvSpPr/>
          <p:nvPr/>
        </p:nvSpPr>
        <p:spPr>
          <a:xfrm>
            <a:off x="7232485" y="4175497"/>
            <a:ext cx="721217" cy="759853"/>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3718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1)">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heel(1)">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971" y="0"/>
            <a:ext cx="8508685" cy="6858000"/>
          </a:xfrm>
        </p:spPr>
      </p:pic>
    </p:spTree>
    <p:extLst>
      <p:ext uri="{BB962C8B-B14F-4D97-AF65-F5344CB8AC3E}">
        <p14:creationId xmlns:p14="http://schemas.microsoft.com/office/powerpoint/2010/main" val="704532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061" y="-458"/>
            <a:ext cx="8718997" cy="6858458"/>
          </a:xfrm>
        </p:spPr>
      </p:pic>
    </p:spTree>
    <p:extLst>
      <p:ext uri="{BB962C8B-B14F-4D97-AF65-F5344CB8AC3E}">
        <p14:creationId xmlns:p14="http://schemas.microsoft.com/office/powerpoint/2010/main" val="3293750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E78290-457C-4364-AD43-9FE52B15601B}"/>
              </a:ext>
            </a:extLst>
          </p:cNvPr>
          <p:cNvSpPr>
            <a:spLocks noGrp="1"/>
          </p:cNvSpPr>
          <p:nvPr>
            <p:ph type="title"/>
          </p:nvPr>
        </p:nvSpPr>
        <p:spPr>
          <a:xfrm>
            <a:off x="0" y="0"/>
            <a:ext cx="9144000" cy="1325563"/>
          </a:xfrm>
        </p:spPr>
        <p:txBody>
          <a:bodyPr/>
          <a:lstStyle/>
          <a:p>
            <a:r>
              <a:rPr lang="en-GB" b="1" u="sng" dirty="0"/>
              <a:t>Military Changes to Japan</a:t>
            </a:r>
          </a:p>
        </p:txBody>
      </p:sp>
      <p:sp>
        <p:nvSpPr>
          <p:cNvPr id="3" name="Content Placeholder 2">
            <a:extLst>
              <a:ext uri="{FF2B5EF4-FFF2-40B4-BE49-F238E27FC236}">
                <a16:creationId xmlns:a16="http://schemas.microsoft.com/office/drawing/2014/main" xmlns="" id="{8AC72CAD-7EFB-48DD-A7B8-48C99AF39017}"/>
              </a:ext>
            </a:extLst>
          </p:cNvPr>
          <p:cNvSpPr>
            <a:spLocks noGrp="1"/>
          </p:cNvSpPr>
          <p:nvPr>
            <p:ph idx="1"/>
          </p:nvPr>
        </p:nvSpPr>
        <p:spPr>
          <a:xfrm>
            <a:off x="-1" y="1171156"/>
            <a:ext cx="6270836" cy="5686844"/>
          </a:xfrm>
        </p:spPr>
        <p:txBody>
          <a:bodyPr>
            <a:normAutofit fontScale="92500"/>
          </a:bodyPr>
          <a:lstStyle/>
          <a:p>
            <a:r>
              <a:rPr lang="en-GB" dirty="0"/>
              <a:t>In the feudal system, the </a:t>
            </a:r>
            <a:r>
              <a:rPr lang="en-GB" dirty="0">
                <a:solidFill>
                  <a:srgbClr val="FFFF00"/>
                </a:solidFill>
              </a:rPr>
              <a:t>Samurai</a:t>
            </a:r>
            <a:r>
              <a:rPr lang="en-GB" dirty="0"/>
              <a:t> as the </a:t>
            </a:r>
            <a:r>
              <a:rPr lang="en-GB" dirty="0">
                <a:solidFill>
                  <a:srgbClr val="00B0F0"/>
                </a:solidFill>
              </a:rPr>
              <a:t>professional military class </a:t>
            </a:r>
            <a:r>
              <a:rPr lang="en-GB" dirty="0"/>
              <a:t>owed allegiance to their Daimyo only. In the new Meiji state, conscription was introduced in 1873 and all men swore loyalty to the Emperor.</a:t>
            </a:r>
          </a:p>
          <a:p>
            <a:endParaRPr lang="en-GB" dirty="0"/>
          </a:p>
          <a:p>
            <a:r>
              <a:rPr lang="en-GB" dirty="0"/>
              <a:t>All Japanese men had to </a:t>
            </a:r>
            <a:r>
              <a:rPr lang="en-GB" dirty="0">
                <a:solidFill>
                  <a:srgbClr val="FFC000"/>
                </a:solidFill>
              </a:rPr>
              <a:t>serve 3 years</a:t>
            </a:r>
            <a:r>
              <a:rPr lang="en-GB" dirty="0"/>
              <a:t>, which instilled a sense of </a:t>
            </a:r>
            <a:r>
              <a:rPr lang="en-GB" dirty="0">
                <a:solidFill>
                  <a:srgbClr val="FF0000"/>
                </a:solidFill>
              </a:rPr>
              <a:t>national unity </a:t>
            </a:r>
            <a:r>
              <a:rPr lang="en-GB" dirty="0"/>
              <a:t>in men.</a:t>
            </a:r>
          </a:p>
          <a:p>
            <a:endParaRPr lang="en-GB" dirty="0"/>
          </a:p>
          <a:p>
            <a:r>
              <a:rPr lang="en-GB" dirty="0"/>
              <a:t>The 1882 </a:t>
            </a:r>
            <a:r>
              <a:rPr lang="en-GB" dirty="0">
                <a:solidFill>
                  <a:srgbClr val="92D050"/>
                </a:solidFill>
              </a:rPr>
              <a:t>Imperial Rescript for Soldiers and Sailors </a:t>
            </a:r>
            <a:r>
              <a:rPr lang="en-GB" dirty="0"/>
              <a:t>further enforced absolute loyalty amongst men – they were banned from having political views, even in private!</a:t>
            </a:r>
          </a:p>
        </p:txBody>
      </p:sp>
      <p:sp>
        <p:nvSpPr>
          <p:cNvPr id="11" name="Rectangle 10">
            <a:extLst>
              <a:ext uri="{FF2B5EF4-FFF2-40B4-BE49-F238E27FC236}">
                <a16:creationId xmlns:a16="http://schemas.microsoft.com/office/drawing/2014/main" xmlns="" id="{914D6F3D-871F-43EA-B473-642211227CBE}"/>
              </a:ext>
            </a:extLst>
          </p:cNvPr>
          <p:cNvSpPr/>
          <p:nvPr/>
        </p:nvSpPr>
        <p:spPr>
          <a:xfrm>
            <a:off x="6312609" y="4014578"/>
            <a:ext cx="2710708" cy="265036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i="1" dirty="0"/>
              <a:t>“…the 1882 imperial decree could be considered one the latent underlying causes of Japan’s militarisation of the 1930s and, eventually, its attack on Pearl Harbour.”</a:t>
            </a:r>
          </a:p>
          <a:p>
            <a:pPr algn="ctr"/>
            <a:r>
              <a:rPr lang="en-GB" b="1" dirty="0" err="1"/>
              <a:t>Eri</a:t>
            </a:r>
            <a:r>
              <a:rPr lang="en-GB" b="1" dirty="0"/>
              <a:t> </a:t>
            </a:r>
            <a:r>
              <a:rPr lang="en-GB" b="1" dirty="0" err="1"/>
              <a:t>Hotta</a:t>
            </a:r>
            <a:r>
              <a:rPr lang="en-GB" b="1" dirty="0"/>
              <a:t>, Japan 1941, 2014, p. 79</a:t>
            </a:r>
          </a:p>
        </p:txBody>
      </p:sp>
      <p:pic>
        <p:nvPicPr>
          <p:cNvPr id="12" name="Picture 11">
            <a:extLst>
              <a:ext uri="{FF2B5EF4-FFF2-40B4-BE49-F238E27FC236}">
                <a16:creationId xmlns:a16="http://schemas.microsoft.com/office/drawing/2014/main" xmlns="" id="{6835C24A-C298-464A-AF0B-88124B7FF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2609" y="420641"/>
            <a:ext cx="2647950" cy="3048000"/>
          </a:xfrm>
          <a:prstGeom prst="rect">
            <a:avLst/>
          </a:prstGeom>
          <a:ln>
            <a:noFill/>
          </a:ln>
          <a:effectLst>
            <a:softEdge rad="112500"/>
          </a:effectLst>
        </p:spPr>
      </p:pic>
    </p:spTree>
    <p:extLst>
      <p:ext uri="{BB962C8B-B14F-4D97-AF65-F5344CB8AC3E}">
        <p14:creationId xmlns:p14="http://schemas.microsoft.com/office/powerpoint/2010/main" val="233396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1)">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heel(1)">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E78290-457C-4364-AD43-9FE52B15601B}"/>
              </a:ext>
            </a:extLst>
          </p:cNvPr>
          <p:cNvSpPr>
            <a:spLocks noGrp="1"/>
          </p:cNvSpPr>
          <p:nvPr>
            <p:ph type="title"/>
          </p:nvPr>
        </p:nvSpPr>
        <p:spPr>
          <a:xfrm>
            <a:off x="0" y="0"/>
            <a:ext cx="9144000" cy="1325563"/>
          </a:xfrm>
        </p:spPr>
        <p:txBody>
          <a:bodyPr/>
          <a:lstStyle/>
          <a:p>
            <a:r>
              <a:rPr lang="en-GB" b="1" u="sng" dirty="0"/>
              <a:t>Cultural Changes to Japan</a:t>
            </a:r>
          </a:p>
        </p:txBody>
      </p:sp>
      <p:sp>
        <p:nvSpPr>
          <p:cNvPr id="3" name="Content Placeholder 2">
            <a:extLst>
              <a:ext uri="{FF2B5EF4-FFF2-40B4-BE49-F238E27FC236}">
                <a16:creationId xmlns:a16="http://schemas.microsoft.com/office/drawing/2014/main" xmlns="" id="{8AC72CAD-7EFB-48DD-A7B8-48C99AF39017}"/>
              </a:ext>
            </a:extLst>
          </p:cNvPr>
          <p:cNvSpPr>
            <a:spLocks noGrp="1"/>
          </p:cNvSpPr>
          <p:nvPr>
            <p:ph idx="1"/>
          </p:nvPr>
        </p:nvSpPr>
        <p:spPr>
          <a:xfrm>
            <a:off x="-1" y="1171156"/>
            <a:ext cx="6270836" cy="5686844"/>
          </a:xfrm>
        </p:spPr>
        <p:txBody>
          <a:bodyPr>
            <a:normAutofit fontScale="92500" lnSpcReduction="20000"/>
          </a:bodyPr>
          <a:lstStyle/>
          <a:p>
            <a:r>
              <a:rPr lang="en-GB" dirty="0"/>
              <a:t>As Westernisation increased, all things ‘</a:t>
            </a:r>
            <a:r>
              <a:rPr lang="en-GB" dirty="0">
                <a:solidFill>
                  <a:srgbClr val="92D050"/>
                </a:solidFill>
              </a:rPr>
              <a:t>Western</a:t>
            </a:r>
            <a:r>
              <a:rPr lang="en-GB" dirty="0"/>
              <a:t>’ became synonymous with progress and civilisation – to be modern was to be Western. </a:t>
            </a:r>
          </a:p>
          <a:p>
            <a:endParaRPr lang="en-GB" dirty="0"/>
          </a:p>
          <a:p>
            <a:r>
              <a:rPr lang="en-GB" dirty="0"/>
              <a:t>This could be seen in fashion, education, culture, and the arts. The </a:t>
            </a:r>
            <a:r>
              <a:rPr lang="en-GB" dirty="0">
                <a:solidFill>
                  <a:srgbClr val="00B0F0"/>
                </a:solidFill>
              </a:rPr>
              <a:t>publishing industry</a:t>
            </a:r>
            <a:r>
              <a:rPr lang="en-GB" dirty="0"/>
              <a:t> drove these ideas, with books, magazines, newspapers, and novels all discussing Western ideas.</a:t>
            </a:r>
          </a:p>
          <a:p>
            <a:endParaRPr lang="en-GB" dirty="0"/>
          </a:p>
          <a:p>
            <a:r>
              <a:rPr lang="en-GB" dirty="0"/>
              <a:t>By 1872, Western style dress had become obligatory at the </a:t>
            </a:r>
            <a:r>
              <a:rPr lang="en-GB" dirty="0">
                <a:solidFill>
                  <a:srgbClr val="FFFF00"/>
                </a:solidFill>
              </a:rPr>
              <a:t>Royal Court</a:t>
            </a:r>
            <a:r>
              <a:rPr lang="en-GB" dirty="0"/>
              <a:t>. Yet Japan sought to also revive and fuse Western ideas with Japanese traditions. </a:t>
            </a:r>
            <a:r>
              <a:rPr lang="en-GB" dirty="0">
                <a:solidFill>
                  <a:srgbClr val="FFC000"/>
                </a:solidFill>
              </a:rPr>
              <a:t>Shinto and Bushido </a:t>
            </a:r>
            <a:r>
              <a:rPr lang="en-GB" dirty="0"/>
              <a:t>were promoted as part of being ‘</a:t>
            </a:r>
            <a:r>
              <a:rPr lang="en-GB" dirty="0">
                <a:solidFill>
                  <a:srgbClr val="FF0000"/>
                </a:solidFill>
              </a:rPr>
              <a:t>Japanese</a:t>
            </a:r>
            <a:r>
              <a:rPr lang="en-GB" dirty="0"/>
              <a:t>’.</a:t>
            </a:r>
          </a:p>
        </p:txBody>
      </p:sp>
      <p:pic>
        <p:nvPicPr>
          <p:cNvPr id="5" name="Content Placeholder 3">
            <a:extLst>
              <a:ext uri="{FF2B5EF4-FFF2-40B4-BE49-F238E27FC236}">
                <a16:creationId xmlns:a16="http://schemas.microsoft.com/office/drawing/2014/main" xmlns="" id="{C3CD8511-2814-4A9F-A8B6-45573CE31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0187" y="167426"/>
            <a:ext cx="2943508" cy="2198884"/>
          </a:xfrm>
          <a:prstGeom prst="rect">
            <a:avLst/>
          </a:prstGeom>
          <a:ln>
            <a:noFill/>
          </a:ln>
          <a:effectLst>
            <a:softEdge rad="112500"/>
          </a:effectLst>
        </p:spPr>
      </p:pic>
      <p:pic>
        <p:nvPicPr>
          <p:cNvPr id="6" name="Picture 5">
            <a:extLst>
              <a:ext uri="{FF2B5EF4-FFF2-40B4-BE49-F238E27FC236}">
                <a16:creationId xmlns:a16="http://schemas.microsoft.com/office/drawing/2014/main" xmlns="" id="{9E88A585-C337-46B0-A5ED-FA7F3E674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964" y="3579779"/>
            <a:ext cx="2291747" cy="3055662"/>
          </a:xfrm>
          <a:prstGeom prst="rect">
            <a:avLst/>
          </a:prstGeom>
          <a:ln>
            <a:noFill/>
          </a:ln>
          <a:effectLst>
            <a:softEdge rad="112500"/>
          </a:effectLst>
        </p:spPr>
      </p:pic>
      <p:pic>
        <p:nvPicPr>
          <p:cNvPr id="7" name="Picture 6">
            <a:extLst>
              <a:ext uri="{FF2B5EF4-FFF2-40B4-BE49-F238E27FC236}">
                <a16:creationId xmlns:a16="http://schemas.microsoft.com/office/drawing/2014/main" xmlns="" id="{87E63CB2-4C34-443C-8D28-F7CD25981C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1932" y="1594632"/>
            <a:ext cx="2001763" cy="2497149"/>
          </a:xfrm>
          <a:prstGeom prst="rect">
            <a:avLst/>
          </a:prstGeom>
          <a:ln>
            <a:noFill/>
          </a:ln>
          <a:effectLst>
            <a:softEdge rad="112500"/>
          </a:effectLst>
        </p:spPr>
      </p:pic>
    </p:spTree>
    <p:extLst>
      <p:ext uri="{BB962C8B-B14F-4D97-AF65-F5344CB8AC3E}">
        <p14:creationId xmlns:p14="http://schemas.microsoft.com/office/powerpoint/2010/main" val="61688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1)">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heel(1)">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GB" b="1" u="sng" dirty="0"/>
              <a:t>Economic Changes – Emperor Worship</a:t>
            </a:r>
          </a:p>
        </p:txBody>
      </p:sp>
      <p:sp>
        <p:nvSpPr>
          <p:cNvPr id="3" name="Content Placeholder 2"/>
          <p:cNvSpPr>
            <a:spLocks noGrp="1"/>
          </p:cNvSpPr>
          <p:nvPr>
            <p:ph idx="1"/>
          </p:nvPr>
        </p:nvSpPr>
        <p:spPr>
          <a:xfrm>
            <a:off x="0" y="1150216"/>
            <a:ext cx="2140527" cy="5707784"/>
          </a:xfrm>
        </p:spPr>
        <p:txBody>
          <a:bodyPr>
            <a:normAutofit/>
          </a:bodyPr>
          <a:lstStyle/>
          <a:p>
            <a:r>
              <a:rPr lang="en-GB" dirty="0"/>
              <a:t>Ever since the Iwakura Mission in 1872, the reformers realised that the source of Western strength came from their economic power:</a:t>
            </a:r>
          </a:p>
        </p:txBody>
      </p:sp>
      <p:sp>
        <p:nvSpPr>
          <p:cNvPr id="4" name="Rectangle 3"/>
          <p:cNvSpPr/>
          <p:nvPr/>
        </p:nvSpPr>
        <p:spPr>
          <a:xfrm>
            <a:off x="2140528" y="1150216"/>
            <a:ext cx="6868390" cy="558309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Calibri" panose="020F0502020204030204"/>
                <a:ea typeface="+mn-ea"/>
                <a:cs typeface="+mn-cs"/>
              </a:rPr>
              <a:t>‘Our recent travels have taken us to many interesting and famous places…there is nothing we have not visited. Everywhere you go there is nothing growing in the ground, just coal and iron… Factories have increased to an unheard-of extent, their black smoke rising to the sky… This is a sufficient explanation of England’s wealth and strength… and it is said that this great growth of trade and industry in the cities is something which has happened in the last fifty years.’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Okubo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Toshimichi</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20</a:t>
            </a:r>
            <a:r>
              <a:rPr kumimoji="0" lang="en-GB" sz="24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December 1872, four days after leaving Dover, UK. Okubo was deputy to the ambassador Iwakura Tomomi and was himself an ex-samurai.</a:t>
            </a:r>
          </a:p>
        </p:txBody>
      </p:sp>
    </p:spTree>
    <p:extLst>
      <p:ext uri="{BB962C8B-B14F-4D97-AF65-F5344CB8AC3E}">
        <p14:creationId xmlns:p14="http://schemas.microsoft.com/office/powerpoint/2010/main" val="357450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GB" b="1" u="sng" dirty="0"/>
              <a:t>Economic Changes – Financing Growth</a:t>
            </a:r>
          </a:p>
        </p:txBody>
      </p:sp>
      <p:sp>
        <p:nvSpPr>
          <p:cNvPr id="3" name="Content Placeholder 2"/>
          <p:cNvSpPr>
            <a:spLocks noGrp="1"/>
          </p:cNvSpPr>
          <p:nvPr>
            <p:ph idx="1"/>
          </p:nvPr>
        </p:nvSpPr>
        <p:spPr>
          <a:xfrm>
            <a:off x="0" y="1150216"/>
            <a:ext cx="6483927" cy="5707784"/>
          </a:xfrm>
        </p:spPr>
        <p:txBody>
          <a:bodyPr>
            <a:normAutofit/>
          </a:bodyPr>
          <a:lstStyle/>
          <a:p>
            <a:r>
              <a:rPr lang="en-GB" dirty="0"/>
              <a:t>The first problem was </a:t>
            </a:r>
            <a:r>
              <a:rPr lang="en-GB" dirty="0">
                <a:solidFill>
                  <a:srgbClr val="00B0F0"/>
                </a:solidFill>
              </a:rPr>
              <a:t>financing the government budget</a:t>
            </a:r>
            <a:r>
              <a:rPr lang="en-GB" dirty="0"/>
              <a:t>. In 1871, the government </a:t>
            </a:r>
            <a:r>
              <a:rPr lang="en-GB" dirty="0">
                <a:solidFill>
                  <a:srgbClr val="FFFF00"/>
                </a:solidFill>
              </a:rPr>
              <a:t>took on the debt </a:t>
            </a:r>
            <a:r>
              <a:rPr lang="en-GB" dirty="0"/>
              <a:t>of all the domains. Samurai costs reached 50% of total government expenditure.</a:t>
            </a:r>
          </a:p>
          <a:p>
            <a:endParaRPr lang="en-GB" dirty="0"/>
          </a:p>
          <a:p>
            <a:r>
              <a:rPr lang="en-GB" dirty="0"/>
              <a:t>By dismantling the privileges of the Daimyo and Samurai class, the government </a:t>
            </a:r>
            <a:r>
              <a:rPr lang="en-GB" dirty="0">
                <a:solidFill>
                  <a:srgbClr val="92D050"/>
                </a:solidFill>
              </a:rPr>
              <a:t>reduced costs</a:t>
            </a:r>
            <a:r>
              <a:rPr lang="en-GB" dirty="0"/>
              <a:t>.</a:t>
            </a:r>
          </a:p>
          <a:p>
            <a:endParaRPr lang="en-GB" dirty="0"/>
          </a:p>
          <a:p>
            <a:r>
              <a:rPr lang="en-GB" dirty="0"/>
              <a:t>1873 – </a:t>
            </a:r>
            <a:r>
              <a:rPr lang="en-GB" dirty="0">
                <a:solidFill>
                  <a:srgbClr val="FFC000"/>
                </a:solidFill>
              </a:rPr>
              <a:t>A National Land Tax </a:t>
            </a:r>
            <a:r>
              <a:rPr lang="en-GB" dirty="0"/>
              <a:t>was introduced for the first time, demanding cash payments instead of rice.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3197" y="1150216"/>
            <a:ext cx="2647950" cy="3048000"/>
          </a:xfrm>
          <a:prstGeom prst="rect">
            <a:avLst/>
          </a:prstGeom>
          <a:ln>
            <a:noFill/>
          </a:ln>
          <a:effectLst>
            <a:softEdge rad="112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5460" y="4535920"/>
            <a:ext cx="2735687" cy="2080780"/>
          </a:xfrm>
          <a:prstGeom prst="rect">
            <a:avLst/>
          </a:prstGeom>
          <a:ln>
            <a:noFill/>
          </a:ln>
          <a:effectLst>
            <a:softEdge rad="112500"/>
          </a:effectLst>
        </p:spPr>
      </p:pic>
    </p:spTree>
    <p:extLst>
      <p:ext uri="{BB962C8B-B14F-4D97-AF65-F5344CB8AC3E}">
        <p14:creationId xmlns:p14="http://schemas.microsoft.com/office/powerpoint/2010/main" val="127418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GB" b="1" u="sng" dirty="0"/>
              <a:t>Economic Changes – Industrialisation</a:t>
            </a:r>
          </a:p>
        </p:txBody>
      </p:sp>
      <p:sp>
        <p:nvSpPr>
          <p:cNvPr id="3" name="Content Placeholder 2"/>
          <p:cNvSpPr>
            <a:spLocks noGrp="1"/>
          </p:cNvSpPr>
          <p:nvPr>
            <p:ph idx="1"/>
          </p:nvPr>
        </p:nvSpPr>
        <p:spPr>
          <a:xfrm>
            <a:off x="0" y="1150216"/>
            <a:ext cx="6483927" cy="5707784"/>
          </a:xfrm>
        </p:spPr>
        <p:txBody>
          <a:bodyPr>
            <a:normAutofit lnSpcReduction="10000"/>
          </a:bodyPr>
          <a:lstStyle/>
          <a:p>
            <a:r>
              <a:rPr lang="en-GB" dirty="0"/>
              <a:t>The government next used these funds to build </a:t>
            </a:r>
            <a:r>
              <a:rPr lang="en-GB" dirty="0">
                <a:solidFill>
                  <a:srgbClr val="92D050"/>
                </a:solidFill>
              </a:rPr>
              <a:t>new industries </a:t>
            </a:r>
            <a:r>
              <a:rPr lang="en-GB" dirty="0"/>
              <a:t>and ‘</a:t>
            </a:r>
            <a:r>
              <a:rPr lang="en-GB" dirty="0">
                <a:solidFill>
                  <a:srgbClr val="FFC000"/>
                </a:solidFill>
              </a:rPr>
              <a:t>model factories</a:t>
            </a:r>
            <a:r>
              <a:rPr lang="en-GB" dirty="0"/>
              <a:t>’ for the business community to </a:t>
            </a:r>
            <a:r>
              <a:rPr lang="en-GB" dirty="0">
                <a:solidFill>
                  <a:srgbClr val="FFFF00"/>
                </a:solidFill>
              </a:rPr>
              <a:t>imitate</a:t>
            </a:r>
            <a:r>
              <a:rPr lang="en-GB" dirty="0"/>
              <a:t>. </a:t>
            </a:r>
          </a:p>
          <a:p>
            <a:endParaRPr lang="en-GB" dirty="0"/>
          </a:p>
          <a:p>
            <a:r>
              <a:rPr lang="en-GB" dirty="0"/>
              <a:t>Shipping lines, railways, telegraph and telephone systems, shipyards, mines, munition works and consumer industries like sugar, glass and cement were built.</a:t>
            </a:r>
          </a:p>
          <a:p>
            <a:endParaRPr lang="en-GB" dirty="0"/>
          </a:p>
          <a:p>
            <a:r>
              <a:rPr lang="en-GB" dirty="0"/>
              <a:t>However by the 1880s, a </a:t>
            </a:r>
            <a:r>
              <a:rPr lang="en-GB" dirty="0">
                <a:solidFill>
                  <a:srgbClr val="00B0F0"/>
                </a:solidFill>
              </a:rPr>
              <a:t>lack of funds </a:t>
            </a:r>
            <a:r>
              <a:rPr lang="en-GB" dirty="0"/>
              <a:t>forced the government to sell these industries to </a:t>
            </a:r>
            <a:r>
              <a:rPr lang="en-GB" dirty="0">
                <a:solidFill>
                  <a:srgbClr val="FF0000"/>
                </a:solidFill>
              </a:rPr>
              <a:t>private businesses</a:t>
            </a:r>
            <a:r>
              <a:rPr lang="en-GB" dirty="0"/>
              <a:t>. In return for working for the government, the companies would get </a:t>
            </a:r>
            <a:r>
              <a:rPr lang="en-GB" dirty="0">
                <a:solidFill>
                  <a:srgbClr val="FFFF00"/>
                </a:solidFill>
              </a:rPr>
              <a:t>special privileges</a:t>
            </a:r>
            <a:r>
              <a:rPr lang="en-GB" dirty="0"/>
              <a:t>.</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4599" y="1150216"/>
            <a:ext cx="2220555" cy="2731282"/>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927" y="4004108"/>
            <a:ext cx="2420584" cy="2743329"/>
          </a:xfrm>
          <a:prstGeom prst="rect">
            <a:avLst/>
          </a:prstGeom>
          <a:ln>
            <a:noFill/>
          </a:ln>
          <a:effectLst>
            <a:softEdge rad="112500"/>
          </a:effectLst>
        </p:spPr>
      </p:pic>
    </p:spTree>
    <p:extLst>
      <p:ext uri="{BB962C8B-B14F-4D97-AF65-F5344CB8AC3E}">
        <p14:creationId xmlns:p14="http://schemas.microsoft.com/office/powerpoint/2010/main" val="69467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GB" b="1" u="sng" dirty="0"/>
              <a:t>Economic Changes – Industrialisation</a:t>
            </a:r>
          </a:p>
        </p:txBody>
      </p:sp>
      <p:sp>
        <p:nvSpPr>
          <p:cNvPr id="3" name="Content Placeholder 2"/>
          <p:cNvSpPr>
            <a:spLocks noGrp="1"/>
          </p:cNvSpPr>
          <p:nvPr>
            <p:ph idx="1"/>
          </p:nvPr>
        </p:nvSpPr>
        <p:spPr>
          <a:xfrm>
            <a:off x="0" y="1150216"/>
            <a:ext cx="6257625" cy="5707784"/>
          </a:xfrm>
        </p:spPr>
        <p:txBody>
          <a:bodyPr>
            <a:normAutofit lnSpcReduction="10000"/>
          </a:bodyPr>
          <a:lstStyle/>
          <a:p>
            <a:r>
              <a:rPr lang="en-GB" dirty="0"/>
              <a:t>This became known as the </a:t>
            </a:r>
            <a:r>
              <a:rPr lang="en-GB" dirty="0">
                <a:solidFill>
                  <a:srgbClr val="FFFF00"/>
                </a:solidFill>
              </a:rPr>
              <a:t>Zaibatsu system </a:t>
            </a:r>
            <a:r>
              <a:rPr lang="en-GB" dirty="0"/>
              <a:t>(huge business conglomerates) like Mitsubishi and Nintendo were created at this time.</a:t>
            </a:r>
          </a:p>
          <a:p>
            <a:endParaRPr lang="en-GB" dirty="0"/>
          </a:p>
          <a:p>
            <a:r>
              <a:rPr lang="en-GB" dirty="0"/>
              <a:t>Many Zaibatsu found it </a:t>
            </a:r>
            <a:r>
              <a:rPr lang="en-GB" dirty="0">
                <a:solidFill>
                  <a:srgbClr val="FF0000"/>
                </a:solidFill>
              </a:rPr>
              <a:t>hard at first to compete internationally</a:t>
            </a:r>
            <a:r>
              <a:rPr lang="en-GB" dirty="0"/>
              <a:t>, so many companies sold their products </a:t>
            </a:r>
            <a:r>
              <a:rPr lang="en-GB" dirty="0">
                <a:solidFill>
                  <a:srgbClr val="00B0F0"/>
                </a:solidFill>
              </a:rPr>
              <a:t>at a loss </a:t>
            </a:r>
            <a:r>
              <a:rPr lang="en-GB" dirty="0"/>
              <a:t>to gain markets.</a:t>
            </a:r>
          </a:p>
          <a:p>
            <a:endParaRPr lang="en-GB" dirty="0"/>
          </a:p>
          <a:p>
            <a:r>
              <a:rPr lang="en-GB" dirty="0"/>
              <a:t>The </a:t>
            </a:r>
            <a:r>
              <a:rPr lang="en-GB" dirty="0">
                <a:solidFill>
                  <a:srgbClr val="92D050"/>
                </a:solidFill>
              </a:rPr>
              <a:t>Japanese Silk industry </a:t>
            </a:r>
            <a:r>
              <a:rPr lang="en-GB" dirty="0"/>
              <a:t>was one market in which they dominated, helped by the </a:t>
            </a:r>
            <a:r>
              <a:rPr lang="en-GB" dirty="0">
                <a:solidFill>
                  <a:srgbClr val="FFC000"/>
                </a:solidFill>
              </a:rPr>
              <a:t>failure of the Italian Silk Market</a:t>
            </a:r>
            <a:r>
              <a:rPr lang="en-GB" dirty="0"/>
              <a:t>.</a:t>
            </a:r>
          </a:p>
          <a:p>
            <a:endParaRPr lang="en-GB" dirty="0"/>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6794" y="1446430"/>
            <a:ext cx="2915623" cy="4387699"/>
          </a:xfrm>
          <a:prstGeom prst="rect">
            <a:avLst/>
          </a:prstGeom>
          <a:ln>
            <a:noFill/>
          </a:ln>
          <a:effectLst>
            <a:softEdge rad="112500"/>
          </a:effectLst>
        </p:spPr>
      </p:pic>
    </p:spTree>
    <p:extLst>
      <p:ext uri="{BB962C8B-B14F-4D97-AF65-F5344CB8AC3E}">
        <p14:creationId xmlns:p14="http://schemas.microsoft.com/office/powerpoint/2010/main" val="229753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arn(inVertic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E78290-457C-4364-AD43-9FE52B15601B}"/>
              </a:ext>
            </a:extLst>
          </p:cNvPr>
          <p:cNvSpPr>
            <a:spLocks noGrp="1"/>
          </p:cNvSpPr>
          <p:nvPr>
            <p:ph type="title"/>
          </p:nvPr>
        </p:nvSpPr>
        <p:spPr>
          <a:xfrm>
            <a:off x="0" y="0"/>
            <a:ext cx="7886700" cy="1325563"/>
          </a:xfrm>
        </p:spPr>
        <p:txBody>
          <a:bodyPr/>
          <a:lstStyle/>
          <a:p>
            <a:r>
              <a:rPr lang="en-GB" b="1" u="sng" dirty="0"/>
              <a:t>The Roots of Japanese Nationalism</a:t>
            </a:r>
          </a:p>
        </p:txBody>
      </p:sp>
      <p:sp>
        <p:nvSpPr>
          <p:cNvPr id="3" name="Content Placeholder 2">
            <a:extLst>
              <a:ext uri="{FF2B5EF4-FFF2-40B4-BE49-F238E27FC236}">
                <a16:creationId xmlns:a16="http://schemas.microsoft.com/office/drawing/2014/main" xmlns="" id="{8AC72CAD-7EFB-48DD-A7B8-48C99AF39017}"/>
              </a:ext>
            </a:extLst>
          </p:cNvPr>
          <p:cNvSpPr>
            <a:spLocks noGrp="1"/>
          </p:cNvSpPr>
          <p:nvPr>
            <p:ph idx="1"/>
          </p:nvPr>
        </p:nvSpPr>
        <p:spPr>
          <a:xfrm>
            <a:off x="-1" y="1171156"/>
            <a:ext cx="5996979" cy="5686844"/>
          </a:xfrm>
        </p:spPr>
        <p:txBody>
          <a:bodyPr>
            <a:normAutofit lnSpcReduction="10000"/>
          </a:bodyPr>
          <a:lstStyle/>
          <a:p>
            <a:r>
              <a:rPr lang="en-GB" dirty="0"/>
              <a:t>Japan sought to radically transform itself from a </a:t>
            </a:r>
            <a:r>
              <a:rPr lang="en-GB" dirty="0">
                <a:solidFill>
                  <a:srgbClr val="FFFF00"/>
                </a:solidFill>
              </a:rPr>
              <a:t>traditional Confucian feudal society</a:t>
            </a:r>
            <a:r>
              <a:rPr lang="en-GB" dirty="0"/>
              <a:t> to a strong and modern </a:t>
            </a:r>
            <a:r>
              <a:rPr lang="en-GB" dirty="0">
                <a:solidFill>
                  <a:srgbClr val="00B0F0"/>
                </a:solidFill>
              </a:rPr>
              <a:t>nation-state</a:t>
            </a:r>
            <a:r>
              <a:rPr lang="en-GB" dirty="0"/>
              <a:t> based on the </a:t>
            </a:r>
            <a:r>
              <a:rPr lang="en-GB" dirty="0">
                <a:solidFill>
                  <a:srgbClr val="92D050"/>
                </a:solidFill>
              </a:rPr>
              <a:t>Western model</a:t>
            </a:r>
            <a:r>
              <a:rPr lang="en-GB" dirty="0"/>
              <a:t>.</a:t>
            </a:r>
          </a:p>
          <a:p>
            <a:endParaRPr lang="en-GB" dirty="0"/>
          </a:p>
          <a:p>
            <a:r>
              <a:rPr lang="en-GB" dirty="0"/>
              <a:t>Changes were sought to not only </a:t>
            </a:r>
            <a:r>
              <a:rPr lang="en-GB" dirty="0">
                <a:solidFill>
                  <a:srgbClr val="FFC000"/>
                </a:solidFill>
              </a:rPr>
              <a:t>defend Japan from Western imperialism</a:t>
            </a:r>
            <a:r>
              <a:rPr lang="en-GB" dirty="0"/>
              <a:t>, but to compete with and outdo the USA and European nations.</a:t>
            </a:r>
          </a:p>
          <a:p>
            <a:endParaRPr lang="en-GB" dirty="0"/>
          </a:p>
          <a:p>
            <a:r>
              <a:rPr lang="en-GB" dirty="0"/>
              <a:t>To accomplish this, Japan needed a </a:t>
            </a:r>
            <a:r>
              <a:rPr lang="en-GB" dirty="0">
                <a:solidFill>
                  <a:srgbClr val="FF0000"/>
                </a:solidFill>
              </a:rPr>
              <a:t>prosperous industrial economy </a:t>
            </a:r>
            <a:r>
              <a:rPr lang="en-GB" dirty="0"/>
              <a:t>to fund and equip a strong military.</a:t>
            </a:r>
          </a:p>
          <a:p>
            <a:endParaRPr lang="en-GB" dirty="0"/>
          </a:p>
          <a:p>
            <a:endParaRPr lang="en-GB" dirty="0"/>
          </a:p>
        </p:txBody>
      </p:sp>
      <p:pic>
        <p:nvPicPr>
          <p:cNvPr id="9218" name="Picture 2" descr="Image result for meiji restoration">
            <a:extLst>
              <a:ext uri="{FF2B5EF4-FFF2-40B4-BE49-F238E27FC236}">
                <a16:creationId xmlns:a16="http://schemas.microsoft.com/office/drawing/2014/main" xmlns="" id="{DB6BACEB-5341-468B-9726-83B4659BEF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7064" y="3316626"/>
            <a:ext cx="2734564" cy="33958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0" name="Picture 4" descr="Image result for meiji restoration">
            <a:extLst>
              <a:ext uri="{FF2B5EF4-FFF2-40B4-BE49-F238E27FC236}">
                <a16:creationId xmlns:a16="http://schemas.microsoft.com/office/drawing/2014/main" xmlns="" id="{6C8D3501-9222-48CD-A4F4-88840A36C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6978" y="1171156"/>
            <a:ext cx="3010973" cy="18454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47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1)">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heel(1)">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hoffert.faculty.noctrl.edu/HST165/Meiji.SteamShip.jpg">
            <a:extLst>
              <a:ext uri="{FF2B5EF4-FFF2-40B4-BE49-F238E27FC236}">
                <a16:creationId xmlns:a16="http://schemas.microsoft.com/office/drawing/2014/main" xmlns="" id="{69B6AE93-D784-4507-88EA-7556FEE1A0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813" y="992222"/>
            <a:ext cx="8511446" cy="4274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4769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33945"/>
          </a:xfrm>
        </p:spPr>
        <p:txBody>
          <a:bodyPr/>
          <a:lstStyle/>
          <a:p>
            <a:pPr algn="ctr"/>
            <a:r>
              <a:rPr lang="en-GB" b="1" u="sng" dirty="0"/>
              <a:t>Raw Silk Production &amp; Export from Japan 1868-1913</a:t>
            </a:r>
          </a:p>
        </p:txBody>
      </p:sp>
      <p:graphicFrame>
        <p:nvGraphicFramePr>
          <p:cNvPr id="4" name="Table 3"/>
          <p:cNvGraphicFramePr>
            <a:graphicFrameLocks noGrp="1"/>
          </p:cNvGraphicFramePr>
          <p:nvPr>
            <p:extLst/>
          </p:nvPr>
        </p:nvGraphicFramePr>
        <p:xfrm>
          <a:off x="204354" y="1465113"/>
          <a:ext cx="8783781" cy="5265770"/>
        </p:xfrm>
        <a:graphic>
          <a:graphicData uri="http://schemas.openxmlformats.org/drawingml/2006/table">
            <a:tbl>
              <a:tblPr firstRow="1" bandRow="1">
                <a:tableStyleId>{93296810-A885-4BE3-A3E7-6D5BEEA58F35}</a:tableStyleId>
              </a:tblPr>
              <a:tblGrid>
                <a:gridCol w="2927927">
                  <a:extLst>
                    <a:ext uri="{9D8B030D-6E8A-4147-A177-3AD203B41FA5}">
                      <a16:colId xmlns:a16="http://schemas.microsoft.com/office/drawing/2014/main" xmlns="" val="20000"/>
                    </a:ext>
                  </a:extLst>
                </a:gridCol>
                <a:gridCol w="2927927">
                  <a:extLst>
                    <a:ext uri="{9D8B030D-6E8A-4147-A177-3AD203B41FA5}">
                      <a16:colId xmlns:a16="http://schemas.microsoft.com/office/drawing/2014/main" xmlns="" val="20001"/>
                    </a:ext>
                  </a:extLst>
                </a:gridCol>
                <a:gridCol w="2927927">
                  <a:extLst>
                    <a:ext uri="{9D8B030D-6E8A-4147-A177-3AD203B41FA5}">
                      <a16:colId xmlns:a16="http://schemas.microsoft.com/office/drawing/2014/main" xmlns="" val="20002"/>
                    </a:ext>
                  </a:extLst>
                </a:gridCol>
              </a:tblGrid>
              <a:tr h="509160">
                <a:tc>
                  <a:txBody>
                    <a:bodyPr/>
                    <a:lstStyle/>
                    <a:p>
                      <a:pPr algn="ctr"/>
                      <a:r>
                        <a:rPr lang="en-GB" sz="2800" b="1" dirty="0"/>
                        <a:t>Period</a:t>
                      </a:r>
                    </a:p>
                  </a:txBody>
                  <a:tcPr anchor="ctr"/>
                </a:tc>
                <a:tc>
                  <a:txBody>
                    <a:bodyPr/>
                    <a:lstStyle/>
                    <a:p>
                      <a:pPr algn="ctr"/>
                      <a:r>
                        <a:rPr lang="en-GB" sz="2800" b="1" dirty="0"/>
                        <a:t>Production annual average</a:t>
                      </a:r>
                      <a:r>
                        <a:rPr lang="en-GB" sz="2800" b="1" baseline="0" dirty="0"/>
                        <a:t> (tons)</a:t>
                      </a:r>
                      <a:endParaRPr lang="en-GB" sz="2800" b="1" dirty="0"/>
                    </a:p>
                  </a:txBody>
                  <a:tcPr anchor="ctr"/>
                </a:tc>
                <a:tc>
                  <a:txBody>
                    <a:bodyPr/>
                    <a:lstStyle/>
                    <a:p>
                      <a:pPr algn="ctr"/>
                      <a:r>
                        <a:rPr lang="en-GB" sz="2800" b="1" dirty="0"/>
                        <a:t>Exports annual average (tons)</a:t>
                      </a:r>
                    </a:p>
                  </a:txBody>
                  <a:tcPr anchor="ctr"/>
                </a:tc>
                <a:extLst>
                  <a:ext uri="{0D108BD9-81ED-4DB2-BD59-A6C34878D82A}">
                    <a16:rowId xmlns:a16="http://schemas.microsoft.com/office/drawing/2014/main" xmlns="" val="10000"/>
                  </a:ext>
                </a:extLst>
              </a:tr>
              <a:tr h="864178">
                <a:tc>
                  <a:txBody>
                    <a:bodyPr/>
                    <a:lstStyle/>
                    <a:p>
                      <a:pPr algn="ctr"/>
                      <a:r>
                        <a:rPr lang="en-GB" sz="3600" b="1" dirty="0"/>
                        <a:t>1868-1872</a:t>
                      </a:r>
                    </a:p>
                  </a:txBody>
                  <a:tcPr anchor="ctr"/>
                </a:tc>
                <a:tc>
                  <a:txBody>
                    <a:bodyPr/>
                    <a:lstStyle/>
                    <a:p>
                      <a:pPr algn="ctr"/>
                      <a:r>
                        <a:rPr lang="en-GB" sz="3600" b="1" dirty="0"/>
                        <a:t>1026</a:t>
                      </a:r>
                    </a:p>
                  </a:txBody>
                  <a:tcPr anchor="ctr"/>
                </a:tc>
                <a:tc>
                  <a:txBody>
                    <a:bodyPr/>
                    <a:lstStyle/>
                    <a:p>
                      <a:pPr algn="ctr"/>
                      <a:r>
                        <a:rPr lang="en-GB" sz="3600" b="1" dirty="0"/>
                        <a:t>646</a:t>
                      </a:r>
                    </a:p>
                  </a:txBody>
                  <a:tcPr anchor="ctr"/>
                </a:tc>
                <a:extLst>
                  <a:ext uri="{0D108BD9-81ED-4DB2-BD59-A6C34878D82A}">
                    <a16:rowId xmlns:a16="http://schemas.microsoft.com/office/drawing/2014/main" xmlns="" val="10001"/>
                  </a:ext>
                </a:extLst>
              </a:tr>
              <a:tr h="864178">
                <a:tc>
                  <a:txBody>
                    <a:bodyPr/>
                    <a:lstStyle/>
                    <a:p>
                      <a:pPr algn="ctr"/>
                      <a:r>
                        <a:rPr lang="en-GB" sz="3600" b="1" dirty="0"/>
                        <a:t>1883</a:t>
                      </a:r>
                    </a:p>
                  </a:txBody>
                  <a:tcPr anchor="ctr"/>
                </a:tc>
                <a:tc>
                  <a:txBody>
                    <a:bodyPr/>
                    <a:lstStyle/>
                    <a:p>
                      <a:pPr algn="ctr"/>
                      <a:r>
                        <a:rPr lang="en-GB" sz="3600" b="1" dirty="0"/>
                        <a:t>1687</a:t>
                      </a:r>
                    </a:p>
                  </a:txBody>
                  <a:tcPr anchor="ctr"/>
                </a:tc>
                <a:tc>
                  <a:txBody>
                    <a:bodyPr/>
                    <a:lstStyle/>
                    <a:p>
                      <a:pPr algn="ctr"/>
                      <a:r>
                        <a:rPr lang="en-GB" sz="3600" b="1" dirty="0"/>
                        <a:t>1347</a:t>
                      </a:r>
                    </a:p>
                  </a:txBody>
                  <a:tcPr anchor="ctr"/>
                </a:tc>
                <a:extLst>
                  <a:ext uri="{0D108BD9-81ED-4DB2-BD59-A6C34878D82A}">
                    <a16:rowId xmlns:a16="http://schemas.microsoft.com/office/drawing/2014/main" xmlns="" val="10002"/>
                  </a:ext>
                </a:extLst>
              </a:tr>
              <a:tr h="864178">
                <a:tc>
                  <a:txBody>
                    <a:bodyPr/>
                    <a:lstStyle/>
                    <a:p>
                      <a:pPr algn="ctr"/>
                      <a:r>
                        <a:rPr lang="en-GB" sz="3600" b="1" dirty="0"/>
                        <a:t>1889-1893</a:t>
                      </a:r>
                    </a:p>
                  </a:txBody>
                  <a:tcPr anchor="ctr"/>
                </a:tc>
                <a:tc>
                  <a:txBody>
                    <a:bodyPr/>
                    <a:lstStyle/>
                    <a:p>
                      <a:pPr algn="ctr"/>
                      <a:r>
                        <a:rPr lang="en-GB" sz="3600" b="1" dirty="0"/>
                        <a:t>4098</a:t>
                      </a:r>
                    </a:p>
                  </a:txBody>
                  <a:tcPr anchor="ctr"/>
                </a:tc>
                <a:tc>
                  <a:txBody>
                    <a:bodyPr/>
                    <a:lstStyle/>
                    <a:p>
                      <a:pPr algn="ctr"/>
                      <a:r>
                        <a:rPr lang="en-GB" sz="3600" b="1" dirty="0"/>
                        <a:t>2444</a:t>
                      </a:r>
                    </a:p>
                  </a:txBody>
                  <a:tcPr anchor="ctr"/>
                </a:tc>
                <a:extLst>
                  <a:ext uri="{0D108BD9-81ED-4DB2-BD59-A6C34878D82A}">
                    <a16:rowId xmlns:a16="http://schemas.microsoft.com/office/drawing/2014/main" xmlns="" val="10003"/>
                  </a:ext>
                </a:extLst>
              </a:tr>
              <a:tr h="864178">
                <a:tc>
                  <a:txBody>
                    <a:bodyPr/>
                    <a:lstStyle/>
                    <a:p>
                      <a:pPr algn="ctr"/>
                      <a:r>
                        <a:rPr lang="en-GB" sz="3600" b="1" dirty="0"/>
                        <a:t>1899-1903</a:t>
                      </a:r>
                    </a:p>
                  </a:txBody>
                  <a:tcPr anchor="ctr"/>
                </a:tc>
                <a:tc>
                  <a:txBody>
                    <a:bodyPr/>
                    <a:lstStyle/>
                    <a:p>
                      <a:pPr algn="ctr"/>
                      <a:r>
                        <a:rPr lang="en-GB" sz="3600" b="1" dirty="0"/>
                        <a:t>7103</a:t>
                      </a:r>
                    </a:p>
                  </a:txBody>
                  <a:tcPr anchor="ctr"/>
                </a:tc>
                <a:tc>
                  <a:txBody>
                    <a:bodyPr/>
                    <a:lstStyle/>
                    <a:p>
                      <a:pPr algn="ctr"/>
                      <a:r>
                        <a:rPr lang="en-GB" sz="3600" b="1" dirty="0"/>
                        <a:t>4098</a:t>
                      </a:r>
                    </a:p>
                  </a:txBody>
                  <a:tcPr anchor="ctr"/>
                </a:tc>
                <a:extLst>
                  <a:ext uri="{0D108BD9-81ED-4DB2-BD59-A6C34878D82A}">
                    <a16:rowId xmlns:a16="http://schemas.microsoft.com/office/drawing/2014/main" xmlns="" val="10004"/>
                  </a:ext>
                </a:extLst>
              </a:tr>
              <a:tr h="864178">
                <a:tc>
                  <a:txBody>
                    <a:bodyPr/>
                    <a:lstStyle/>
                    <a:p>
                      <a:pPr algn="ctr"/>
                      <a:r>
                        <a:rPr lang="en-GB" sz="3600" b="1" dirty="0"/>
                        <a:t>1909-1913</a:t>
                      </a:r>
                    </a:p>
                  </a:txBody>
                  <a:tcPr anchor="ctr"/>
                </a:tc>
                <a:tc>
                  <a:txBody>
                    <a:bodyPr/>
                    <a:lstStyle/>
                    <a:p>
                      <a:pPr algn="ctr"/>
                      <a:r>
                        <a:rPr lang="en-GB" sz="3600" b="1" dirty="0"/>
                        <a:t>12460</a:t>
                      </a:r>
                    </a:p>
                  </a:txBody>
                  <a:tcPr anchor="ctr"/>
                </a:tc>
                <a:tc>
                  <a:txBody>
                    <a:bodyPr/>
                    <a:lstStyle/>
                    <a:p>
                      <a:pPr algn="ctr"/>
                      <a:r>
                        <a:rPr lang="en-GB" sz="3600" b="1" dirty="0"/>
                        <a:t>9462</a:t>
                      </a:r>
                    </a:p>
                  </a:txBody>
                  <a:tcPr anchor="ct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278490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33945"/>
          </a:xfrm>
        </p:spPr>
        <p:txBody>
          <a:bodyPr/>
          <a:lstStyle/>
          <a:p>
            <a:pPr algn="ctr"/>
            <a:r>
              <a:rPr lang="en-GB" b="1" u="sng" dirty="0"/>
              <a:t>Coal Production in Japan from 1875-1913</a:t>
            </a:r>
          </a:p>
        </p:txBody>
      </p:sp>
      <p:graphicFrame>
        <p:nvGraphicFramePr>
          <p:cNvPr id="4" name="Table 3"/>
          <p:cNvGraphicFramePr>
            <a:graphicFrameLocks noGrp="1"/>
          </p:cNvGraphicFramePr>
          <p:nvPr>
            <p:extLst/>
          </p:nvPr>
        </p:nvGraphicFramePr>
        <p:xfrm>
          <a:off x="183572" y="1662541"/>
          <a:ext cx="8783781" cy="4882350"/>
        </p:xfrm>
        <a:graphic>
          <a:graphicData uri="http://schemas.openxmlformats.org/drawingml/2006/table">
            <a:tbl>
              <a:tblPr firstRow="1" bandRow="1">
                <a:tableStyleId>{00A15C55-8517-42AA-B614-E9B94910E393}</a:tableStyleId>
              </a:tblPr>
              <a:tblGrid>
                <a:gridCol w="2927927">
                  <a:extLst>
                    <a:ext uri="{9D8B030D-6E8A-4147-A177-3AD203B41FA5}">
                      <a16:colId xmlns:a16="http://schemas.microsoft.com/office/drawing/2014/main" xmlns="" val="20000"/>
                    </a:ext>
                  </a:extLst>
                </a:gridCol>
                <a:gridCol w="5855854">
                  <a:extLst>
                    <a:ext uri="{9D8B030D-6E8A-4147-A177-3AD203B41FA5}">
                      <a16:colId xmlns:a16="http://schemas.microsoft.com/office/drawing/2014/main" xmlns="" val="20001"/>
                    </a:ext>
                  </a:extLst>
                </a:gridCol>
              </a:tblGrid>
              <a:tr h="509160">
                <a:tc>
                  <a:txBody>
                    <a:bodyPr/>
                    <a:lstStyle/>
                    <a:p>
                      <a:pPr algn="ctr"/>
                      <a:r>
                        <a:rPr lang="en-GB" sz="2800" dirty="0"/>
                        <a:t>Period</a:t>
                      </a:r>
                      <a:endParaRPr lang="en-GB" sz="2800" b="1" dirty="0"/>
                    </a:p>
                  </a:txBody>
                  <a:tcPr anchor="ctr"/>
                </a:tc>
                <a:tc>
                  <a:txBody>
                    <a:bodyPr/>
                    <a:lstStyle/>
                    <a:p>
                      <a:pPr algn="ctr"/>
                      <a:r>
                        <a:rPr lang="en-GB" sz="2800" dirty="0"/>
                        <a:t>Coal Production (metric tons)</a:t>
                      </a:r>
                      <a:endParaRPr lang="en-GB" sz="2800" b="1" dirty="0"/>
                    </a:p>
                  </a:txBody>
                  <a:tcPr anchor="ctr"/>
                </a:tc>
                <a:extLst>
                  <a:ext uri="{0D108BD9-81ED-4DB2-BD59-A6C34878D82A}">
                    <a16:rowId xmlns:a16="http://schemas.microsoft.com/office/drawing/2014/main" xmlns="" val="10000"/>
                  </a:ext>
                </a:extLst>
              </a:tr>
              <a:tr h="864178">
                <a:tc>
                  <a:txBody>
                    <a:bodyPr/>
                    <a:lstStyle/>
                    <a:p>
                      <a:pPr algn="ctr"/>
                      <a:r>
                        <a:rPr lang="en-GB" sz="3600" dirty="0"/>
                        <a:t>1875</a:t>
                      </a:r>
                      <a:endParaRPr lang="en-GB" sz="3600" b="1" dirty="0"/>
                    </a:p>
                  </a:txBody>
                  <a:tcPr anchor="ctr"/>
                </a:tc>
                <a:tc>
                  <a:txBody>
                    <a:bodyPr/>
                    <a:lstStyle/>
                    <a:p>
                      <a:pPr algn="ctr"/>
                      <a:r>
                        <a:rPr lang="en-GB" sz="3600" dirty="0"/>
                        <a:t>600,000</a:t>
                      </a:r>
                      <a:endParaRPr lang="en-GB" sz="3600" b="1" dirty="0"/>
                    </a:p>
                  </a:txBody>
                  <a:tcPr anchor="ctr"/>
                </a:tc>
                <a:extLst>
                  <a:ext uri="{0D108BD9-81ED-4DB2-BD59-A6C34878D82A}">
                    <a16:rowId xmlns:a16="http://schemas.microsoft.com/office/drawing/2014/main" xmlns="" val="10001"/>
                  </a:ext>
                </a:extLst>
              </a:tr>
              <a:tr h="864178">
                <a:tc>
                  <a:txBody>
                    <a:bodyPr/>
                    <a:lstStyle/>
                    <a:p>
                      <a:pPr algn="ctr"/>
                      <a:r>
                        <a:rPr lang="en-GB" sz="3600" dirty="0"/>
                        <a:t>1885</a:t>
                      </a:r>
                      <a:endParaRPr lang="en-GB" sz="3600" b="1" dirty="0"/>
                    </a:p>
                  </a:txBody>
                  <a:tcPr anchor="ctr"/>
                </a:tc>
                <a:tc>
                  <a:txBody>
                    <a:bodyPr/>
                    <a:lstStyle/>
                    <a:p>
                      <a:pPr algn="ctr"/>
                      <a:r>
                        <a:rPr lang="en-GB" sz="3600" dirty="0"/>
                        <a:t>1,200,000</a:t>
                      </a:r>
                      <a:endParaRPr lang="en-GB" sz="3600" b="1" dirty="0"/>
                    </a:p>
                  </a:txBody>
                  <a:tcPr anchor="ctr"/>
                </a:tc>
                <a:extLst>
                  <a:ext uri="{0D108BD9-81ED-4DB2-BD59-A6C34878D82A}">
                    <a16:rowId xmlns:a16="http://schemas.microsoft.com/office/drawing/2014/main" xmlns="" val="10002"/>
                  </a:ext>
                </a:extLst>
              </a:tr>
              <a:tr h="907478">
                <a:tc>
                  <a:txBody>
                    <a:bodyPr/>
                    <a:lstStyle/>
                    <a:p>
                      <a:pPr algn="ctr"/>
                      <a:r>
                        <a:rPr lang="en-GB" sz="3600" dirty="0"/>
                        <a:t>1895</a:t>
                      </a:r>
                      <a:endParaRPr lang="en-GB" sz="3600" b="1" dirty="0"/>
                    </a:p>
                  </a:txBody>
                  <a:tcPr anchor="ctr"/>
                </a:tc>
                <a:tc>
                  <a:txBody>
                    <a:bodyPr/>
                    <a:lstStyle/>
                    <a:p>
                      <a:pPr algn="ctr"/>
                      <a:r>
                        <a:rPr lang="en-GB" sz="3600" dirty="0"/>
                        <a:t>5,000,000</a:t>
                      </a:r>
                      <a:endParaRPr lang="en-GB" sz="3600" b="1" dirty="0"/>
                    </a:p>
                  </a:txBody>
                  <a:tcPr anchor="ctr"/>
                </a:tc>
                <a:extLst>
                  <a:ext uri="{0D108BD9-81ED-4DB2-BD59-A6C34878D82A}">
                    <a16:rowId xmlns:a16="http://schemas.microsoft.com/office/drawing/2014/main" xmlns="" val="10003"/>
                  </a:ext>
                </a:extLst>
              </a:tr>
              <a:tr h="864178">
                <a:tc>
                  <a:txBody>
                    <a:bodyPr/>
                    <a:lstStyle/>
                    <a:p>
                      <a:pPr algn="ctr"/>
                      <a:r>
                        <a:rPr lang="en-GB" sz="3600" dirty="0"/>
                        <a:t>1905</a:t>
                      </a:r>
                      <a:endParaRPr lang="en-GB" sz="3600" b="1" dirty="0"/>
                    </a:p>
                  </a:txBody>
                  <a:tcPr anchor="ctr"/>
                </a:tc>
                <a:tc>
                  <a:txBody>
                    <a:bodyPr/>
                    <a:lstStyle/>
                    <a:p>
                      <a:pPr algn="ctr"/>
                      <a:r>
                        <a:rPr lang="en-GB" sz="3600" dirty="0"/>
                        <a:t>13,000,000</a:t>
                      </a:r>
                      <a:endParaRPr lang="en-GB" sz="3600" b="1" dirty="0"/>
                    </a:p>
                  </a:txBody>
                  <a:tcPr anchor="ctr"/>
                </a:tc>
                <a:extLst>
                  <a:ext uri="{0D108BD9-81ED-4DB2-BD59-A6C34878D82A}">
                    <a16:rowId xmlns:a16="http://schemas.microsoft.com/office/drawing/2014/main" xmlns="" val="10004"/>
                  </a:ext>
                </a:extLst>
              </a:tr>
              <a:tr h="864178">
                <a:tc>
                  <a:txBody>
                    <a:bodyPr/>
                    <a:lstStyle/>
                    <a:p>
                      <a:pPr algn="ctr"/>
                      <a:r>
                        <a:rPr lang="en-GB" sz="3600" dirty="0"/>
                        <a:t>1913</a:t>
                      </a:r>
                      <a:endParaRPr lang="en-GB" sz="3600" b="1" dirty="0"/>
                    </a:p>
                  </a:txBody>
                  <a:tcPr anchor="ctr"/>
                </a:tc>
                <a:tc>
                  <a:txBody>
                    <a:bodyPr/>
                    <a:lstStyle/>
                    <a:p>
                      <a:pPr algn="ctr"/>
                      <a:r>
                        <a:rPr lang="en-GB" sz="3600" dirty="0"/>
                        <a:t>21,300,000</a:t>
                      </a:r>
                      <a:endParaRPr lang="en-GB" sz="3600" b="1" dirty="0"/>
                    </a:p>
                  </a:txBody>
                  <a:tcPr anchor="ct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5621114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33945"/>
          </a:xfrm>
        </p:spPr>
        <p:txBody>
          <a:bodyPr/>
          <a:lstStyle/>
          <a:p>
            <a:pPr algn="ctr"/>
            <a:r>
              <a:rPr lang="en-GB" b="1" u="sng" dirty="0"/>
              <a:t>The Size of the Japanese Merchant Fleet from 1873-1913</a:t>
            </a:r>
          </a:p>
        </p:txBody>
      </p:sp>
      <p:graphicFrame>
        <p:nvGraphicFramePr>
          <p:cNvPr id="4" name="Table 3"/>
          <p:cNvGraphicFramePr>
            <a:graphicFrameLocks noGrp="1"/>
          </p:cNvGraphicFramePr>
          <p:nvPr>
            <p:extLst/>
          </p:nvPr>
        </p:nvGraphicFramePr>
        <p:xfrm>
          <a:off x="173181" y="2057395"/>
          <a:ext cx="8783781" cy="3750774"/>
        </p:xfrm>
        <a:graphic>
          <a:graphicData uri="http://schemas.openxmlformats.org/drawingml/2006/table">
            <a:tbl>
              <a:tblPr firstRow="1" bandRow="1">
                <a:tableStyleId>{7DF18680-E054-41AD-8BC1-D1AEF772440D}</a:tableStyleId>
              </a:tblPr>
              <a:tblGrid>
                <a:gridCol w="2927927">
                  <a:extLst>
                    <a:ext uri="{9D8B030D-6E8A-4147-A177-3AD203B41FA5}">
                      <a16:colId xmlns:a16="http://schemas.microsoft.com/office/drawing/2014/main" xmlns="" val="20000"/>
                    </a:ext>
                  </a:extLst>
                </a:gridCol>
                <a:gridCol w="5855854">
                  <a:extLst>
                    <a:ext uri="{9D8B030D-6E8A-4147-A177-3AD203B41FA5}">
                      <a16:colId xmlns:a16="http://schemas.microsoft.com/office/drawing/2014/main" xmlns="" val="20001"/>
                    </a:ext>
                  </a:extLst>
                </a:gridCol>
              </a:tblGrid>
              <a:tr h="509160">
                <a:tc>
                  <a:txBody>
                    <a:bodyPr/>
                    <a:lstStyle/>
                    <a:p>
                      <a:pPr algn="ctr"/>
                      <a:r>
                        <a:rPr lang="en-GB" sz="2800" dirty="0"/>
                        <a:t>Period</a:t>
                      </a:r>
                      <a:endParaRPr lang="en-GB" sz="2800" b="1" dirty="0"/>
                    </a:p>
                  </a:txBody>
                  <a:tcPr anchor="ctr"/>
                </a:tc>
                <a:tc>
                  <a:txBody>
                    <a:bodyPr/>
                    <a:lstStyle/>
                    <a:p>
                      <a:pPr algn="ctr"/>
                      <a:r>
                        <a:rPr lang="en-GB" sz="2800" dirty="0"/>
                        <a:t>Number</a:t>
                      </a:r>
                      <a:r>
                        <a:rPr lang="en-GB" sz="2800" baseline="0" dirty="0"/>
                        <a:t> of Steamships</a:t>
                      </a:r>
                      <a:endParaRPr lang="en-GB" sz="2800" b="1" dirty="0"/>
                    </a:p>
                  </a:txBody>
                  <a:tcPr anchor="ctr"/>
                </a:tc>
                <a:extLst>
                  <a:ext uri="{0D108BD9-81ED-4DB2-BD59-A6C34878D82A}">
                    <a16:rowId xmlns:a16="http://schemas.microsoft.com/office/drawing/2014/main" xmlns="" val="10000"/>
                  </a:ext>
                </a:extLst>
              </a:tr>
              <a:tr h="864178">
                <a:tc>
                  <a:txBody>
                    <a:bodyPr/>
                    <a:lstStyle/>
                    <a:p>
                      <a:pPr algn="ctr"/>
                      <a:r>
                        <a:rPr lang="en-GB" sz="3600" dirty="0"/>
                        <a:t>1873</a:t>
                      </a:r>
                      <a:endParaRPr lang="en-GB" sz="3600" b="1" dirty="0"/>
                    </a:p>
                  </a:txBody>
                  <a:tcPr anchor="ctr"/>
                </a:tc>
                <a:tc>
                  <a:txBody>
                    <a:bodyPr/>
                    <a:lstStyle/>
                    <a:p>
                      <a:pPr algn="ctr"/>
                      <a:r>
                        <a:rPr lang="en-GB" sz="3600" dirty="0"/>
                        <a:t>26</a:t>
                      </a:r>
                      <a:endParaRPr lang="en-GB" sz="3600" b="1" dirty="0"/>
                    </a:p>
                  </a:txBody>
                  <a:tcPr anchor="ctr"/>
                </a:tc>
                <a:extLst>
                  <a:ext uri="{0D108BD9-81ED-4DB2-BD59-A6C34878D82A}">
                    <a16:rowId xmlns:a16="http://schemas.microsoft.com/office/drawing/2014/main" xmlns="" val="10001"/>
                  </a:ext>
                </a:extLst>
              </a:tr>
              <a:tr h="864178">
                <a:tc>
                  <a:txBody>
                    <a:bodyPr/>
                    <a:lstStyle/>
                    <a:p>
                      <a:pPr algn="ctr"/>
                      <a:r>
                        <a:rPr lang="en-GB" sz="3600" dirty="0"/>
                        <a:t>1894</a:t>
                      </a:r>
                      <a:endParaRPr lang="en-GB" sz="3600" b="1" dirty="0"/>
                    </a:p>
                  </a:txBody>
                  <a:tcPr anchor="ctr"/>
                </a:tc>
                <a:tc>
                  <a:txBody>
                    <a:bodyPr/>
                    <a:lstStyle/>
                    <a:p>
                      <a:pPr algn="ctr"/>
                      <a:r>
                        <a:rPr lang="en-GB" sz="3600" dirty="0"/>
                        <a:t>169</a:t>
                      </a:r>
                      <a:endParaRPr lang="en-GB" sz="3600" b="1" dirty="0"/>
                    </a:p>
                  </a:txBody>
                  <a:tcPr anchor="ctr"/>
                </a:tc>
                <a:extLst>
                  <a:ext uri="{0D108BD9-81ED-4DB2-BD59-A6C34878D82A}">
                    <a16:rowId xmlns:a16="http://schemas.microsoft.com/office/drawing/2014/main" xmlns="" val="10002"/>
                  </a:ext>
                </a:extLst>
              </a:tr>
              <a:tr h="610988">
                <a:tc>
                  <a:txBody>
                    <a:bodyPr/>
                    <a:lstStyle/>
                    <a:p>
                      <a:pPr algn="ctr"/>
                      <a:r>
                        <a:rPr lang="en-GB" sz="3600" dirty="0"/>
                        <a:t>1904</a:t>
                      </a:r>
                      <a:endParaRPr lang="en-GB" sz="3600" b="1" dirty="0"/>
                    </a:p>
                  </a:txBody>
                  <a:tcPr anchor="ctr"/>
                </a:tc>
                <a:tc>
                  <a:txBody>
                    <a:bodyPr/>
                    <a:lstStyle/>
                    <a:p>
                      <a:pPr algn="ctr"/>
                      <a:r>
                        <a:rPr lang="en-GB" sz="3600" dirty="0"/>
                        <a:t>797</a:t>
                      </a:r>
                      <a:endParaRPr lang="en-GB" sz="3600" b="1" dirty="0"/>
                    </a:p>
                  </a:txBody>
                  <a:tcPr anchor="ctr"/>
                </a:tc>
                <a:extLst>
                  <a:ext uri="{0D108BD9-81ED-4DB2-BD59-A6C34878D82A}">
                    <a16:rowId xmlns:a16="http://schemas.microsoft.com/office/drawing/2014/main" xmlns="" val="10003"/>
                  </a:ext>
                </a:extLst>
              </a:tr>
              <a:tr h="864178">
                <a:tc>
                  <a:txBody>
                    <a:bodyPr/>
                    <a:lstStyle/>
                    <a:p>
                      <a:pPr algn="ctr"/>
                      <a:r>
                        <a:rPr lang="en-GB" sz="3600" dirty="0"/>
                        <a:t>1913</a:t>
                      </a:r>
                      <a:endParaRPr lang="en-GB" sz="3600" b="1" dirty="0"/>
                    </a:p>
                  </a:txBody>
                  <a:tcPr anchor="ctr"/>
                </a:tc>
                <a:tc>
                  <a:txBody>
                    <a:bodyPr/>
                    <a:lstStyle/>
                    <a:p>
                      <a:pPr algn="ctr"/>
                      <a:r>
                        <a:rPr lang="en-GB" sz="3600" dirty="0"/>
                        <a:t>1514</a:t>
                      </a:r>
                      <a:endParaRPr lang="en-GB" sz="3600" b="1" dirty="0"/>
                    </a:p>
                  </a:txBody>
                  <a:tcPr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8888282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33945"/>
          </a:xfrm>
        </p:spPr>
        <p:txBody>
          <a:bodyPr/>
          <a:lstStyle/>
          <a:p>
            <a:pPr algn="ctr"/>
            <a:r>
              <a:rPr lang="en-GB" b="1" u="sng" dirty="0"/>
              <a:t>Road Mileage in Japan from 1873-1913</a:t>
            </a:r>
          </a:p>
        </p:txBody>
      </p:sp>
      <p:graphicFrame>
        <p:nvGraphicFramePr>
          <p:cNvPr id="4" name="Table 3"/>
          <p:cNvGraphicFramePr>
            <a:graphicFrameLocks noGrp="1"/>
          </p:cNvGraphicFramePr>
          <p:nvPr>
            <p:extLst/>
          </p:nvPr>
        </p:nvGraphicFramePr>
        <p:xfrm>
          <a:off x="173181" y="1174172"/>
          <a:ext cx="8783781" cy="5527963"/>
        </p:xfrm>
        <a:graphic>
          <a:graphicData uri="http://schemas.openxmlformats.org/drawingml/2006/table">
            <a:tbl>
              <a:tblPr firstRow="1" bandRow="1">
                <a:tableStyleId>{21E4AEA4-8DFA-4A89-87EB-49C32662AFE0}</a:tableStyleId>
              </a:tblPr>
              <a:tblGrid>
                <a:gridCol w="2927927">
                  <a:extLst>
                    <a:ext uri="{9D8B030D-6E8A-4147-A177-3AD203B41FA5}">
                      <a16:colId xmlns:a16="http://schemas.microsoft.com/office/drawing/2014/main" xmlns="" val="20000"/>
                    </a:ext>
                  </a:extLst>
                </a:gridCol>
                <a:gridCol w="5855854">
                  <a:extLst>
                    <a:ext uri="{9D8B030D-6E8A-4147-A177-3AD203B41FA5}">
                      <a16:colId xmlns:a16="http://schemas.microsoft.com/office/drawing/2014/main" xmlns="" val="20001"/>
                    </a:ext>
                  </a:extLst>
                </a:gridCol>
              </a:tblGrid>
              <a:tr h="522778">
                <a:tc>
                  <a:txBody>
                    <a:bodyPr/>
                    <a:lstStyle/>
                    <a:p>
                      <a:pPr algn="ctr"/>
                      <a:r>
                        <a:rPr lang="en-GB" sz="2800" dirty="0"/>
                        <a:t>Period</a:t>
                      </a:r>
                      <a:endParaRPr lang="en-GB" sz="2800" b="1" dirty="0"/>
                    </a:p>
                  </a:txBody>
                  <a:tcPr anchor="ctr"/>
                </a:tc>
                <a:tc>
                  <a:txBody>
                    <a:bodyPr/>
                    <a:lstStyle/>
                    <a:p>
                      <a:pPr algn="ctr"/>
                      <a:r>
                        <a:rPr lang="en-GB" sz="2800" dirty="0"/>
                        <a:t>Track</a:t>
                      </a:r>
                      <a:r>
                        <a:rPr lang="en-GB" sz="2800" baseline="0" dirty="0"/>
                        <a:t> (miles)</a:t>
                      </a:r>
                      <a:endParaRPr lang="en-GB" sz="2800" b="1" dirty="0"/>
                    </a:p>
                  </a:txBody>
                  <a:tcPr anchor="ctr"/>
                </a:tc>
                <a:extLst>
                  <a:ext uri="{0D108BD9-81ED-4DB2-BD59-A6C34878D82A}">
                    <a16:rowId xmlns:a16="http://schemas.microsoft.com/office/drawing/2014/main" xmlns="" val="10000"/>
                  </a:ext>
                </a:extLst>
              </a:tr>
              <a:tr h="871880">
                <a:tc>
                  <a:txBody>
                    <a:bodyPr/>
                    <a:lstStyle/>
                    <a:p>
                      <a:pPr algn="ctr"/>
                      <a:r>
                        <a:rPr lang="en-GB" sz="3600" dirty="0"/>
                        <a:t>1872</a:t>
                      </a:r>
                      <a:endParaRPr lang="en-GB" sz="3600" b="1" dirty="0"/>
                    </a:p>
                  </a:txBody>
                  <a:tcPr anchor="ctr"/>
                </a:tc>
                <a:tc>
                  <a:txBody>
                    <a:bodyPr/>
                    <a:lstStyle/>
                    <a:p>
                      <a:pPr algn="ctr"/>
                      <a:r>
                        <a:rPr lang="en-GB" sz="3600" dirty="0"/>
                        <a:t>18</a:t>
                      </a:r>
                      <a:endParaRPr lang="en-GB" sz="3600" b="1" dirty="0"/>
                    </a:p>
                  </a:txBody>
                  <a:tcPr anchor="ctr"/>
                </a:tc>
                <a:extLst>
                  <a:ext uri="{0D108BD9-81ED-4DB2-BD59-A6C34878D82A}">
                    <a16:rowId xmlns:a16="http://schemas.microsoft.com/office/drawing/2014/main" xmlns="" val="10001"/>
                  </a:ext>
                </a:extLst>
              </a:tr>
              <a:tr h="871880">
                <a:tc>
                  <a:txBody>
                    <a:bodyPr/>
                    <a:lstStyle/>
                    <a:p>
                      <a:pPr algn="ctr"/>
                      <a:r>
                        <a:rPr lang="en-GB" sz="3600" dirty="0"/>
                        <a:t>1883</a:t>
                      </a:r>
                      <a:endParaRPr lang="en-GB" sz="3600" b="1" dirty="0"/>
                    </a:p>
                  </a:txBody>
                  <a:tcPr anchor="ctr"/>
                </a:tc>
                <a:tc>
                  <a:txBody>
                    <a:bodyPr/>
                    <a:lstStyle/>
                    <a:p>
                      <a:pPr algn="ctr"/>
                      <a:r>
                        <a:rPr lang="en-GB" sz="3600" dirty="0"/>
                        <a:t>240</a:t>
                      </a:r>
                      <a:endParaRPr lang="en-GB" sz="3600" b="1" dirty="0"/>
                    </a:p>
                  </a:txBody>
                  <a:tcPr anchor="ctr"/>
                </a:tc>
                <a:extLst>
                  <a:ext uri="{0D108BD9-81ED-4DB2-BD59-A6C34878D82A}">
                    <a16:rowId xmlns:a16="http://schemas.microsoft.com/office/drawing/2014/main" xmlns="" val="10002"/>
                  </a:ext>
                </a:extLst>
              </a:tr>
              <a:tr h="645785">
                <a:tc>
                  <a:txBody>
                    <a:bodyPr/>
                    <a:lstStyle/>
                    <a:p>
                      <a:pPr algn="ctr"/>
                      <a:r>
                        <a:rPr lang="en-GB" sz="3600" dirty="0"/>
                        <a:t>1887</a:t>
                      </a:r>
                      <a:endParaRPr lang="en-GB" sz="3600" b="1" dirty="0"/>
                    </a:p>
                  </a:txBody>
                  <a:tcPr anchor="ctr"/>
                </a:tc>
                <a:tc>
                  <a:txBody>
                    <a:bodyPr/>
                    <a:lstStyle/>
                    <a:p>
                      <a:pPr algn="ctr"/>
                      <a:r>
                        <a:rPr lang="en-GB" sz="3600" dirty="0"/>
                        <a:t>640</a:t>
                      </a:r>
                      <a:endParaRPr lang="en-GB" sz="3600" b="1" dirty="0"/>
                    </a:p>
                  </a:txBody>
                  <a:tcPr anchor="ctr"/>
                </a:tc>
                <a:extLst>
                  <a:ext uri="{0D108BD9-81ED-4DB2-BD59-A6C34878D82A}">
                    <a16:rowId xmlns:a16="http://schemas.microsoft.com/office/drawing/2014/main" xmlns="" val="10003"/>
                  </a:ext>
                </a:extLst>
              </a:tr>
              <a:tr h="871880">
                <a:tc>
                  <a:txBody>
                    <a:bodyPr/>
                    <a:lstStyle/>
                    <a:p>
                      <a:pPr algn="ctr"/>
                      <a:r>
                        <a:rPr lang="en-GB" sz="3600" dirty="0"/>
                        <a:t>1894</a:t>
                      </a:r>
                      <a:endParaRPr lang="en-GB" sz="3600" b="1" dirty="0"/>
                    </a:p>
                  </a:txBody>
                  <a:tcPr anchor="ctr"/>
                </a:tc>
                <a:tc>
                  <a:txBody>
                    <a:bodyPr/>
                    <a:lstStyle/>
                    <a:p>
                      <a:pPr algn="ctr"/>
                      <a:r>
                        <a:rPr lang="en-GB" sz="3600" dirty="0"/>
                        <a:t>2100</a:t>
                      </a:r>
                      <a:endParaRPr lang="en-GB" sz="3600" b="1" dirty="0"/>
                    </a:p>
                  </a:txBody>
                  <a:tcPr anchor="ctr"/>
                </a:tc>
                <a:extLst>
                  <a:ext uri="{0D108BD9-81ED-4DB2-BD59-A6C34878D82A}">
                    <a16:rowId xmlns:a16="http://schemas.microsoft.com/office/drawing/2014/main" xmlns="" val="10004"/>
                  </a:ext>
                </a:extLst>
              </a:tr>
              <a:tr h="871880">
                <a:tc>
                  <a:txBody>
                    <a:bodyPr/>
                    <a:lstStyle/>
                    <a:p>
                      <a:pPr algn="ctr"/>
                      <a:r>
                        <a:rPr lang="en-GB" sz="3600" dirty="0"/>
                        <a:t>1904</a:t>
                      </a:r>
                      <a:endParaRPr lang="en-GB" sz="3600" b="1" dirty="0"/>
                    </a:p>
                  </a:txBody>
                  <a:tcPr anchor="ctr"/>
                </a:tc>
                <a:tc>
                  <a:txBody>
                    <a:bodyPr/>
                    <a:lstStyle/>
                    <a:p>
                      <a:pPr algn="ctr"/>
                      <a:r>
                        <a:rPr lang="en-GB" sz="3600" dirty="0"/>
                        <a:t>4700</a:t>
                      </a:r>
                      <a:endParaRPr lang="en-GB" sz="3600" b="1" dirty="0"/>
                    </a:p>
                  </a:txBody>
                  <a:tcPr anchor="ctr"/>
                </a:tc>
                <a:extLst>
                  <a:ext uri="{0D108BD9-81ED-4DB2-BD59-A6C34878D82A}">
                    <a16:rowId xmlns:a16="http://schemas.microsoft.com/office/drawing/2014/main" xmlns="" val="10005"/>
                  </a:ext>
                </a:extLst>
              </a:tr>
              <a:tr h="871880">
                <a:tc>
                  <a:txBody>
                    <a:bodyPr/>
                    <a:lstStyle/>
                    <a:p>
                      <a:pPr algn="ctr"/>
                      <a:r>
                        <a:rPr lang="en-GB" sz="3600" dirty="0"/>
                        <a:t>1914</a:t>
                      </a:r>
                      <a:endParaRPr lang="en-GB" sz="3600" b="1" dirty="0"/>
                    </a:p>
                  </a:txBody>
                  <a:tcPr anchor="ctr"/>
                </a:tc>
                <a:tc>
                  <a:txBody>
                    <a:bodyPr/>
                    <a:lstStyle/>
                    <a:p>
                      <a:pPr algn="ctr"/>
                      <a:r>
                        <a:rPr lang="en-GB" sz="3600" dirty="0"/>
                        <a:t>7100</a:t>
                      </a:r>
                      <a:endParaRPr lang="en-GB" sz="3600" b="1" dirty="0"/>
                    </a:p>
                  </a:txBody>
                  <a:tcPr anchor="ct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411168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56068"/>
          </a:xfrm>
        </p:spPr>
        <p:txBody>
          <a:bodyPr/>
          <a:lstStyle/>
          <a:p>
            <a:pPr algn="ctr"/>
            <a:r>
              <a:rPr lang="en-GB" b="1" u="sng" dirty="0"/>
              <a:t>Plenary</a:t>
            </a:r>
          </a:p>
        </p:txBody>
      </p:sp>
      <p:sp>
        <p:nvSpPr>
          <p:cNvPr id="3" name="Content Placeholder 2"/>
          <p:cNvSpPr>
            <a:spLocks noGrp="1"/>
          </p:cNvSpPr>
          <p:nvPr>
            <p:ph idx="1"/>
          </p:nvPr>
        </p:nvSpPr>
        <p:spPr>
          <a:xfrm>
            <a:off x="0" y="895330"/>
            <a:ext cx="9144000" cy="5078441"/>
          </a:xfrm>
        </p:spPr>
        <p:txBody>
          <a:bodyPr>
            <a:noAutofit/>
          </a:bodyPr>
          <a:lstStyle/>
          <a:p>
            <a:pPr marL="514350" indent="-514350" algn="ctr">
              <a:buFont typeface="+mj-lt"/>
              <a:buAutoNum type="arabicPeriod"/>
            </a:pPr>
            <a:r>
              <a:rPr lang="en-GB" sz="2400" dirty="0"/>
              <a:t>What were the </a:t>
            </a:r>
            <a:r>
              <a:rPr lang="en-GB" sz="2400" dirty="0">
                <a:solidFill>
                  <a:srgbClr val="92D050"/>
                </a:solidFill>
              </a:rPr>
              <a:t>four divisions of society </a:t>
            </a:r>
            <a:r>
              <a:rPr lang="en-GB" sz="2400" dirty="0"/>
              <a:t>before the Meiji restoration?</a:t>
            </a:r>
          </a:p>
          <a:p>
            <a:pPr marL="514350" indent="-514350" algn="ctr">
              <a:buFont typeface="+mj-lt"/>
              <a:buAutoNum type="arabicPeriod"/>
            </a:pPr>
            <a:r>
              <a:rPr lang="en-GB" sz="2400" dirty="0"/>
              <a:t>Which </a:t>
            </a:r>
            <a:r>
              <a:rPr lang="en-GB" sz="2400" dirty="0">
                <a:solidFill>
                  <a:srgbClr val="FF0000"/>
                </a:solidFill>
              </a:rPr>
              <a:t>two domains </a:t>
            </a:r>
            <a:r>
              <a:rPr lang="en-GB" sz="2400" dirty="0"/>
              <a:t>led a rebellion against Tokugawa Yoshinobu and when was this?</a:t>
            </a:r>
          </a:p>
          <a:p>
            <a:pPr marL="514350" indent="-514350" algn="ctr">
              <a:buFont typeface="+mj-lt"/>
              <a:buAutoNum type="arabicPeriod"/>
            </a:pPr>
            <a:r>
              <a:rPr lang="en-GB" sz="2400" dirty="0"/>
              <a:t>Describe </a:t>
            </a:r>
            <a:r>
              <a:rPr lang="en-GB" sz="2400" dirty="0">
                <a:solidFill>
                  <a:srgbClr val="00B0F0"/>
                </a:solidFill>
              </a:rPr>
              <a:t>at least two points </a:t>
            </a:r>
            <a:r>
              <a:rPr lang="en-GB" sz="2400" dirty="0"/>
              <a:t>from the Charter Oath</a:t>
            </a:r>
          </a:p>
          <a:p>
            <a:pPr marL="514350" indent="-514350" algn="ctr">
              <a:buFont typeface="+mj-lt"/>
              <a:buAutoNum type="arabicPeriod"/>
            </a:pPr>
            <a:r>
              <a:rPr lang="en-GB" sz="2400" dirty="0"/>
              <a:t>What </a:t>
            </a:r>
            <a:r>
              <a:rPr lang="en-GB" sz="2400" dirty="0">
                <a:solidFill>
                  <a:srgbClr val="FFFF00"/>
                </a:solidFill>
              </a:rPr>
              <a:t>changes</a:t>
            </a:r>
            <a:r>
              <a:rPr lang="en-GB" sz="2400" dirty="0"/>
              <a:t> did the 1889 Constitution introduce?</a:t>
            </a:r>
          </a:p>
          <a:p>
            <a:pPr marL="514350" indent="-514350" algn="ctr">
              <a:buFont typeface="+mj-lt"/>
              <a:buAutoNum type="arabicPeriod"/>
            </a:pPr>
            <a:r>
              <a:rPr lang="en-GB" sz="2400" dirty="0"/>
              <a:t>Why was the Meiji Restoration such as </a:t>
            </a:r>
            <a:r>
              <a:rPr lang="en-GB" sz="2400" dirty="0">
                <a:solidFill>
                  <a:srgbClr val="FFC000"/>
                </a:solidFill>
              </a:rPr>
              <a:t>significant change</a:t>
            </a:r>
            <a:r>
              <a:rPr lang="en-GB" sz="2400" dirty="0"/>
              <a:t>?</a:t>
            </a:r>
          </a:p>
          <a:p>
            <a:pPr marL="514350" indent="-514350" algn="ctr">
              <a:buFont typeface="+mj-lt"/>
              <a:buAutoNum type="arabicPeriod"/>
            </a:pPr>
            <a:r>
              <a:rPr lang="en-GB" sz="2400" dirty="0"/>
              <a:t>In what ways was the authority of the Emperor enforced and conveyed to the people of Japan?</a:t>
            </a:r>
          </a:p>
          <a:p>
            <a:pPr marL="514350" indent="-514350" algn="ctr">
              <a:buFont typeface="+mj-lt"/>
              <a:buAutoNum type="arabicPeriod"/>
            </a:pPr>
            <a:r>
              <a:rPr lang="en-GB" sz="2400" dirty="0"/>
              <a:t>How did the Meiji Restoration increase nationalism and militarism in Japan?</a:t>
            </a:r>
          </a:p>
          <a:p>
            <a:pPr algn="ctr"/>
            <a:endParaRPr lang="en-GB" sz="200" dirty="0"/>
          </a:p>
          <a:p>
            <a:pPr marL="0" indent="0" algn="ctr">
              <a:buNone/>
            </a:pPr>
            <a:r>
              <a:rPr lang="en-GB" b="1" u="sng" dirty="0"/>
              <a:t>Did we meet our learning objective?</a:t>
            </a:r>
          </a:p>
        </p:txBody>
      </p:sp>
      <p:sp>
        <p:nvSpPr>
          <p:cNvPr id="4" name="Subtitle 2"/>
          <p:cNvSpPr txBox="1">
            <a:spLocks/>
          </p:cNvSpPr>
          <p:nvPr/>
        </p:nvSpPr>
        <p:spPr>
          <a:xfrm>
            <a:off x="0" y="6029470"/>
            <a:ext cx="9144000" cy="73113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b="1" i="1" dirty="0">
                <a:solidFill>
                  <a:srgbClr val="FF0000"/>
                </a:solidFill>
              </a:rPr>
              <a:t>L/O - To examine both the external and internal causes of growing Japanese nationalism and militarism</a:t>
            </a:r>
            <a:endParaRPr lang="en-GB" sz="2400" b="1" dirty="0">
              <a:solidFill>
                <a:srgbClr val="FF0000"/>
              </a:solidFill>
            </a:endParaRPr>
          </a:p>
        </p:txBody>
      </p:sp>
    </p:spTree>
    <p:extLst>
      <p:ext uri="{BB962C8B-B14F-4D97-AF65-F5344CB8AC3E}">
        <p14:creationId xmlns:p14="http://schemas.microsoft.com/office/powerpoint/2010/main" val="298290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E78290-457C-4364-AD43-9FE52B15601B}"/>
              </a:ext>
            </a:extLst>
          </p:cNvPr>
          <p:cNvSpPr>
            <a:spLocks noGrp="1"/>
          </p:cNvSpPr>
          <p:nvPr>
            <p:ph type="title"/>
          </p:nvPr>
        </p:nvSpPr>
        <p:spPr>
          <a:xfrm>
            <a:off x="0" y="0"/>
            <a:ext cx="7886700" cy="1325563"/>
          </a:xfrm>
        </p:spPr>
        <p:txBody>
          <a:bodyPr/>
          <a:lstStyle/>
          <a:p>
            <a:r>
              <a:rPr lang="en-GB" b="1" u="sng" dirty="0"/>
              <a:t>The Roots of Japanese Nationalism</a:t>
            </a:r>
          </a:p>
        </p:txBody>
      </p:sp>
      <p:sp>
        <p:nvSpPr>
          <p:cNvPr id="3" name="Content Placeholder 2">
            <a:extLst>
              <a:ext uri="{FF2B5EF4-FFF2-40B4-BE49-F238E27FC236}">
                <a16:creationId xmlns:a16="http://schemas.microsoft.com/office/drawing/2014/main" xmlns="" id="{8AC72CAD-7EFB-48DD-A7B8-48C99AF39017}"/>
              </a:ext>
            </a:extLst>
          </p:cNvPr>
          <p:cNvSpPr>
            <a:spLocks noGrp="1"/>
          </p:cNvSpPr>
          <p:nvPr>
            <p:ph idx="1"/>
          </p:nvPr>
        </p:nvSpPr>
        <p:spPr>
          <a:xfrm>
            <a:off x="-1" y="1171156"/>
            <a:ext cx="5996979" cy="5686844"/>
          </a:xfrm>
        </p:spPr>
        <p:txBody>
          <a:bodyPr>
            <a:normAutofit lnSpcReduction="10000"/>
          </a:bodyPr>
          <a:lstStyle/>
          <a:p>
            <a:r>
              <a:rPr lang="en-GB"/>
              <a:t>Japanese leaders also realised that the key to Western power stemmed from a </a:t>
            </a:r>
            <a:r>
              <a:rPr lang="en-GB">
                <a:solidFill>
                  <a:srgbClr val="FF0000"/>
                </a:solidFill>
              </a:rPr>
              <a:t>well educated population </a:t>
            </a:r>
            <a:r>
              <a:rPr lang="en-GB"/>
              <a:t>that embraced a strong sense of </a:t>
            </a:r>
            <a:r>
              <a:rPr lang="en-GB">
                <a:solidFill>
                  <a:srgbClr val="00B0F0"/>
                </a:solidFill>
              </a:rPr>
              <a:t>nationalism</a:t>
            </a:r>
            <a:r>
              <a:rPr lang="en-GB"/>
              <a:t>. Japanese culture was therefore modernised and Westernised in </a:t>
            </a:r>
            <a:r>
              <a:rPr lang="en-GB">
                <a:solidFill>
                  <a:srgbClr val="92D050"/>
                </a:solidFill>
              </a:rPr>
              <a:t>imitation</a:t>
            </a:r>
            <a:r>
              <a:rPr lang="en-GB"/>
              <a:t> of the West.</a:t>
            </a:r>
          </a:p>
          <a:p>
            <a:endParaRPr lang="en-GB"/>
          </a:p>
          <a:p>
            <a:r>
              <a:rPr lang="en-GB"/>
              <a:t>Between 1868 and 1930, Japan achieved its aims: fighting and winning the </a:t>
            </a:r>
            <a:r>
              <a:rPr lang="en-GB">
                <a:solidFill>
                  <a:srgbClr val="FFFF00"/>
                </a:solidFill>
              </a:rPr>
              <a:t>Sino-Japanese War </a:t>
            </a:r>
            <a:r>
              <a:rPr lang="en-GB"/>
              <a:t>(1894-95), the </a:t>
            </a:r>
            <a:r>
              <a:rPr lang="en-GB">
                <a:solidFill>
                  <a:srgbClr val="FFC000"/>
                </a:solidFill>
              </a:rPr>
              <a:t>Russo-Japanese War </a:t>
            </a:r>
            <a:r>
              <a:rPr lang="en-GB"/>
              <a:t>(1904-05), forming an </a:t>
            </a:r>
            <a:r>
              <a:rPr lang="en-GB">
                <a:solidFill>
                  <a:srgbClr val="FF0000"/>
                </a:solidFill>
              </a:rPr>
              <a:t>alliance with Britain</a:t>
            </a:r>
            <a:r>
              <a:rPr lang="en-GB"/>
              <a:t> in 1902, and joining the </a:t>
            </a:r>
            <a:r>
              <a:rPr lang="en-GB">
                <a:solidFill>
                  <a:srgbClr val="00B0F0"/>
                </a:solidFill>
              </a:rPr>
              <a:t>Allies in WW1</a:t>
            </a:r>
            <a:r>
              <a:rPr lang="en-GB"/>
              <a:t>.</a:t>
            </a:r>
          </a:p>
          <a:p>
            <a:endParaRPr lang="en-GB"/>
          </a:p>
          <a:p>
            <a:endParaRPr lang="en-GB"/>
          </a:p>
          <a:p>
            <a:endParaRPr lang="en-GB"/>
          </a:p>
          <a:p>
            <a:endParaRPr lang="en-GB" dirty="0"/>
          </a:p>
        </p:txBody>
      </p:sp>
      <p:pic>
        <p:nvPicPr>
          <p:cNvPr id="4" name="Picture 3">
            <a:extLst>
              <a:ext uri="{FF2B5EF4-FFF2-40B4-BE49-F238E27FC236}">
                <a16:creationId xmlns:a16="http://schemas.microsoft.com/office/drawing/2014/main" xmlns="" id="{4AB5B758-32C1-4DA5-A7F6-E8CC67B38A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6983" y="1112951"/>
            <a:ext cx="2674642" cy="3461663"/>
          </a:xfrm>
          <a:prstGeom prst="rect">
            <a:avLst/>
          </a:prstGeom>
          <a:ln>
            <a:noFill/>
          </a:ln>
          <a:effectLst>
            <a:softEdge rad="112500"/>
          </a:effectLst>
        </p:spPr>
      </p:pic>
      <p:pic>
        <p:nvPicPr>
          <p:cNvPr id="10242" name="Picture 2" descr="Image result for meiji restoration">
            <a:extLst>
              <a:ext uri="{FF2B5EF4-FFF2-40B4-BE49-F238E27FC236}">
                <a16:creationId xmlns:a16="http://schemas.microsoft.com/office/drawing/2014/main" xmlns="" id="{355F6401-0A53-4ACD-A9B4-DBF228FC2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3170" y="5004881"/>
            <a:ext cx="3004264" cy="15405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44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1)">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78517"/>
          </a:xfrm>
        </p:spPr>
        <p:txBody>
          <a:bodyPr>
            <a:normAutofit fontScale="90000"/>
          </a:bodyPr>
          <a:lstStyle/>
          <a:p>
            <a:pPr algn="ctr"/>
            <a:r>
              <a:rPr lang="en-GB" sz="4800" b="1" u="sng" dirty="0"/>
              <a:t>1894-5 – Sino-Japanese War, Japan gains Taiwan and Korea becomes a Japanese protectorate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3599"/>
            <a:ext cx="9144000" cy="4452135"/>
          </a:xfrm>
          <a:prstGeom prst="rect">
            <a:avLst/>
          </a:prstGeom>
        </p:spPr>
      </p:pic>
    </p:spTree>
    <p:extLst>
      <p:ext uri="{BB962C8B-B14F-4D97-AF65-F5344CB8AC3E}">
        <p14:creationId xmlns:p14="http://schemas.microsoft.com/office/powerpoint/2010/main" val="3997657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22435"/>
          </a:xfrm>
        </p:spPr>
        <p:txBody>
          <a:bodyPr>
            <a:normAutofit fontScale="90000"/>
          </a:bodyPr>
          <a:lstStyle/>
          <a:p>
            <a:pPr algn="ctr"/>
            <a:r>
              <a:rPr lang="en-GB" sz="4800" b="1" u="sng" dirty="0"/>
              <a:t>1904-5 – Russo-Japanese War, Japan beats Russia. First Asian country to beat European nation!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2435"/>
            <a:ext cx="9144000" cy="4687382"/>
          </a:xfrm>
          <a:prstGeom prst="rect">
            <a:avLst/>
          </a:prstGeom>
        </p:spPr>
      </p:pic>
    </p:spTree>
    <p:extLst>
      <p:ext uri="{BB962C8B-B14F-4D97-AF65-F5344CB8AC3E}">
        <p14:creationId xmlns:p14="http://schemas.microsoft.com/office/powerpoint/2010/main" val="447968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E78290-457C-4364-AD43-9FE52B15601B}"/>
              </a:ext>
            </a:extLst>
          </p:cNvPr>
          <p:cNvSpPr>
            <a:spLocks noGrp="1"/>
          </p:cNvSpPr>
          <p:nvPr>
            <p:ph type="title"/>
          </p:nvPr>
        </p:nvSpPr>
        <p:spPr>
          <a:xfrm>
            <a:off x="0" y="0"/>
            <a:ext cx="7886700" cy="1325563"/>
          </a:xfrm>
        </p:spPr>
        <p:txBody>
          <a:bodyPr/>
          <a:lstStyle/>
          <a:p>
            <a:r>
              <a:rPr lang="en-GB" b="1" u="sng" dirty="0"/>
              <a:t>Japan before the Meiji Restoration</a:t>
            </a:r>
          </a:p>
        </p:txBody>
      </p:sp>
      <p:sp>
        <p:nvSpPr>
          <p:cNvPr id="3" name="Content Placeholder 2">
            <a:extLst>
              <a:ext uri="{FF2B5EF4-FFF2-40B4-BE49-F238E27FC236}">
                <a16:creationId xmlns:a16="http://schemas.microsoft.com/office/drawing/2014/main" xmlns="" id="{8AC72CAD-7EFB-48DD-A7B8-48C99AF39017}"/>
              </a:ext>
            </a:extLst>
          </p:cNvPr>
          <p:cNvSpPr>
            <a:spLocks noGrp="1"/>
          </p:cNvSpPr>
          <p:nvPr>
            <p:ph idx="1"/>
          </p:nvPr>
        </p:nvSpPr>
        <p:spPr>
          <a:xfrm>
            <a:off x="-1" y="1171156"/>
            <a:ext cx="5996979" cy="5686844"/>
          </a:xfrm>
        </p:spPr>
        <p:txBody>
          <a:bodyPr>
            <a:normAutofit lnSpcReduction="10000"/>
          </a:bodyPr>
          <a:lstStyle/>
          <a:p>
            <a:r>
              <a:rPr lang="en-GB" dirty="0"/>
              <a:t>Before 1868, Japan was in theory ruled by the Emperor, but in reality was ruled by a military government known as the </a:t>
            </a:r>
            <a:r>
              <a:rPr lang="en-GB" dirty="0">
                <a:solidFill>
                  <a:srgbClr val="00B0F0"/>
                </a:solidFill>
              </a:rPr>
              <a:t>shogunate</a:t>
            </a:r>
            <a:r>
              <a:rPr lang="en-GB" dirty="0"/>
              <a:t> or </a:t>
            </a:r>
            <a:r>
              <a:rPr lang="en-GB" dirty="0" err="1">
                <a:solidFill>
                  <a:srgbClr val="92D050"/>
                </a:solidFill>
              </a:rPr>
              <a:t>bakufu</a:t>
            </a:r>
            <a:r>
              <a:rPr lang="en-GB" dirty="0"/>
              <a:t>.</a:t>
            </a:r>
          </a:p>
          <a:p>
            <a:endParaRPr lang="en-GB" dirty="0"/>
          </a:p>
          <a:p>
            <a:r>
              <a:rPr lang="en-GB" dirty="0"/>
              <a:t>Since 1603, the </a:t>
            </a:r>
            <a:r>
              <a:rPr lang="en-GB" dirty="0">
                <a:solidFill>
                  <a:srgbClr val="FFC000"/>
                </a:solidFill>
              </a:rPr>
              <a:t>Tokugawa</a:t>
            </a:r>
            <a:r>
              <a:rPr lang="en-GB" dirty="0"/>
              <a:t> had been the dominant clan of military leaders. It leaders was called the ‘</a:t>
            </a:r>
            <a:r>
              <a:rPr lang="en-GB" dirty="0">
                <a:solidFill>
                  <a:srgbClr val="FF0000"/>
                </a:solidFill>
              </a:rPr>
              <a:t>Shogun</a:t>
            </a:r>
            <a:r>
              <a:rPr lang="en-GB" dirty="0"/>
              <a:t>’.</a:t>
            </a:r>
          </a:p>
          <a:p>
            <a:endParaRPr lang="en-GB" dirty="0"/>
          </a:p>
          <a:p>
            <a:r>
              <a:rPr lang="en-GB" dirty="0"/>
              <a:t>Beneath the Shogun were the feudal lords called ‘</a:t>
            </a:r>
            <a:r>
              <a:rPr lang="en-GB" dirty="0">
                <a:solidFill>
                  <a:srgbClr val="FFFF00"/>
                </a:solidFill>
              </a:rPr>
              <a:t>Daimyo</a:t>
            </a:r>
            <a:r>
              <a:rPr lang="en-GB" dirty="0"/>
              <a:t>’. They ruled over provinces of land with the help of the ‘</a:t>
            </a:r>
            <a:r>
              <a:rPr lang="en-GB" dirty="0">
                <a:solidFill>
                  <a:srgbClr val="92D050"/>
                </a:solidFill>
              </a:rPr>
              <a:t>Samurai</a:t>
            </a:r>
            <a:r>
              <a:rPr lang="en-GB" dirty="0"/>
              <a:t>’ class who kept order and swore loyalty to their daimyo.</a:t>
            </a:r>
          </a:p>
        </p:txBody>
      </p:sp>
      <p:sp>
        <p:nvSpPr>
          <p:cNvPr id="4" name="Rectangle 3">
            <a:extLst>
              <a:ext uri="{FF2B5EF4-FFF2-40B4-BE49-F238E27FC236}">
                <a16:creationId xmlns:a16="http://schemas.microsoft.com/office/drawing/2014/main" xmlns="" id="{6296EFD5-31BF-4971-859C-A508600CF6A6}"/>
              </a:ext>
            </a:extLst>
          </p:cNvPr>
          <p:cNvSpPr/>
          <p:nvPr/>
        </p:nvSpPr>
        <p:spPr>
          <a:xfrm>
            <a:off x="6255995" y="1325563"/>
            <a:ext cx="2537138" cy="10303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4000" dirty="0"/>
              <a:t>Emperor</a:t>
            </a:r>
          </a:p>
        </p:txBody>
      </p:sp>
      <p:sp>
        <p:nvSpPr>
          <p:cNvPr id="5" name="Rectangle 4">
            <a:extLst>
              <a:ext uri="{FF2B5EF4-FFF2-40B4-BE49-F238E27FC236}">
                <a16:creationId xmlns:a16="http://schemas.microsoft.com/office/drawing/2014/main" xmlns="" id="{F9023FC9-8E3D-4FAD-B13E-7D21D361AC6F}"/>
              </a:ext>
            </a:extLst>
          </p:cNvPr>
          <p:cNvSpPr/>
          <p:nvPr/>
        </p:nvSpPr>
        <p:spPr>
          <a:xfrm>
            <a:off x="6255995" y="2681064"/>
            <a:ext cx="2537138" cy="10303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4000" dirty="0"/>
              <a:t>Shogun</a:t>
            </a:r>
          </a:p>
        </p:txBody>
      </p:sp>
      <p:sp>
        <p:nvSpPr>
          <p:cNvPr id="6" name="Rectangle 5">
            <a:extLst>
              <a:ext uri="{FF2B5EF4-FFF2-40B4-BE49-F238E27FC236}">
                <a16:creationId xmlns:a16="http://schemas.microsoft.com/office/drawing/2014/main" xmlns="" id="{5FC2E504-B018-4AA7-8432-C8C72D0D9C0A}"/>
              </a:ext>
            </a:extLst>
          </p:cNvPr>
          <p:cNvSpPr/>
          <p:nvPr/>
        </p:nvSpPr>
        <p:spPr>
          <a:xfrm>
            <a:off x="6255995" y="4006626"/>
            <a:ext cx="2537138" cy="10303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4000" dirty="0"/>
              <a:t>Daimyo</a:t>
            </a:r>
          </a:p>
        </p:txBody>
      </p:sp>
      <p:sp>
        <p:nvSpPr>
          <p:cNvPr id="7" name="Rectangle 6">
            <a:extLst>
              <a:ext uri="{FF2B5EF4-FFF2-40B4-BE49-F238E27FC236}">
                <a16:creationId xmlns:a16="http://schemas.microsoft.com/office/drawing/2014/main" xmlns="" id="{E238A24C-D263-4A0D-A13A-819AE19D75FF}"/>
              </a:ext>
            </a:extLst>
          </p:cNvPr>
          <p:cNvSpPr/>
          <p:nvPr/>
        </p:nvSpPr>
        <p:spPr>
          <a:xfrm>
            <a:off x="6255995" y="5417020"/>
            <a:ext cx="2537138" cy="10303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4000" dirty="0"/>
              <a:t>Samurai</a:t>
            </a:r>
          </a:p>
        </p:txBody>
      </p:sp>
      <p:sp>
        <p:nvSpPr>
          <p:cNvPr id="8" name="Down Arrow 8">
            <a:extLst>
              <a:ext uri="{FF2B5EF4-FFF2-40B4-BE49-F238E27FC236}">
                <a16:creationId xmlns:a16="http://schemas.microsoft.com/office/drawing/2014/main" xmlns="" id="{5DE1987B-306A-4E0F-8BAD-C6BBF9394E88}"/>
              </a:ext>
            </a:extLst>
          </p:cNvPr>
          <p:cNvSpPr/>
          <p:nvPr/>
        </p:nvSpPr>
        <p:spPr>
          <a:xfrm>
            <a:off x="6552208" y="2136931"/>
            <a:ext cx="721217" cy="759853"/>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own Arrow 9">
            <a:extLst>
              <a:ext uri="{FF2B5EF4-FFF2-40B4-BE49-F238E27FC236}">
                <a16:creationId xmlns:a16="http://schemas.microsoft.com/office/drawing/2014/main" xmlns="" id="{A0CC5A60-AE5F-483D-928F-B221DB397749}"/>
              </a:ext>
            </a:extLst>
          </p:cNvPr>
          <p:cNvSpPr/>
          <p:nvPr/>
        </p:nvSpPr>
        <p:spPr>
          <a:xfrm rot="10800000">
            <a:off x="7672670" y="2123572"/>
            <a:ext cx="721217" cy="759853"/>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own Arrow 10">
            <a:extLst>
              <a:ext uri="{FF2B5EF4-FFF2-40B4-BE49-F238E27FC236}">
                <a16:creationId xmlns:a16="http://schemas.microsoft.com/office/drawing/2014/main" xmlns="" id="{03EE8F51-2433-4510-9890-3370BFE71889}"/>
              </a:ext>
            </a:extLst>
          </p:cNvPr>
          <p:cNvSpPr/>
          <p:nvPr/>
        </p:nvSpPr>
        <p:spPr>
          <a:xfrm>
            <a:off x="7123708" y="3524788"/>
            <a:ext cx="721217" cy="759853"/>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own Arrow 11">
            <a:extLst>
              <a:ext uri="{FF2B5EF4-FFF2-40B4-BE49-F238E27FC236}">
                <a16:creationId xmlns:a16="http://schemas.microsoft.com/office/drawing/2014/main" xmlns="" id="{953B4374-35F1-4095-91D4-FA3C39869075}"/>
              </a:ext>
            </a:extLst>
          </p:cNvPr>
          <p:cNvSpPr/>
          <p:nvPr/>
        </p:nvSpPr>
        <p:spPr>
          <a:xfrm>
            <a:off x="7123707" y="4929225"/>
            <a:ext cx="721217" cy="759853"/>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170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1)">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heel(1)">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accent1"/>
          </a:solidFill>
          <a:effectLst/>
        </p:spPr>
      </p:sp>
      <p:pic>
        <p:nvPicPr>
          <p:cNvPr id="17" name="Content Placeholder 3">
            <a:extLst>
              <a:ext uri="{FF2B5EF4-FFF2-40B4-BE49-F238E27FC236}">
                <a16:creationId xmlns:a16="http://schemas.microsoft.com/office/drawing/2014/main" xmlns="" id="{49B13AA0-A9CD-403D-B475-A0BC3447DA0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03" r="-1" b="6856"/>
          <a:stretch/>
        </p:blipFill>
        <p:spPr>
          <a:xfrm>
            <a:off x="20" y="10"/>
            <a:ext cx="5650972" cy="6857990"/>
          </a:xfrm>
          <a:prstGeom prst="rect">
            <a:avLst/>
          </a:prstGeom>
        </p:spPr>
      </p:pic>
      <p:sp>
        <p:nvSpPr>
          <p:cNvPr id="2" name="Title 1">
            <a:extLst>
              <a:ext uri="{FF2B5EF4-FFF2-40B4-BE49-F238E27FC236}">
                <a16:creationId xmlns:a16="http://schemas.microsoft.com/office/drawing/2014/main" xmlns="" id="{6713E767-78FA-4AF4-8A1F-B2055BADBE25}"/>
              </a:ext>
            </a:extLst>
          </p:cNvPr>
          <p:cNvSpPr>
            <a:spLocks noGrp="1"/>
          </p:cNvSpPr>
          <p:nvPr>
            <p:ph type="title"/>
          </p:nvPr>
        </p:nvSpPr>
        <p:spPr>
          <a:xfrm>
            <a:off x="6115050" y="640081"/>
            <a:ext cx="2546347" cy="5255364"/>
          </a:xfrm>
        </p:spPr>
        <p:txBody>
          <a:bodyPr vert="horz" lIns="91440" tIns="45720" rIns="91440" bIns="45720" rtlCol="0" anchor="ctr">
            <a:normAutofit fontScale="90000"/>
          </a:bodyPr>
          <a:lstStyle/>
          <a:p>
            <a:r>
              <a:rPr lang="en-US" dirty="0">
                <a:solidFill>
                  <a:srgbClr val="FFFFFF"/>
                </a:solidFill>
              </a:rPr>
              <a:t>Map showing the different provinces of Japan before unification by Tokugawa </a:t>
            </a:r>
            <a:r>
              <a:rPr lang="en-US" dirty="0" err="1">
                <a:solidFill>
                  <a:srgbClr val="FFFFFF"/>
                </a:solidFill>
              </a:rPr>
              <a:t>Ieyasu</a:t>
            </a:r>
            <a:endParaRPr lang="en-US" dirty="0">
              <a:solidFill>
                <a:srgbClr val="FFFFFF"/>
              </a:solidFill>
            </a:endParaRPr>
          </a:p>
        </p:txBody>
      </p:sp>
    </p:spTree>
    <p:extLst>
      <p:ext uri="{BB962C8B-B14F-4D97-AF65-F5344CB8AC3E}">
        <p14:creationId xmlns:p14="http://schemas.microsoft.com/office/powerpoint/2010/main" val="24076342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310</TotalTime>
  <Words>2597</Words>
  <Application>Microsoft Macintosh PowerPoint</Application>
  <PresentationFormat>On-screen Show (4:3)</PresentationFormat>
  <Paragraphs>248</Paragraphs>
  <Slides>45</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45</vt:i4>
      </vt:variant>
    </vt:vector>
  </HeadingPairs>
  <TitlesOfParts>
    <vt:vector size="50" baseType="lpstr">
      <vt:lpstr>Arial</vt:lpstr>
      <vt:lpstr>Calibri</vt:lpstr>
      <vt:lpstr>Calibri Light</vt:lpstr>
      <vt:lpstr>Office Theme</vt:lpstr>
      <vt:lpstr>1_Office Theme</vt:lpstr>
      <vt:lpstr>How did the Meiji Restoration lead to growing Nationalism and Militarism in Japan?</vt:lpstr>
      <vt:lpstr>Japan’s Road to War</vt:lpstr>
      <vt:lpstr>The Roots of Japanese Nationalism</vt:lpstr>
      <vt:lpstr>The Roots of Japanese Nationalism</vt:lpstr>
      <vt:lpstr>The Roots of Japanese Nationalism</vt:lpstr>
      <vt:lpstr>1894-5 – Sino-Japanese War, Japan gains Taiwan and Korea becomes a Japanese protectorate</vt:lpstr>
      <vt:lpstr>1904-5 – Russo-Japanese War, Japan beats Russia. First Asian country to beat European nation!</vt:lpstr>
      <vt:lpstr>Japan before the Meiji Restoration</vt:lpstr>
      <vt:lpstr>Map showing the different provinces of Japan before unification by Tokugawa Ieyasu</vt:lpstr>
      <vt:lpstr>1600 A.D. - The Battle of Sekigahara</vt:lpstr>
      <vt:lpstr>PowerPoint Presentation</vt:lpstr>
      <vt:lpstr>Japan before the Meiji Restoration</vt:lpstr>
      <vt:lpstr>Japan before the Meiji Restoration</vt:lpstr>
      <vt:lpstr>What triggered the Meiji Restoration?</vt:lpstr>
      <vt:lpstr>PowerPoint Presentation</vt:lpstr>
      <vt:lpstr>PowerPoint Presentation</vt:lpstr>
      <vt:lpstr>What triggered the Meiji Restoration?</vt:lpstr>
      <vt:lpstr>1842 – British victory over China in Opium War worries Japan: could it happen to them?</vt:lpstr>
      <vt:lpstr>How did the Shogunate collapse?</vt:lpstr>
      <vt:lpstr>PowerPoint Presentation</vt:lpstr>
      <vt:lpstr>Problems facing the new State</vt:lpstr>
      <vt:lpstr>How did the Restoration change Japan?</vt:lpstr>
      <vt:lpstr>Political Changes to Japan</vt:lpstr>
      <vt:lpstr>PowerPoint Presentation</vt:lpstr>
      <vt:lpstr>PowerPoint Presentation</vt:lpstr>
      <vt:lpstr>Political Changes to Japan</vt:lpstr>
      <vt:lpstr>PowerPoint Presentation</vt:lpstr>
      <vt:lpstr>Political Changes to Japan</vt:lpstr>
      <vt:lpstr>PowerPoint Presentation</vt:lpstr>
      <vt:lpstr>PowerPoint Presentation</vt:lpstr>
      <vt:lpstr>Social Changes to Japan</vt:lpstr>
      <vt:lpstr>PowerPoint Presentation</vt:lpstr>
      <vt:lpstr>PowerPoint Presentation</vt:lpstr>
      <vt:lpstr>Military Changes to Japan</vt:lpstr>
      <vt:lpstr>Cultural Changes to Japan</vt:lpstr>
      <vt:lpstr>Economic Changes – Emperor Worship</vt:lpstr>
      <vt:lpstr>Economic Changes – Financing Growth</vt:lpstr>
      <vt:lpstr>Economic Changes – Industrialisation</vt:lpstr>
      <vt:lpstr>Economic Changes – Industrialisation</vt:lpstr>
      <vt:lpstr>PowerPoint Presentation</vt:lpstr>
      <vt:lpstr>Raw Silk Production &amp; Export from Japan 1868-1913</vt:lpstr>
      <vt:lpstr>Coal Production in Japan from 1875-1913</vt:lpstr>
      <vt:lpstr>The Size of the Japanese Merchant Fleet from 1873-1913</vt:lpstr>
      <vt:lpstr>Road Mileage in Japan from 1873-1913</vt:lpstr>
      <vt:lpstr>Plenary</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did the Meiji Restoration lead to growing Nationalism and Militarism in Japan?</dc:title>
  <dc:creator>Stephen Budd</dc:creator>
  <cp:lastModifiedBy>James Cormick</cp:lastModifiedBy>
  <cp:revision>30</cp:revision>
  <dcterms:created xsi:type="dcterms:W3CDTF">2017-08-20T06:08:00Z</dcterms:created>
  <dcterms:modified xsi:type="dcterms:W3CDTF">2020-09-13T09:07:09Z</dcterms:modified>
</cp:coreProperties>
</file>