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26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/>
    <p:restoredTop sz="93853"/>
  </p:normalViewPr>
  <p:slideViewPr>
    <p:cSldViewPr snapToGrid="0" snapToObjects="1">
      <p:cViewPr>
        <p:scale>
          <a:sx n="66" d="100"/>
          <a:sy n="66" d="100"/>
        </p:scale>
        <p:origin x="144" y="1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D704B-E666-FB49-83D1-9BBA597E58EE}" type="datetimeFigureOut">
              <a:rPr lang="en-US" smtClean="0"/>
              <a:t>1/29/18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1FE24-3388-1B4B-BB95-60FAD4D2E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98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4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february</a:t>
            </a:r>
            <a:r>
              <a:rPr lang="en-US" dirty="0" smtClean="0"/>
              <a:t>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5 </a:t>
            </a:r>
            <a:r>
              <a:rPr lang="mr-IN" dirty="0" smtClean="0"/>
              <a:t>–</a:t>
            </a:r>
            <a:r>
              <a:rPr lang="en-US" dirty="0" smtClean="0"/>
              <a:t> Revolutionary Russia - </a:t>
            </a:r>
            <a:r>
              <a:rPr lang="en-US" dirty="0"/>
              <a:t>O</a:t>
            </a:r>
            <a:r>
              <a:rPr lang="en-US" dirty="0" smtClean="0"/>
              <a:t>rlando </a:t>
            </a:r>
            <a:r>
              <a:rPr lang="en-US" dirty="0" err="1"/>
              <a:t>F</a:t>
            </a:r>
            <a:r>
              <a:rPr lang="en-US" dirty="0" err="1" smtClean="0"/>
              <a:t>iges</a:t>
            </a:r>
            <a:r>
              <a:rPr lang="en-US" dirty="0" smtClean="0"/>
              <a:t> (Pelican 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96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806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Order No.1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446028"/>
            <a:ext cx="10058400" cy="4726172"/>
          </a:xfrm>
        </p:spPr>
        <p:txBody>
          <a:bodyPr/>
          <a:lstStyle/>
          <a:p>
            <a:pPr marL="285750" lvl="2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CH" sz="2000" dirty="0" smtClean="0"/>
              <a:t>Key to </a:t>
            </a:r>
            <a:r>
              <a:rPr lang="fr-CH" sz="2000" dirty="0" err="1" smtClean="0"/>
              <a:t>restoring</a:t>
            </a:r>
            <a:r>
              <a:rPr lang="fr-CH" sz="2000" dirty="0" smtClean="0"/>
              <a:t> </a:t>
            </a:r>
            <a:r>
              <a:rPr lang="fr-CH" sz="2000" dirty="0" err="1" smtClean="0"/>
              <a:t>order</a:t>
            </a:r>
            <a:r>
              <a:rPr lang="fr-CH" sz="2000" dirty="0" smtClean="0"/>
              <a:t> </a:t>
            </a:r>
            <a:r>
              <a:rPr lang="fr-CH" sz="2000" dirty="0" err="1" smtClean="0"/>
              <a:t>was</a:t>
            </a:r>
            <a:r>
              <a:rPr lang="fr-CH" sz="2000" dirty="0" smtClean="0"/>
              <a:t> to </a:t>
            </a:r>
            <a:r>
              <a:rPr lang="fr-CH" sz="2000" dirty="0" err="1" smtClean="0"/>
              <a:t>get</a:t>
            </a:r>
            <a:r>
              <a:rPr lang="fr-CH" sz="2000" dirty="0" smtClean="0"/>
              <a:t> the </a:t>
            </a:r>
            <a:r>
              <a:rPr lang="fr-CH" sz="2000" dirty="0" err="1" smtClean="0"/>
              <a:t>soldiers</a:t>
            </a:r>
            <a:r>
              <a:rPr lang="fr-CH" sz="2000" dirty="0" smtClean="0"/>
              <a:t> off the </a:t>
            </a:r>
            <a:r>
              <a:rPr lang="fr-CH" sz="2000" dirty="0" err="1" smtClean="0"/>
              <a:t>streets</a:t>
            </a:r>
            <a:r>
              <a:rPr lang="fr-CH" sz="2000" dirty="0" smtClean="0"/>
              <a:t> BUT</a:t>
            </a:r>
          </a:p>
          <a:p>
            <a:pPr marL="285750" lvl="2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CH" sz="2000" dirty="0" smtClean="0"/>
              <a:t>The Soldiers </a:t>
            </a:r>
            <a:r>
              <a:rPr lang="fr-CH" sz="2000" dirty="0" err="1"/>
              <a:t>refusing</a:t>
            </a:r>
            <a:r>
              <a:rPr lang="fr-CH" sz="2000" dirty="0"/>
              <a:t> to return to </a:t>
            </a:r>
            <a:r>
              <a:rPr lang="fr-CH" sz="2000" dirty="0" err="1" smtClean="0"/>
              <a:t>barracks</a:t>
            </a:r>
            <a:r>
              <a:rPr lang="fr-CH" sz="2000" dirty="0" smtClean="0"/>
              <a:t>, </a:t>
            </a:r>
            <a:r>
              <a:rPr lang="fr-CH" sz="2000" dirty="0" err="1" smtClean="0"/>
              <a:t>afraid</a:t>
            </a:r>
            <a:r>
              <a:rPr lang="fr-CH" sz="2000" dirty="0" smtClean="0"/>
              <a:t> </a:t>
            </a:r>
            <a:r>
              <a:rPr lang="fr-CH" sz="2000" dirty="0"/>
              <a:t>of </a:t>
            </a:r>
            <a:r>
              <a:rPr lang="fr-CH" sz="2000" dirty="0" err="1"/>
              <a:t>being</a:t>
            </a:r>
            <a:r>
              <a:rPr lang="fr-CH" sz="2000" dirty="0"/>
              <a:t> </a:t>
            </a:r>
            <a:r>
              <a:rPr lang="fr-CH" sz="2000" dirty="0" err="1"/>
              <a:t>punished</a:t>
            </a:r>
            <a:r>
              <a:rPr lang="fr-CH" sz="2000" dirty="0"/>
              <a:t> as </a:t>
            </a:r>
            <a:r>
              <a:rPr lang="fr-CH" sz="2000" dirty="0" err="1" smtClean="0"/>
              <a:t>mutineers</a:t>
            </a:r>
            <a:endParaRPr lang="fr-CH" sz="2000" dirty="0"/>
          </a:p>
          <a:p>
            <a:pPr marL="285750" lvl="2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CH" sz="2000" dirty="0" err="1" smtClean="0"/>
              <a:t>Therefore</a:t>
            </a:r>
            <a:r>
              <a:rPr lang="fr-CH" sz="2000" dirty="0" smtClean="0"/>
              <a:t> the Soviet </a:t>
            </a:r>
            <a:r>
              <a:rPr lang="fr-CH" sz="2000" dirty="0" err="1" smtClean="0"/>
              <a:t>created</a:t>
            </a:r>
            <a:r>
              <a:rPr lang="fr-CH" sz="2000" dirty="0" smtClean="0"/>
              <a:t> the </a:t>
            </a:r>
            <a:r>
              <a:rPr lang="fr-CH" sz="2000" dirty="0" err="1" smtClean="0"/>
              <a:t>infamous</a:t>
            </a:r>
            <a:r>
              <a:rPr lang="fr-CH" sz="2000" dirty="0" smtClean="0"/>
              <a:t> </a:t>
            </a:r>
            <a:r>
              <a:rPr lang="fr-CH" sz="2000" dirty="0" err="1" smtClean="0"/>
              <a:t>Order</a:t>
            </a:r>
            <a:r>
              <a:rPr lang="fr-CH" sz="2000" dirty="0" smtClean="0"/>
              <a:t> No.1 </a:t>
            </a:r>
          </a:p>
          <a:p>
            <a:pPr marL="285750" lvl="2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CH" sz="2000" dirty="0" err="1" smtClean="0"/>
              <a:t>Drawn</a:t>
            </a:r>
            <a:r>
              <a:rPr lang="fr-CH" sz="2000" dirty="0" smtClean="0"/>
              <a:t> up in </a:t>
            </a:r>
            <a:r>
              <a:rPr lang="fr-CH" sz="2000" dirty="0" err="1" smtClean="0"/>
              <a:t>just</a:t>
            </a:r>
            <a:r>
              <a:rPr lang="fr-CH" sz="2000" dirty="0" smtClean="0"/>
              <a:t> a few minutes</a:t>
            </a:r>
          </a:p>
          <a:p>
            <a:pPr marL="285750" lvl="2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CH" sz="2000" dirty="0" smtClean="0"/>
              <a:t>But </a:t>
            </a:r>
            <a:r>
              <a:rPr lang="fr-CH" sz="2000" dirty="0" err="1" smtClean="0"/>
              <a:t>effectively</a:t>
            </a:r>
            <a:r>
              <a:rPr lang="fr-CH" sz="2000" dirty="0" smtClean="0"/>
              <a:t> </a:t>
            </a:r>
            <a:r>
              <a:rPr lang="fr-CH" sz="2000" dirty="0" err="1" smtClean="0"/>
              <a:t>destroyed</a:t>
            </a:r>
            <a:r>
              <a:rPr lang="fr-CH" sz="2000" dirty="0" smtClean="0"/>
              <a:t> the </a:t>
            </a:r>
            <a:r>
              <a:rPr lang="fr-CH" sz="2000" dirty="0" err="1" smtClean="0"/>
              <a:t>unity</a:t>
            </a:r>
            <a:r>
              <a:rPr lang="fr-CH" sz="2000" dirty="0" smtClean="0"/>
              <a:t> and organisation of the Imperial </a:t>
            </a:r>
            <a:r>
              <a:rPr lang="fr-CH" sz="2000" dirty="0" err="1" smtClean="0"/>
              <a:t>army</a:t>
            </a:r>
            <a:endParaRPr lang="fr-CH" sz="2000" dirty="0" smtClean="0"/>
          </a:p>
          <a:p>
            <a:pPr marL="285750" lvl="2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CH" sz="2000" dirty="0" err="1" smtClean="0"/>
              <a:t>Effcetively</a:t>
            </a:r>
            <a:r>
              <a:rPr lang="fr-CH" sz="2000" dirty="0" smtClean="0"/>
              <a:t> </a:t>
            </a:r>
            <a:r>
              <a:rPr lang="fr-CH" sz="2000" dirty="0" err="1" smtClean="0"/>
              <a:t>opened</a:t>
            </a:r>
            <a:r>
              <a:rPr lang="fr-CH" sz="2000" dirty="0" smtClean="0"/>
              <a:t> the </a:t>
            </a:r>
            <a:r>
              <a:rPr lang="fr-CH" sz="2000" dirty="0" err="1" smtClean="0"/>
              <a:t>door</a:t>
            </a:r>
            <a:r>
              <a:rPr lang="fr-CH" sz="2000" dirty="0" smtClean="0"/>
              <a:t> for the </a:t>
            </a:r>
            <a:r>
              <a:rPr lang="fr-CH" sz="2000" dirty="0" err="1" smtClean="0"/>
              <a:t>later</a:t>
            </a:r>
            <a:r>
              <a:rPr lang="fr-CH" sz="2000" dirty="0" smtClean="0"/>
              <a:t> </a:t>
            </a:r>
            <a:r>
              <a:rPr lang="fr-CH" sz="2000" dirty="0" err="1" smtClean="0"/>
              <a:t>Bolshevik</a:t>
            </a:r>
            <a:r>
              <a:rPr lang="fr-CH" sz="2000" dirty="0" smtClean="0"/>
              <a:t> </a:t>
            </a:r>
            <a:r>
              <a:rPr lang="fr-CH" sz="2000" dirty="0" err="1" smtClean="0"/>
              <a:t>Revolution</a:t>
            </a:r>
            <a:r>
              <a:rPr lang="mr-IN" sz="2000" dirty="0" smtClean="0"/>
              <a:t>…</a:t>
            </a:r>
            <a:endParaRPr lang="fr-CH" sz="2000" dirty="0" smtClean="0"/>
          </a:p>
          <a:p>
            <a:pPr marL="285750" lvl="2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CH" sz="2000" dirty="0" err="1" smtClean="0"/>
              <a:t>Guaranteed</a:t>
            </a:r>
            <a:r>
              <a:rPr lang="fr-CH" sz="2000" dirty="0" smtClean="0"/>
              <a:t> </a:t>
            </a:r>
            <a:r>
              <a:rPr lang="fr-CH" sz="2000" dirty="0" err="1" smtClean="0"/>
              <a:t>terms</a:t>
            </a:r>
            <a:r>
              <a:rPr lang="fr-CH" sz="2000" dirty="0" smtClean="0"/>
              <a:t> and conditions </a:t>
            </a:r>
            <a:r>
              <a:rPr lang="fr-CH" sz="2000" dirty="0" err="1" smtClean="0"/>
              <a:t>which</a:t>
            </a:r>
            <a:r>
              <a:rPr lang="fr-CH" sz="2000" dirty="0" smtClean="0"/>
              <a:t> gave </a:t>
            </a:r>
            <a:r>
              <a:rPr lang="fr-CH" sz="2000" dirty="0" err="1" smtClean="0"/>
              <a:t>immunity</a:t>
            </a:r>
            <a:r>
              <a:rPr lang="fr-CH" sz="2000" dirty="0" smtClean="0"/>
              <a:t> to </a:t>
            </a:r>
            <a:r>
              <a:rPr lang="fr-CH" sz="2000" dirty="0" err="1" smtClean="0"/>
              <a:t>soldiers</a:t>
            </a:r>
            <a:r>
              <a:rPr lang="fr-CH" sz="2000" dirty="0" smtClean="0"/>
              <a:t> </a:t>
            </a:r>
            <a:r>
              <a:rPr lang="fr-CH" sz="2000" dirty="0" err="1" smtClean="0"/>
              <a:t>involved</a:t>
            </a:r>
            <a:endParaRPr lang="fr-CH" sz="2000" dirty="0" smtClean="0"/>
          </a:p>
          <a:p>
            <a:pPr marL="834390" lvl="4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CH" dirty="0" err="1" smtClean="0"/>
              <a:t>Established</a:t>
            </a:r>
            <a:r>
              <a:rPr lang="fr-CH" dirty="0" smtClean="0"/>
              <a:t> </a:t>
            </a:r>
            <a:r>
              <a:rPr lang="fr-CH" dirty="0" err="1" smtClean="0"/>
              <a:t>soldiers</a:t>
            </a:r>
            <a:r>
              <a:rPr lang="fr-CH" dirty="0" smtClean="0"/>
              <a:t> </a:t>
            </a:r>
            <a:r>
              <a:rPr lang="fr-CH" dirty="0" err="1" smtClean="0"/>
              <a:t>committees</a:t>
            </a:r>
            <a:r>
              <a:rPr lang="fr-CH" dirty="0" smtClean="0"/>
              <a:t> to </a:t>
            </a:r>
            <a:r>
              <a:rPr lang="fr-CH" dirty="0" err="1" smtClean="0"/>
              <a:t>be</a:t>
            </a:r>
            <a:r>
              <a:rPr lang="fr-CH" dirty="0" smtClean="0"/>
              <a:t> in charge of </a:t>
            </a:r>
            <a:r>
              <a:rPr lang="fr-CH" dirty="0" err="1" smtClean="0"/>
              <a:t>barracks</a:t>
            </a:r>
            <a:r>
              <a:rPr lang="fr-CH" dirty="0" smtClean="0"/>
              <a:t> + </a:t>
            </a:r>
            <a:r>
              <a:rPr lang="fr-CH" dirty="0" err="1" smtClean="0"/>
              <a:t>weapons</a:t>
            </a:r>
            <a:endParaRPr lang="fr-CH" dirty="0" smtClean="0"/>
          </a:p>
          <a:p>
            <a:pPr marL="834390" lvl="4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CH" dirty="0" smtClean="0"/>
              <a:t>Off </a:t>
            </a:r>
            <a:r>
              <a:rPr lang="fr-CH" dirty="0" err="1" smtClean="0"/>
              <a:t>duty</a:t>
            </a:r>
            <a:r>
              <a:rPr lang="fr-CH" dirty="0" smtClean="0"/>
              <a:t> </a:t>
            </a:r>
            <a:r>
              <a:rPr lang="fr-CH" dirty="0" err="1" smtClean="0"/>
              <a:t>soldiers</a:t>
            </a:r>
            <a:r>
              <a:rPr lang="fr-CH" dirty="0" smtClean="0"/>
              <a:t> </a:t>
            </a:r>
            <a:r>
              <a:rPr lang="fr-CH" dirty="0" err="1" smtClean="0"/>
              <a:t>allowed</a:t>
            </a:r>
            <a:r>
              <a:rPr lang="fr-CH" dirty="0" smtClean="0"/>
              <a:t> </a:t>
            </a:r>
            <a:r>
              <a:rPr lang="fr-CH" dirty="0" err="1" smtClean="0"/>
              <a:t>equal</a:t>
            </a:r>
            <a:r>
              <a:rPr lang="fr-CH" dirty="0" smtClean="0"/>
              <a:t> </a:t>
            </a:r>
            <a:r>
              <a:rPr lang="fr-CH" dirty="0" err="1" smtClean="0"/>
              <a:t>rights</a:t>
            </a:r>
            <a:r>
              <a:rPr lang="fr-CH" dirty="0" smtClean="0"/>
              <a:t> as </a:t>
            </a:r>
            <a:r>
              <a:rPr lang="fr-CH" dirty="0" err="1" smtClean="0"/>
              <a:t>citizens</a:t>
            </a:r>
            <a:endParaRPr lang="fr-CH" dirty="0" smtClean="0"/>
          </a:p>
          <a:p>
            <a:pPr marL="834390" lvl="4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CH" dirty="0" err="1" smtClean="0"/>
              <a:t>Abolishing</a:t>
            </a:r>
            <a:r>
              <a:rPr lang="fr-CH" dirty="0" smtClean="0"/>
              <a:t> of </a:t>
            </a:r>
            <a:r>
              <a:rPr lang="fr-CH" dirty="0" err="1" smtClean="0"/>
              <a:t>titles</a:t>
            </a:r>
            <a:r>
              <a:rPr lang="fr-CH" dirty="0" smtClean="0"/>
              <a:t> for </a:t>
            </a:r>
            <a:r>
              <a:rPr lang="fr-CH" dirty="0" err="1" smtClean="0"/>
              <a:t>officers</a:t>
            </a:r>
            <a:r>
              <a:rPr lang="fr-CH" dirty="0" smtClean="0"/>
              <a:t> </a:t>
            </a:r>
            <a:r>
              <a:rPr lang="fr-CH" dirty="0" err="1" smtClean="0"/>
              <a:t>such</a:t>
            </a:r>
            <a:r>
              <a:rPr lang="fr-CH" dirty="0" smtClean="0"/>
              <a:t> as </a:t>
            </a:r>
            <a:r>
              <a:rPr lang="fr-CH" dirty="0" err="1" smtClean="0"/>
              <a:t>Your</a:t>
            </a:r>
            <a:r>
              <a:rPr lang="fr-CH" dirty="0" smtClean="0"/>
              <a:t> </a:t>
            </a:r>
            <a:r>
              <a:rPr lang="fr-CH" dirty="0" err="1" smtClean="0"/>
              <a:t>Excellency</a:t>
            </a:r>
            <a:r>
              <a:rPr lang="fr-CH" dirty="0" smtClean="0"/>
              <a:t> etc..</a:t>
            </a:r>
          </a:p>
          <a:p>
            <a:pPr marL="834390" lvl="4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CH" dirty="0" smtClean="0"/>
              <a:t>Soldiers </a:t>
            </a:r>
            <a:r>
              <a:rPr lang="fr-CH" dirty="0" err="1" smtClean="0"/>
              <a:t>could</a:t>
            </a:r>
            <a:r>
              <a:rPr lang="fr-CH" dirty="0" smtClean="0"/>
              <a:t> </a:t>
            </a:r>
            <a:r>
              <a:rPr lang="fr-CH" dirty="0" err="1" smtClean="0"/>
              <a:t>disobey</a:t>
            </a:r>
            <a:r>
              <a:rPr lang="fr-CH" dirty="0" smtClean="0"/>
              <a:t> </a:t>
            </a:r>
            <a:r>
              <a:rPr lang="fr-CH" dirty="0" err="1" smtClean="0"/>
              <a:t>commanders</a:t>
            </a:r>
            <a:r>
              <a:rPr lang="fr-CH" dirty="0" smtClean="0"/>
              <a:t> if </a:t>
            </a:r>
            <a:r>
              <a:rPr lang="fr-CH" dirty="0" err="1" smtClean="0"/>
              <a:t>orders</a:t>
            </a:r>
            <a:r>
              <a:rPr lang="fr-CH" dirty="0" smtClean="0"/>
              <a:t> </a:t>
            </a:r>
            <a:r>
              <a:rPr lang="fr-CH" dirty="0" err="1" smtClean="0"/>
              <a:t>went</a:t>
            </a:r>
            <a:r>
              <a:rPr lang="fr-CH" dirty="0" smtClean="0"/>
              <a:t> </a:t>
            </a:r>
            <a:r>
              <a:rPr lang="fr-CH" dirty="0" err="1" smtClean="0"/>
              <a:t>against</a:t>
            </a:r>
            <a:r>
              <a:rPr lang="fr-CH" dirty="0" smtClean="0"/>
              <a:t> the </a:t>
            </a:r>
            <a:r>
              <a:rPr lang="fr-CH" dirty="0" err="1" smtClean="0"/>
              <a:t>Soviet’s</a:t>
            </a:r>
            <a:r>
              <a:rPr lang="fr-CH" dirty="0" smtClean="0"/>
              <a:t> </a:t>
            </a:r>
            <a:r>
              <a:rPr lang="fr-CH" dirty="0" err="1" smtClean="0"/>
              <a:t>wishes</a:t>
            </a:r>
            <a:endParaRPr lang="fr-CH" dirty="0"/>
          </a:p>
          <a:p>
            <a:pPr marL="834390" lvl="4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fr-CH" dirty="0" smtClean="0"/>
          </a:p>
          <a:p>
            <a:pPr marL="834390" lvl="4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fr-CH" dirty="0" smtClean="0"/>
          </a:p>
          <a:p>
            <a:pPr marL="285750" lvl="2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fr-CH" sz="2000" dirty="0"/>
          </a:p>
          <a:p>
            <a:pPr marL="285750" lvl="2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2053775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97601"/>
          </a:xfrm>
        </p:spPr>
        <p:txBody>
          <a:bodyPr/>
          <a:lstStyle/>
          <a:p>
            <a:r>
              <a:rPr lang="en-US" dirty="0" smtClean="0"/>
              <a:t>‘Paradox of </a:t>
            </a:r>
            <a:r>
              <a:rPr lang="en-US" dirty="0" err="1" smtClean="0"/>
              <a:t>february</a:t>
            </a:r>
            <a:r>
              <a:rPr lang="en-US" dirty="0" smtClean="0"/>
              <a:t>’ (</a:t>
            </a:r>
            <a:r>
              <a:rPr lang="en-US" dirty="0" err="1" smtClean="0"/>
              <a:t>trotsky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37414"/>
            <a:ext cx="10058400" cy="4534786"/>
          </a:xfrm>
        </p:spPr>
        <p:txBody>
          <a:bodyPr/>
          <a:lstStyle/>
          <a:p>
            <a:r>
              <a:rPr lang="en-US" dirty="0" smtClean="0"/>
              <a:t>Despite issuing Order No.1, Soviet leaders had no wish to claim power </a:t>
            </a:r>
          </a:p>
          <a:p>
            <a:r>
              <a:rPr lang="en-US" dirty="0" smtClean="0"/>
              <a:t>Wanted to restore order + avoid civil war or counter-revolution</a:t>
            </a:r>
          </a:p>
          <a:p>
            <a:r>
              <a:rPr lang="en-US" dirty="0" smtClean="0"/>
              <a:t>Wanted Duma leaders to take up the mantle of power</a:t>
            </a:r>
          </a:p>
          <a:p>
            <a:r>
              <a:rPr lang="en-US" dirty="0" smtClean="0"/>
              <a:t>Soviets mainly Mensheviks who believed socialism would emerge naturally</a:t>
            </a:r>
          </a:p>
          <a:p>
            <a:r>
              <a:rPr lang="en-US" dirty="0" smtClean="0"/>
              <a:t>Tie would be needed for Russia to evolve into a capitalist economy</a:t>
            </a:r>
          </a:p>
          <a:p>
            <a:r>
              <a:rPr lang="en-US" dirty="0" smtClean="0"/>
              <a:t>Only then could a true socialist state emerge</a:t>
            </a:r>
          </a:p>
          <a:p>
            <a:r>
              <a:rPr lang="en-US" dirty="0" smtClean="0"/>
              <a:t>Masses therefore needed freedom to </a:t>
            </a:r>
            <a:r>
              <a:rPr lang="en-US" dirty="0" err="1" smtClean="0"/>
              <a:t>organise</a:t>
            </a:r>
            <a:r>
              <a:rPr lang="en-US" dirty="0" smtClean="0"/>
              <a:t> politically</a:t>
            </a:r>
          </a:p>
          <a:p>
            <a:r>
              <a:rPr lang="en-US" dirty="0" smtClean="0"/>
              <a:t>Therefore a revolution from the streets needed a Government made in salons</a:t>
            </a:r>
          </a:p>
          <a:p>
            <a:r>
              <a:rPr lang="en-US" dirty="0" smtClean="0"/>
              <a:t>This was Trotsky’s ‘paradox of February’ </a:t>
            </a:r>
            <a:r>
              <a:rPr lang="mr-IN" dirty="0" smtClean="0"/>
              <a:t>–</a:t>
            </a:r>
            <a:r>
              <a:rPr lang="en-US" dirty="0" smtClean="0"/>
              <a:t> revolutionaries needing reformers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91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7" y="484632"/>
            <a:ext cx="10253827" cy="9294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Political leadership III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provisonal</a:t>
            </a:r>
            <a:r>
              <a:rPr lang="en-US" dirty="0" smtClean="0"/>
              <a:t> </a:t>
            </a:r>
            <a:r>
              <a:rPr lang="en-US" dirty="0" err="1" smtClean="0"/>
              <a:t>govt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26780"/>
            <a:ext cx="10253826" cy="503983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1 March </a:t>
            </a:r>
            <a:r>
              <a:rPr lang="en-US" dirty="0" smtClean="0"/>
              <a:t> - Duma leaders </a:t>
            </a:r>
            <a:r>
              <a:rPr lang="en-US" dirty="0" err="1" smtClean="0"/>
              <a:t>formalised</a:t>
            </a:r>
            <a:r>
              <a:rPr lang="en-US" dirty="0" smtClean="0"/>
              <a:t> the Temp committee into the PG</a:t>
            </a:r>
          </a:p>
          <a:p>
            <a:r>
              <a:rPr lang="en-US" dirty="0" smtClean="0"/>
              <a:t>Soviet agreed to support it as long as it continued along democratic principles</a:t>
            </a:r>
          </a:p>
          <a:p>
            <a:r>
              <a:rPr lang="en-US" dirty="0" smtClean="0"/>
              <a:t>This was Dual Power which lasted until October and the second 1917 Revolution</a:t>
            </a:r>
          </a:p>
          <a:p>
            <a:r>
              <a:rPr lang="en-US" dirty="0" smtClean="0"/>
              <a:t>Without the Soviet’s support the PG was powerless</a:t>
            </a:r>
          </a:p>
          <a:p>
            <a:r>
              <a:rPr lang="en-US" dirty="0" smtClean="0"/>
              <a:t>However, the Soviet needed the PG in order to temper the people’s expectations</a:t>
            </a:r>
          </a:p>
          <a:p>
            <a:endParaRPr lang="en-US" dirty="0"/>
          </a:p>
          <a:p>
            <a:r>
              <a:rPr lang="en-US" dirty="0" smtClean="0"/>
              <a:t>Tsar had attempted to </a:t>
            </a:r>
            <a:r>
              <a:rPr lang="en-US" dirty="0" err="1" smtClean="0"/>
              <a:t>organise</a:t>
            </a:r>
            <a:r>
              <a:rPr lang="en-US" dirty="0" smtClean="0"/>
              <a:t> a counter-rev strike</a:t>
            </a:r>
          </a:p>
          <a:p>
            <a:r>
              <a:rPr lang="en-US" b="1" dirty="0" smtClean="0"/>
              <a:t>1 March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General </a:t>
            </a:r>
            <a:r>
              <a:rPr lang="en-US" dirty="0" err="1" smtClean="0"/>
              <a:t>Alexeev</a:t>
            </a:r>
            <a:r>
              <a:rPr lang="en-US" dirty="0" smtClean="0"/>
              <a:t> refused to carry it out </a:t>
            </a:r>
            <a:r>
              <a:rPr lang="mr-IN" dirty="0" smtClean="0"/>
              <a:t>–</a:t>
            </a:r>
            <a:r>
              <a:rPr lang="en-US" dirty="0" smtClean="0"/>
              <a:t> losing more troops was fatal</a:t>
            </a:r>
          </a:p>
          <a:p>
            <a:r>
              <a:rPr lang="en-US" dirty="0" smtClean="0"/>
              <a:t>Only the Provisional Government now in place could avert anarchy</a:t>
            </a:r>
          </a:p>
          <a:p>
            <a:r>
              <a:rPr lang="en-US" b="1" dirty="0" smtClean="0"/>
              <a:t>2 March </a:t>
            </a:r>
            <a:r>
              <a:rPr lang="en-US" dirty="0" smtClean="0"/>
              <a:t> - </a:t>
            </a:r>
            <a:r>
              <a:rPr lang="en-US" dirty="0" err="1" smtClean="0"/>
              <a:t>Alexeev</a:t>
            </a:r>
            <a:r>
              <a:rPr lang="en-US" dirty="0" smtClean="0"/>
              <a:t> and fellow generals cabled NII to convince him to abdicate</a:t>
            </a:r>
          </a:p>
          <a:p>
            <a:r>
              <a:rPr lang="en-US" dirty="0" smtClean="0"/>
              <a:t>He agreed to abdicate in </a:t>
            </a:r>
            <a:r>
              <a:rPr lang="en-US" dirty="0" err="1" smtClean="0"/>
              <a:t>favour</a:t>
            </a:r>
            <a:r>
              <a:rPr lang="en-US" dirty="0" smtClean="0"/>
              <a:t> of his brother </a:t>
            </a:r>
            <a:r>
              <a:rPr lang="mr-IN" dirty="0" smtClean="0"/>
              <a:t>–</a:t>
            </a:r>
            <a:r>
              <a:rPr lang="en-US" dirty="0" smtClean="0"/>
              <a:t> seemed to view it as a relief</a:t>
            </a:r>
          </a:p>
          <a:p>
            <a:r>
              <a:rPr lang="en-US" dirty="0" smtClean="0"/>
              <a:t>Grand Duke Mikhail stepped down once it became clear this was also unacceptable</a:t>
            </a:r>
          </a:p>
          <a:p>
            <a:r>
              <a:rPr lang="en-US" dirty="0" smtClean="0"/>
              <a:t>Provisional government now in complete control of Russia; Romanov rule was no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60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294" y="484632"/>
            <a:ext cx="10602954" cy="1032883"/>
          </a:xfrm>
        </p:spPr>
        <p:txBody>
          <a:bodyPr>
            <a:normAutofit fontScale="90000"/>
          </a:bodyPr>
          <a:lstStyle/>
          <a:p>
            <a:r>
              <a:rPr lang="en-US" dirty="0"/>
              <a:t>Political leadership III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provisonal</a:t>
            </a:r>
            <a:r>
              <a:rPr lang="en-US" dirty="0"/>
              <a:t> </a:t>
            </a:r>
            <a:r>
              <a:rPr lang="en-US" dirty="0" err="1"/>
              <a:t>govt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50979"/>
            <a:ext cx="10058400" cy="442122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90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13428"/>
          </a:xfrm>
        </p:spPr>
        <p:txBody>
          <a:bodyPr/>
          <a:lstStyle/>
          <a:p>
            <a:r>
              <a:rPr lang="en-US" dirty="0" smtClean="0"/>
              <a:t>Local Revs </a:t>
            </a:r>
            <a:r>
              <a:rPr lang="mr-IN" dirty="0" smtClean="0"/>
              <a:t>–</a:t>
            </a:r>
            <a:r>
              <a:rPr lang="en-US" dirty="0" smtClean="0"/>
              <a:t> Town + countryside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31523"/>
            <a:ext cx="10058400" cy="444067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6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91249"/>
          </a:xfrm>
        </p:spPr>
        <p:txBody>
          <a:bodyPr/>
          <a:lstStyle/>
          <a:p>
            <a:r>
              <a:rPr lang="en-US" dirty="0" smtClean="0"/>
              <a:t>Local revs </a:t>
            </a:r>
            <a:r>
              <a:rPr lang="mr-IN" dirty="0" smtClean="0"/>
              <a:t>–</a:t>
            </a:r>
            <a:r>
              <a:rPr lang="en-US" dirty="0" smtClean="0"/>
              <a:t> army + nationalities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28800"/>
            <a:ext cx="10058400" cy="43434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20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Lenin arrives </a:t>
            </a:r>
            <a:r>
              <a:rPr lang="fr-CH" dirty="0"/>
              <a:t>w</a:t>
            </a:r>
            <a:r>
              <a:rPr lang="en-US" dirty="0" err="1" smtClean="0"/>
              <a:t>ith</a:t>
            </a:r>
            <a:r>
              <a:rPr lang="en-US" dirty="0" smtClean="0"/>
              <a:t> the </a:t>
            </a:r>
            <a:r>
              <a:rPr lang="en-US" dirty="0" err="1" smtClean="0"/>
              <a:t>april</a:t>
            </a:r>
            <a:r>
              <a:rPr lang="en-US" dirty="0" smtClean="0"/>
              <a:t> 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56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71794"/>
          </a:xfrm>
        </p:spPr>
        <p:txBody>
          <a:bodyPr/>
          <a:lstStyle/>
          <a:p>
            <a:r>
              <a:rPr lang="en-US" dirty="0" smtClean="0"/>
              <a:t>Coalition + Revolutionary </a:t>
            </a:r>
            <a:r>
              <a:rPr lang="en-US" dirty="0" err="1" smtClean="0"/>
              <a:t>defencism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12068"/>
            <a:ext cx="10058400" cy="44601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30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32883"/>
          </a:xfrm>
        </p:spPr>
        <p:txBody>
          <a:bodyPr/>
          <a:lstStyle/>
          <a:p>
            <a:r>
              <a:rPr lang="en-US" dirty="0" smtClean="0"/>
              <a:t>The summer collapse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50979"/>
            <a:ext cx="10058400" cy="442122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69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49615"/>
          </a:xfrm>
        </p:spPr>
        <p:txBody>
          <a:bodyPr/>
          <a:lstStyle/>
          <a:p>
            <a:r>
              <a:rPr lang="en-US" dirty="0" err="1" smtClean="0"/>
              <a:t>Jul.y</a:t>
            </a:r>
            <a:r>
              <a:rPr lang="en-US" dirty="0" smtClean="0"/>
              <a:t>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27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29498"/>
          </a:xfrm>
        </p:spPr>
        <p:txBody>
          <a:bodyPr/>
          <a:lstStyle/>
          <a:p>
            <a:r>
              <a:rPr lang="en-US" dirty="0" smtClean="0"/>
              <a:t>Russia at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1796902"/>
            <a:ext cx="10158133" cy="464642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dirty="0" smtClean="0"/>
              <a:t>NII failure as </a:t>
            </a:r>
            <a:r>
              <a:rPr lang="en-US" dirty="0" err="1" smtClean="0"/>
              <a:t>CiC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Tsarina + Rasputin </a:t>
            </a:r>
            <a:r>
              <a:rPr lang="en-US" dirty="0" err="1" smtClean="0"/>
              <a:t>rumoured</a:t>
            </a:r>
            <a:r>
              <a:rPr lang="en-US" dirty="0" smtClean="0"/>
              <a:t> to be G spies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incr</a:t>
            </a:r>
            <a:r>
              <a:rPr lang="en-US" dirty="0" smtClean="0"/>
              <a:t> loss of faith</a:t>
            </a:r>
            <a:r>
              <a:rPr lang="mr-IN" dirty="0" smtClean="0"/>
              <a:t>…</a:t>
            </a:r>
            <a:endParaRPr lang="fr-CH" dirty="0" smtClean="0"/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dirty="0" smtClean="0"/>
              <a:t>By 1916 Army </a:t>
            </a:r>
            <a:r>
              <a:rPr lang="en-US" dirty="0" err="1" smtClean="0"/>
              <a:t>incr</a:t>
            </a:r>
            <a:r>
              <a:rPr lang="en-US" dirty="0" smtClean="0"/>
              <a:t> </a:t>
            </a:r>
            <a:r>
              <a:rPr lang="en-US" dirty="0" err="1" smtClean="0"/>
              <a:t>radicalised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old guard lost in early months of war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dirty="0" smtClean="0"/>
              <a:t>14 million conscripts from c/side brought in </a:t>
            </a:r>
            <a:r>
              <a:rPr lang="mr-IN" dirty="0" smtClean="0"/>
              <a:t>–</a:t>
            </a:r>
            <a:r>
              <a:rPr lang="en-US" dirty="0" smtClean="0"/>
              <a:t> became armed, trained, educated, aware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dirty="0" smtClean="0"/>
              <a:t>Became exposed to socialist ideas - leaders of the revolution later </a:t>
            </a:r>
            <a:endParaRPr lang="fr-CH" dirty="0"/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fr-CH" dirty="0" err="1" smtClean="0"/>
              <a:t>Moreover</a:t>
            </a:r>
            <a:r>
              <a:rPr lang="fr-CH" dirty="0" smtClean="0"/>
              <a:t>, </a:t>
            </a:r>
            <a:r>
              <a:rPr lang="fr-CH" dirty="0" err="1" smtClean="0"/>
              <a:t>fewer</a:t>
            </a:r>
            <a:r>
              <a:rPr lang="fr-CH" dirty="0" smtClean="0"/>
              <a:t> </a:t>
            </a:r>
            <a:r>
              <a:rPr lang="fr-CH" dirty="0" err="1" smtClean="0"/>
              <a:t>peasants</a:t>
            </a:r>
            <a:r>
              <a:rPr lang="fr-CH" dirty="0" smtClean="0"/>
              <a:t> </a:t>
            </a:r>
            <a:r>
              <a:rPr lang="fr-CH" dirty="0" err="1" smtClean="0"/>
              <a:t>left</a:t>
            </a:r>
            <a:r>
              <a:rPr lang="fr-CH" dirty="0" smtClean="0"/>
              <a:t> in c/</a:t>
            </a:r>
            <a:r>
              <a:rPr lang="fr-CH" dirty="0" err="1" smtClean="0"/>
              <a:t>side</a:t>
            </a:r>
            <a:r>
              <a:rPr lang="fr-CH" dirty="0" smtClean="0"/>
              <a:t>= </a:t>
            </a:r>
            <a:r>
              <a:rPr lang="fr-CH" dirty="0" err="1" smtClean="0"/>
              <a:t>less</a:t>
            </a:r>
            <a:r>
              <a:rPr lang="fr-CH" dirty="0" smtClean="0"/>
              <a:t> </a:t>
            </a:r>
            <a:r>
              <a:rPr lang="fr-CH" dirty="0" err="1" smtClean="0"/>
              <a:t>food</a:t>
            </a:r>
            <a:r>
              <a:rPr lang="fr-CH" dirty="0" smtClean="0"/>
              <a:t> </a:t>
            </a:r>
            <a:r>
              <a:rPr lang="fr-CH" dirty="0" err="1" smtClean="0"/>
              <a:t>produced</a:t>
            </a:r>
            <a:r>
              <a:rPr lang="fr-CH" dirty="0" smtClean="0"/>
              <a:t> = </a:t>
            </a:r>
            <a:r>
              <a:rPr lang="fr-CH" dirty="0" err="1" smtClean="0"/>
              <a:t>less</a:t>
            </a:r>
            <a:r>
              <a:rPr lang="fr-CH" dirty="0" smtClean="0"/>
              <a:t> </a:t>
            </a:r>
            <a:r>
              <a:rPr lang="fr-CH" dirty="0" err="1" smtClean="0"/>
              <a:t>food</a:t>
            </a:r>
            <a:r>
              <a:rPr lang="fr-CH" dirty="0" smtClean="0"/>
              <a:t> </a:t>
            </a:r>
            <a:r>
              <a:rPr lang="fr-CH" dirty="0" err="1" smtClean="0"/>
              <a:t>available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dirty="0" smtClean="0"/>
              <a:t>Food shortages in N cities </a:t>
            </a:r>
            <a:r>
              <a:rPr lang="en-US" dirty="0" err="1" smtClean="0"/>
              <a:t>incr</a:t>
            </a:r>
            <a:r>
              <a:rPr lang="en-US" dirty="0" smtClean="0"/>
              <a:t> 1915 onwards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dirty="0" smtClean="0"/>
              <a:t>Strikes broke out </a:t>
            </a:r>
            <a:r>
              <a:rPr lang="mr-IN" dirty="0" smtClean="0"/>
              <a:t>–</a:t>
            </a:r>
            <a:r>
              <a:rPr lang="en-US" dirty="0" smtClean="0"/>
              <a:t> bread at first, then</a:t>
            </a:r>
            <a:r>
              <a:rPr lang="mr-IN" dirty="0" smtClean="0"/>
              <a:t>…</a:t>
            </a:r>
            <a:r>
              <a:rPr lang="en-US" dirty="0" smtClean="0"/>
              <a:t>8 </a:t>
            </a:r>
            <a:r>
              <a:rPr lang="en-US" dirty="0" err="1" smtClean="0"/>
              <a:t>hr</a:t>
            </a:r>
            <a:r>
              <a:rPr lang="en-US" dirty="0" smtClean="0"/>
              <a:t> days; end to war + monarchy</a:t>
            </a:r>
            <a:r>
              <a:rPr lang="mr-IN" dirty="0" smtClean="0"/>
              <a:t>…</a:t>
            </a:r>
            <a:endParaRPr lang="fr-CH" dirty="0" smtClean="0"/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fr-CH" dirty="0" err="1" smtClean="0"/>
              <a:t>Worker</a:t>
            </a:r>
            <a:r>
              <a:rPr lang="fr-CH" dirty="0" smtClean="0"/>
              <a:t> </a:t>
            </a:r>
            <a:r>
              <a:rPr lang="fr-CH" dirty="0" err="1" smtClean="0"/>
              <a:t>led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revolutionary</a:t>
            </a:r>
            <a:r>
              <a:rPr lang="fr-CH" dirty="0" smtClean="0"/>
              <a:t> parties </a:t>
            </a:r>
            <a:r>
              <a:rPr lang="fr-CH" dirty="0" err="1" smtClean="0"/>
              <a:t>crippled</a:t>
            </a:r>
            <a:r>
              <a:rPr lang="fr-CH" dirty="0"/>
              <a:t> </a:t>
            </a:r>
            <a:r>
              <a:rPr lang="mr-IN" dirty="0" smtClean="0"/>
              <a:t>–</a:t>
            </a:r>
            <a:r>
              <a:rPr lang="fr-CH" dirty="0" smtClean="0"/>
              <a:t> exile, </a:t>
            </a:r>
            <a:r>
              <a:rPr lang="fr-CH" dirty="0" err="1" smtClean="0"/>
              <a:t>informers</a:t>
            </a:r>
            <a:r>
              <a:rPr lang="fr-CH" dirty="0" smtClean="0"/>
              <a:t>, </a:t>
            </a:r>
            <a:r>
              <a:rPr lang="fr-CH" dirty="0" err="1" smtClean="0"/>
              <a:t>ideological</a:t>
            </a:r>
            <a:r>
              <a:rPr lang="fr-CH" dirty="0" smtClean="0"/>
              <a:t> divisions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dirty="0" smtClean="0"/>
              <a:t>1916 </a:t>
            </a:r>
            <a:r>
              <a:rPr lang="mr-IN" dirty="0" smtClean="0"/>
              <a:t>–</a:t>
            </a:r>
            <a:r>
              <a:rPr lang="en-US" dirty="0" smtClean="0"/>
              <a:t> Spring </a:t>
            </a:r>
            <a:r>
              <a:rPr lang="mr-IN" dirty="0" smtClean="0"/>
              <a:t>–</a:t>
            </a:r>
            <a:r>
              <a:rPr lang="en-US" dirty="0" smtClean="0"/>
              <a:t> New </a:t>
            </a:r>
            <a:r>
              <a:rPr lang="en-US" dirty="0" err="1" smtClean="0"/>
              <a:t>Lessner</a:t>
            </a:r>
            <a:r>
              <a:rPr lang="en-US" dirty="0" smtClean="0"/>
              <a:t> machine building factories out on strike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dirty="0" smtClean="0"/>
              <a:t>1916 </a:t>
            </a:r>
            <a:r>
              <a:rPr lang="mr-IN" dirty="0" smtClean="0"/>
              <a:t>–</a:t>
            </a:r>
            <a:r>
              <a:rPr lang="en-US" dirty="0" smtClean="0"/>
              <a:t> October </a:t>
            </a:r>
            <a:r>
              <a:rPr lang="mr-IN" dirty="0" smtClean="0"/>
              <a:t>–</a:t>
            </a:r>
            <a:r>
              <a:rPr lang="en-US" dirty="0" smtClean="0"/>
              <a:t> NL + Renault factories out on strike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dirty="0" smtClean="0"/>
              <a:t>Battles with police </a:t>
            </a:r>
            <a:r>
              <a:rPr lang="mr-IN" dirty="0" smtClean="0"/>
              <a:t>–</a:t>
            </a:r>
            <a:r>
              <a:rPr lang="en-US" dirty="0" smtClean="0"/>
              <a:t> precedent set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dirty="0" smtClean="0"/>
              <a:t>Soldiers in local barracks defended workers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dirty="0" smtClean="0"/>
              <a:t>Cossacks on horses restored order - 130 mutinying soldiers arrested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dirty="0" smtClean="0"/>
              <a:t>75 000 workers, 63 factories escalated strike action over next few days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Tx/>
              <a:buSzTx/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buClrTx/>
              <a:buSzTx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22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13428"/>
          </a:xfrm>
        </p:spPr>
        <p:txBody>
          <a:bodyPr/>
          <a:lstStyle/>
          <a:p>
            <a:r>
              <a:rPr lang="en-US" dirty="0" smtClean="0"/>
              <a:t>July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91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207981"/>
          </a:xfrm>
        </p:spPr>
        <p:txBody>
          <a:bodyPr/>
          <a:lstStyle/>
          <a:p>
            <a:r>
              <a:rPr lang="en-US" dirty="0" smtClean="0"/>
              <a:t>July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890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71794"/>
          </a:xfrm>
        </p:spPr>
        <p:txBody>
          <a:bodyPr/>
          <a:lstStyle/>
          <a:p>
            <a:r>
              <a:rPr lang="en-US" dirty="0" smtClean="0"/>
              <a:t>July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56426"/>
            <a:ext cx="10058400" cy="461577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81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52338"/>
          </a:xfrm>
        </p:spPr>
        <p:txBody>
          <a:bodyPr/>
          <a:lstStyle/>
          <a:p>
            <a:r>
              <a:rPr lang="en-US" dirty="0" smtClean="0"/>
              <a:t>Impact on the </a:t>
            </a:r>
            <a:r>
              <a:rPr lang="en-US" dirty="0" err="1" smtClean="0"/>
              <a:t>prov</a:t>
            </a:r>
            <a:r>
              <a:rPr lang="en-US" dirty="0" smtClean="0"/>
              <a:t> </a:t>
            </a:r>
            <a:r>
              <a:rPr lang="en-US" dirty="0" err="1" smtClean="0"/>
              <a:t>govt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29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13428"/>
          </a:xfrm>
        </p:spPr>
        <p:txBody>
          <a:bodyPr/>
          <a:lstStyle/>
          <a:p>
            <a:r>
              <a:rPr lang="en-US" dirty="0" smtClean="0"/>
              <a:t>Impact on the </a:t>
            </a:r>
            <a:r>
              <a:rPr lang="en-US" dirty="0" err="1" smtClean="0"/>
              <a:t>prov</a:t>
            </a:r>
            <a:r>
              <a:rPr lang="en-US" dirty="0" smtClean="0"/>
              <a:t> </a:t>
            </a:r>
            <a:r>
              <a:rPr lang="en-US" dirty="0" err="1" smtClean="0"/>
              <a:t>govt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12068"/>
            <a:ext cx="10058400" cy="446013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811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209" y="148856"/>
            <a:ext cx="7736670" cy="670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518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3"/>
            <a:ext cx="10058400" cy="8019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Beginnings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petrograd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31087"/>
            <a:ext cx="10317622" cy="5124894"/>
          </a:xfrm>
        </p:spPr>
        <p:txBody>
          <a:bodyPr/>
          <a:lstStyle/>
          <a:p>
            <a:r>
              <a:rPr lang="en-US" b="1" dirty="0" smtClean="0"/>
              <a:t>1917 </a:t>
            </a:r>
            <a:r>
              <a:rPr lang="mr-IN" b="1" dirty="0" smtClean="0"/>
              <a:t>–</a:t>
            </a:r>
            <a:r>
              <a:rPr lang="en-US" b="1" dirty="0" smtClean="0"/>
              <a:t> Jan-Feb </a:t>
            </a:r>
            <a:r>
              <a:rPr lang="mr-IN" dirty="0" smtClean="0"/>
              <a:t>–</a:t>
            </a:r>
            <a:r>
              <a:rPr lang="en-US" dirty="0" smtClean="0"/>
              <a:t> Harsh winter -  </a:t>
            </a:r>
            <a:r>
              <a:rPr lang="en-US" dirty="0" err="1" smtClean="0"/>
              <a:t>incr</a:t>
            </a:r>
            <a:r>
              <a:rPr lang="en-US" dirty="0" smtClean="0"/>
              <a:t> bread shortages due to transport breakdown</a:t>
            </a:r>
          </a:p>
          <a:p>
            <a:r>
              <a:rPr lang="en-US" dirty="0" smtClean="0"/>
              <a:t>Factories also closed </a:t>
            </a:r>
            <a:r>
              <a:rPr lang="mr-IN" dirty="0" smtClean="0"/>
              <a:t>–</a:t>
            </a:r>
            <a:r>
              <a:rPr lang="en-US" dirty="0" smtClean="0"/>
              <a:t> 1000s workers out on streets</a:t>
            </a:r>
          </a:p>
          <a:p>
            <a:r>
              <a:rPr lang="en-US" dirty="0" err="1" smtClean="0"/>
              <a:t>Rumours</a:t>
            </a:r>
            <a:r>
              <a:rPr lang="en-US" dirty="0" smtClean="0"/>
              <a:t> of ‘capitalist merchants’ (German, Jewish) forcing up bread prices</a:t>
            </a:r>
          </a:p>
          <a:p>
            <a:r>
              <a:rPr lang="en-US" b="1" dirty="0" smtClean="0"/>
              <a:t>19 Feb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Govt</a:t>
            </a:r>
            <a:r>
              <a:rPr lang="en-US" dirty="0" smtClean="0"/>
              <a:t> announced rationing would start 1 March </a:t>
            </a:r>
            <a:r>
              <a:rPr lang="mr-IN" dirty="0" smtClean="0"/>
              <a:t>–</a:t>
            </a:r>
            <a:r>
              <a:rPr lang="en-US" dirty="0" smtClean="0"/>
              <a:t> panic buying, fights</a:t>
            </a:r>
            <a:r>
              <a:rPr lang="mr-IN" dirty="0" smtClean="0"/>
              <a:t>…</a:t>
            </a:r>
            <a:r>
              <a:rPr lang="fr-CH" dirty="0" smtClean="0"/>
              <a:t>.</a:t>
            </a:r>
          </a:p>
          <a:p>
            <a:endParaRPr lang="fr-CH" dirty="0" smtClean="0"/>
          </a:p>
          <a:p>
            <a:r>
              <a:rPr lang="fr-CH" b="1" dirty="0" smtClean="0"/>
              <a:t>23 </a:t>
            </a:r>
            <a:r>
              <a:rPr lang="fr-CH" b="1" dirty="0" err="1" smtClean="0"/>
              <a:t>Feb</a:t>
            </a:r>
            <a:r>
              <a:rPr lang="fr-CH" b="1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International </a:t>
            </a:r>
            <a:r>
              <a:rPr lang="fr-CH" dirty="0" err="1" smtClean="0"/>
              <a:t>Womens</a:t>
            </a:r>
            <a:r>
              <a:rPr lang="fr-CH" dirty="0" smtClean="0"/>
              <a:t> Day - </a:t>
            </a:r>
            <a:r>
              <a:rPr lang="fr-CH" dirty="0" err="1" smtClean="0"/>
              <a:t>temperatures</a:t>
            </a:r>
            <a:r>
              <a:rPr lang="fr-CH" dirty="0" smtClean="0"/>
              <a:t> </a:t>
            </a:r>
            <a:r>
              <a:rPr lang="fr-CH" dirty="0" err="1" smtClean="0"/>
              <a:t>soared</a:t>
            </a:r>
            <a:r>
              <a:rPr lang="fr-CH" dirty="0" smtClean="0"/>
              <a:t> to -5</a:t>
            </a:r>
          </a:p>
          <a:p>
            <a:r>
              <a:rPr lang="fr-CH" dirty="0" smtClean="0"/>
              <a:t>1000s </a:t>
            </a:r>
            <a:r>
              <a:rPr lang="fr-CH" dirty="0" err="1" smtClean="0"/>
              <a:t>women</a:t>
            </a:r>
            <a:r>
              <a:rPr lang="fr-CH" dirty="0" smtClean="0"/>
              <a:t> </a:t>
            </a:r>
            <a:r>
              <a:rPr lang="fr-CH" dirty="0" err="1" smtClean="0"/>
              <a:t>started</a:t>
            </a:r>
            <a:r>
              <a:rPr lang="fr-CH" dirty="0" smtClean="0"/>
              <a:t> to </a:t>
            </a:r>
            <a:r>
              <a:rPr lang="fr-CH" dirty="0" err="1" smtClean="0"/>
              <a:t>march</a:t>
            </a:r>
            <a:r>
              <a:rPr lang="fr-CH" dirty="0" smtClean="0"/>
              <a:t> </a:t>
            </a:r>
            <a:r>
              <a:rPr lang="fr-CH" dirty="0" err="1" smtClean="0"/>
              <a:t>towards</a:t>
            </a:r>
            <a:r>
              <a:rPr lang="fr-CH" dirty="0" smtClean="0"/>
              <a:t> centre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numbers</a:t>
            </a:r>
            <a:r>
              <a:rPr lang="fr-CH" dirty="0" smtClean="0"/>
              <a:t> </a:t>
            </a:r>
            <a:r>
              <a:rPr lang="fr-CH" dirty="0" err="1" smtClean="0"/>
              <a:t>swelled</a:t>
            </a:r>
            <a:r>
              <a:rPr lang="fr-CH" dirty="0" smtClean="0"/>
              <a:t> by inactive </a:t>
            </a:r>
            <a:r>
              <a:rPr lang="fr-CH" dirty="0" err="1" smtClean="0"/>
              <a:t>workers</a:t>
            </a:r>
            <a:endParaRPr lang="fr-CH" dirty="0" smtClean="0"/>
          </a:p>
          <a:p>
            <a:r>
              <a:rPr lang="fr-CH" dirty="0" smtClean="0"/>
              <a:t>Vyborg textile </a:t>
            </a:r>
            <a:r>
              <a:rPr lang="fr-CH" dirty="0" err="1" smtClean="0"/>
              <a:t>workers</a:t>
            </a:r>
            <a:r>
              <a:rPr lang="fr-CH" dirty="0" smtClean="0"/>
              <a:t>, </a:t>
            </a:r>
            <a:r>
              <a:rPr lang="fr-CH" dirty="0" err="1" smtClean="0"/>
              <a:t>metalworkers</a:t>
            </a:r>
            <a:r>
              <a:rPr lang="fr-CH" dirty="0" smtClean="0"/>
              <a:t> </a:t>
            </a:r>
            <a:r>
              <a:rPr lang="fr-CH" dirty="0" err="1" smtClean="0"/>
              <a:t>went</a:t>
            </a:r>
            <a:r>
              <a:rPr lang="fr-CH" dirty="0" smtClean="0"/>
              <a:t> on </a:t>
            </a:r>
            <a:r>
              <a:rPr lang="fr-CH" dirty="0" err="1" smtClean="0"/>
              <a:t>strike</a:t>
            </a:r>
            <a:r>
              <a:rPr lang="fr-CH" dirty="0" smtClean="0"/>
              <a:t> and  </a:t>
            </a:r>
            <a:r>
              <a:rPr lang="fr-CH" dirty="0" err="1" smtClean="0"/>
              <a:t>joined</a:t>
            </a:r>
            <a:r>
              <a:rPr lang="fr-CH" dirty="0" smtClean="0"/>
              <a:t> in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crowd</a:t>
            </a:r>
            <a:r>
              <a:rPr lang="fr-CH" dirty="0" smtClean="0"/>
              <a:t> 100 000</a:t>
            </a:r>
          </a:p>
          <a:p>
            <a:r>
              <a:rPr lang="fr-CH" dirty="0" err="1" smtClean="0"/>
              <a:t>Started</a:t>
            </a:r>
            <a:r>
              <a:rPr lang="fr-CH" dirty="0" smtClean="0"/>
              <a:t> </a:t>
            </a:r>
            <a:r>
              <a:rPr lang="fr-CH" dirty="0" err="1" smtClean="0"/>
              <a:t>demandng</a:t>
            </a:r>
            <a:r>
              <a:rPr lang="fr-CH" dirty="0" smtClean="0"/>
              <a:t> </a:t>
            </a:r>
            <a:r>
              <a:rPr lang="fr-CH" dirty="0" err="1" smtClean="0"/>
              <a:t>bread</a:t>
            </a:r>
            <a:r>
              <a:rPr lang="fr-CH" dirty="0" smtClean="0"/>
              <a:t> and end to </a:t>
            </a:r>
            <a:r>
              <a:rPr lang="fr-CH" dirty="0" err="1" smtClean="0"/>
              <a:t>war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clashes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Cossacks</a:t>
            </a:r>
            <a:r>
              <a:rPr lang="fr-CH" dirty="0" smtClean="0"/>
              <a:t> </a:t>
            </a:r>
            <a:r>
              <a:rPr lang="fr-CH" dirty="0" err="1" smtClean="0"/>
              <a:t>before</a:t>
            </a:r>
            <a:r>
              <a:rPr lang="fr-CH" dirty="0" smtClean="0"/>
              <a:t> end of </a:t>
            </a:r>
            <a:r>
              <a:rPr lang="fr-CH" dirty="0" err="1" smtClean="0"/>
              <a:t>day</a:t>
            </a:r>
            <a:endParaRPr lang="fr-CH" dirty="0" smtClean="0"/>
          </a:p>
          <a:p>
            <a:endParaRPr lang="fr-CH" dirty="0" smtClean="0"/>
          </a:p>
          <a:p>
            <a:r>
              <a:rPr lang="fr-CH" b="1" dirty="0" smtClean="0"/>
              <a:t>24 </a:t>
            </a:r>
            <a:r>
              <a:rPr lang="fr-CH" b="1" dirty="0" err="1" smtClean="0"/>
              <a:t>Feb</a:t>
            </a:r>
            <a:r>
              <a:rPr lang="fr-CH" b="1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150 000 </a:t>
            </a:r>
            <a:r>
              <a:rPr lang="fr-CH" dirty="0" err="1" smtClean="0"/>
              <a:t>armed</a:t>
            </a:r>
            <a:r>
              <a:rPr lang="fr-CH" dirty="0" smtClean="0"/>
              <a:t> </a:t>
            </a:r>
            <a:r>
              <a:rPr lang="fr-CH" dirty="0" err="1" smtClean="0"/>
              <a:t>workers</a:t>
            </a:r>
            <a:r>
              <a:rPr lang="fr-CH" dirty="0" smtClean="0"/>
              <a:t> out on </a:t>
            </a:r>
            <a:r>
              <a:rPr lang="fr-CH" dirty="0" err="1" smtClean="0"/>
              <a:t>streets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fight</a:t>
            </a:r>
            <a:r>
              <a:rPr lang="fr-CH" dirty="0" smtClean="0"/>
              <a:t> </a:t>
            </a:r>
            <a:r>
              <a:rPr lang="fr-CH" dirty="0" err="1" smtClean="0"/>
              <a:t>soldiers</a:t>
            </a:r>
            <a:r>
              <a:rPr lang="fr-CH" dirty="0" smtClean="0"/>
              <a:t>, </a:t>
            </a:r>
            <a:r>
              <a:rPr lang="fr-CH" dirty="0" err="1" smtClean="0"/>
              <a:t>loot</a:t>
            </a:r>
            <a:r>
              <a:rPr lang="fr-CH" dirty="0" smtClean="0"/>
              <a:t> </a:t>
            </a:r>
            <a:r>
              <a:rPr lang="fr-CH" dirty="0" err="1" smtClean="0"/>
              <a:t>foodshops</a:t>
            </a:r>
            <a:endParaRPr lang="fr-CH" dirty="0" smtClean="0"/>
          </a:p>
          <a:p>
            <a:r>
              <a:rPr lang="fr-CH" dirty="0" err="1" smtClean="0"/>
              <a:t>Thousands</a:t>
            </a:r>
            <a:r>
              <a:rPr lang="fr-CH" dirty="0" smtClean="0"/>
              <a:t> more </a:t>
            </a:r>
            <a:r>
              <a:rPr lang="fr-CH" dirty="0" err="1" smtClean="0"/>
              <a:t>join</a:t>
            </a:r>
            <a:r>
              <a:rPr lang="fr-CH" dirty="0" smtClean="0"/>
              <a:t> in a </a:t>
            </a:r>
            <a:r>
              <a:rPr lang="fr-CH" dirty="0" err="1" smtClean="0"/>
              <a:t>huge</a:t>
            </a:r>
            <a:r>
              <a:rPr lang="fr-CH" dirty="0" smtClean="0"/>
              <a:t> </a:t>
            </a:r>
            <a:r>
              <a:rPr lang="fr-CH" dirty="0" err="1" smtClean="0"/>
              <a:t>rally</a:t>
            </a:r>
            <a:r>
              <a:rPr lang="fr-CH" dirty="0" smtClean="0"/>
              <a:t> </a:t>
            </a:r>
            <a:r>
              <a:rPr lang="fr-CH" dirty="0" err="1" smtClean="0"/>
              <a:t>outside</a:t>
            </a:r>
            <a:r>
              <a:rPr lang="fr-CH" dirty="0" smtClean="0"/>
              <a:t> </a:t>
            </a:r>
            <a:r>
              <a:rPr lang="fr-CH" dirty="0" err="1" smtClean="0"/>
              <a:t>Nikolaev</a:t>
            </a:r>
            <a:r>
              <a:rPr lang="fr-CH" dirty="0" smtClean="0"/>
              <a:t> station </a:t>
            </a:r>
            <a:r>
              <a:rPr lang="mr-IN" dirty="0" smtClean="0"/>
              <a:t>–</a:t>
            </a:r>
            <a:r>
              <a:rPr lang="fr-CH" dirty="0" smtClean="0"/>
              <a:t> police </a:t>
            </a:r>
            <a:r>
              <a:rPr lang="fr-CH" dirty="0" err="1" smtClean="0"/>
              <a:t>powerless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87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231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Second bloody </a:t>
            </a:r>
            <a:r>
              <a:rPr lang="en-US" dirty="0" err="1" smtClean="0"/>
              <a:t>sunday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1531088"/>
            <a:ext cx="10296357" cy="4641112"/>
          </a:xfrm>
        </p:spPr>
        <p:txBody>
          <a:bodyPr/>
          <a:lstStyle/>
          <a:p>
            <a:r>
              <a:rPr lang="en-US" b="1" dirty="0" smtClean="0"/>
              <a:t>25 Feb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100 000s out on the streets </a:t>
            </a:r>
            <a:r>
              <a:rPr lang="mr-IN" dirty="0" smtClean="0"/>
              <a:t>–</a:t>
            </a:r>
            <a:r>
              <a:rPr lang="en-US" dirty="0" smtClean="0"/>
              <a:t> general strike called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incr</a:t>
            </a:r>
            <a:r>
              <a:rPr lang="en-US" dirty="0" smtClean="0"/>
              <a:t> </a:t>
            </a:r>
            <a:r>
              <a:rPr lang="en-US" dirty="0" err="1" smtClean="0"/>
              <a:t>politicised</a:t>
            </a:r>
            <a:r>
              <a:rPr lang="en-US" dirty="0" smtClean="0"/>
              <a:t> nature</a:t>
            </a:r>
          </a:p>
          <a:p>
            <a:r>
              <a:rPr lang="en-US" dirty="0" smtClean="0"/>
              <a:t>‘Down with the war’, ‘Down with the tsar’ rather than demands for bread..</a:t>
            </a:r>
          </a:p>
          <a:p>
            <a:r>
              <a:rPr lang="en-US" dirty="0" smtClean="0"/>
              <a:t>Brawls with police; attempts to win soldiers over </a:t>
            </a:r>
            <a:r>
              <a:rPr lang="mr-IN" dirty="0" smtClean="0"/>
              <a:t>–</a:t>
            </a:r>
            <a:r>
              <a:rPr lang="en-US" dirty="0" smtClean="0"/>
              <a:t> girls giving flowers</a:t>
            </a:r>
            <a:r>
              <a:rPr lang="mr-IN" dirty="0" smtClean="0"/>
              <a:t>…</a:t>
            </a:r>
            <a:endParaRPr lang="fr-CH" dirty="0" smtClean="0"/>
          </a:p>
          <a:p>
            <a:r>
              <a:rPr lang="fr-CH" dirty="0" err="1" smtClean="0"/>
              <a:t>Uneasy</a:t>
            </a:r>
            <a:r>
              <a:rPr lang="fr-CH" dirty="0" smtClean="0"/>
              <a:t> stand-off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delivery</a:t>
            </a:r>
            <a:r>
              <a:rPr lang="fr-CH" dirty="0" smtClean="0"/>
              <a:t> of </a:t>
            </a:r>
            <a:r>
              <a:rPr lang="fr-CH" dirty="0" err="1" smtClean="0"/>
              <a:t>bread</a:t>
            </a:r>
            <a:r>
              <a:rPr lang="fr-CH" dirty="0" smtClean="0"/>
              <a:t> </a:t>
            </a:r>
            <a:r>
              <a:rPr lang="fr-CH" dirty="0" err="1" smtClean="0"/>
              <a:t>would</a:t>
            </a:r>
            <a:r>
              <a:rPr lang="fr-CH" dirty="0" smtClean="0"/>
              <a:t> have </a:t>
            </a:r>
            <a:r>
              <a:rPr lang="fr-CH" dirty="0" err="1" smtClean="0"/>
              <a:t>dispersed</a:t>
            </a:r>
            <a:r>
              <a:rPr lang="fr-CH" dirty="0" smtClean="0"/>
              <a:t> the </a:t>
            </a:r>
            <a:r>
              <a:rPr lang="fr-CH" dirty="0" err="1" smtClean="0"/>
              <a:t>crowds</a:t>
            </a:r>
            <a:endParaRPr lang="fr-CH" dirty="0" smtClean="0"/>
          </a:p>
          <a:p>
            <a:r>
              <a:rPr lang="fr-CH" dirty="0" smtClean="0"/>
              <a:t>BUT Tsar </a:t>
            </a:r>
            <a:r>
              <a:rPr lang="fr-CH" dirty="0" err="1" smtClean="0"/>
              <a:t>ordered</a:t>
            </a:r>
            <a:r>
              <a:rPr lang="fr-CH" dirty="0" smtClean="0"/>
              <a:t> General </a:t>
            </a:r>
            <a:r>
              <a:rPr lang="fr-CH" dirty="0" err="1" smtClean="0"/>
              <a:t>Khabalov</a:t>
            </a:r>
            <a:r>
              <a:rPr lang="fr-CH" dirty="0" smtClean="0"/>
              <a:t> to ‘</a:t>
            </a:r>
            <a:r>
              <a:rPr lang="fr-CH" i="1" dirty="0" smtClean="0"/>
              <a:t>put down the </a:t>
            </a:r>
            <a:r>
              <a:rPr lang="fr-CH" i="1" dirty="0" err="1" smtClean="0"/>
              <a:t>disorders</a:t>
            </a:r>
            <a:r>
              <a:rPr lang="fr-CH" i="1" dirty="0" smtClean="0"/>
              <a:t> </a:t>
            </a:r>
            <a:r>
              <a:rPr lang="fr-CH" i="1" dirty="0" err="1" smtClean="0"/>
              <a:t>tomorrow</a:t>
            </a:r>
            <a:r>
              <a:rPr lang="fr-CH" i="1" dirty="0" smtClean="0"/>
              <a:t>’</a:t>
            </a:r>
            <a:r>
              <a:rPr lang="mr-IN" i="1" dirty="0" smtClean="0"/>
              <a:t>…</a:t>
            </a:r>
            <a:endParaRPr lang="fr-CH" i="1" dirty="0" smtClean="0"/>
          </a:p>
          <a:p>
            <a:endParaRPr lang="fr-CH" dirty="0"/>
          </a:p>
          <a:p>
            <a:r>
              <a:rPr lang="fr-CH" b="1" dirty="0" smtClean="0"/>
              <a:t>26 </a:t>
            </a:r>
            <a:r>
              <a:rPr lang="fr-CH" b="1" dirty="0" err="1" smtClean="0"/>
              <a:t>Feb</a:t>
            </a:r>
            <a:r>
              <a:rPr lang="fr-CH" b="1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Sunday </a:t>
            </a:r>
            <a:r>
              <a:rPr lang="mr-IN" dirty="0" smtClean="0"/>
              <a:t>–</a:t>
            </a:r>
            <a:r>
              <a:rPr lang="fr-CH" dirty="0" smtClean="0"/>
              <a:t> Petrograd on full </a:t>
            </a:r>
            <a:r>
              <a:rPr lang="fr-CH" dirty="0" err="1" smtClean="0"/>
              <a:t>alert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1000s </a:t>
            </a:r>
            <a:r>
              <a:rPr lang="fr-CH" dirty="0" err="1" smtClean="0"/>
              <a:t>soldiers</a:t>
            </a:r>
            <a:r>
              <a:rPr lang="fr-CH" dirty="0" smtClean="0"/>
              <a:t> </a:t>
            </a:r>
            <a:r>
              <a:rPr lang="fr-CH" dirty="0" err="1" smtClean="0"/>
              <a:t>brought</a:t>
            </a:r>
            <a:r>
              <a:rPr lang="fr-CH" dirty="0" smtClean="0"/>
              <a:t> in </a:t>
            </a:r>
            <a:r>
              <a:rPr lang="fr-CH" dirty="0" err="1" smtClean="0"/>
              <a:t>overnight</a:t>
            </a:r>
            <a:endParaRPr lang="fr-CH" dirty="0"/>
          </a:p>
          <a:p>
            <a:r>
              <a:rPr lang="fr-CH" dirty="0" smtClean="0"/>
              <a:t>100 000s </a:t>
            </a:r>
            <a:r>
              <a:rPr lang="fr-CH" dirty="0" err="1" smtClean="0"/>
              <a:t>workers</a:t>
            </a:r>
            <a:r>
              <a:rPr lang="fr-CH" dirty="0" smtClean="0"/>
              <a:t> </a:t>
            </a:r>
            <a:r>
              <a:rPr lang="fr-CH" dirty="0" err="1" smtClean="0"/>
              <a:t>march</a:t>
            </a:r>
            <a:r>
              <a:rPr lang="fr-CH" dirty="0" smtClean="0"/>
              <a:t> in </a:t>
            </a:r>
            <a:r>
              <a:rPr lang="fr-CH" dirty="0" err="1" smtClean="0"/>
              <a:t>from</a:t>
            </a:r>
            <a:r>
              <a:rPr lang="fr-CH" dirty="0" smtClean="0"/>
              <a:t> the </a:t>
            </a:r>
            <a:r>
              <a:rPr lang="fr-CH" dirty="0" err="1" smtClean="0"/>
              <a:t>factory</a:t>
            </a:r>
            <a:r>
              <a:rPr lang="fr-CH" dirty="0" smtClean="0"/>
              <a:t> areas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ambushed</a:t>
            </a:r>
            <a:r>
              <a:rPr lang="fr-CH" dirty="0" smtClean="0"/>
              <a:t> on </a:t>
            </a:r>
            <a:r>
              <a:rPr lang="fr-CH" dirty="0" err="1" smtClean="0"/>
              <a:t>Nevsky</a:t>
            </a:r>
            <a:r>
              <a:rPr lang="fr-CH" dirty="0" smtClean="0"/>
              <a:t> prospect</a:t>
            </a:r>
          </a:p>
          <a:p>
            <a:r>
              <a:rPr lang="fr-CH" dirty="0" smtClean="0"/>
              <a:t>Police and </a:t>
            </a:r>
            <a:r>
              <a:rPr lang="fr-CH" dirty="0" err="1" smtClean="0"/>
              <a:t>army</a:t>
            </a:r>
            <a:r>
              <a:rPr lang="fr-CH" dirty="0" smtClean="0"/>
              <a:t> shoot 100s </a:t>
            </a:r>
            <a:r>
              <a:rPr lang="fr-CH" dirty="0" err="1" smtClean="0"/>
              <a:t>demonstators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some</a:t>
            </a:r>
            <a:r>
              <a:rPr lang="fr-CH" dirty="0" smtClean="0"/>
              <a:t> </a:t>
            </a:r>
            <a:r>
              <a:rPr lang="fr-CH" dirty="0" err="1" smtClean="0"/>
              <a:t>soldiers</a:t>
            </a:r>
            <a:r>
              <a:rPr lang="fr-CH" dirty="0" smtClean="0"/>
              <a:t> </a:t>
            </a:r>
            <a:r>
              <a:rPr lang="fr-CH" dirty="0" err="1" smtClean="0"/>
              <a:t>begin</a:t>
            </a:r>
            <a:r>
              <a:rPr lang="fr-CH" dirty="0" smtClean="0"/>
              <a:t> to swap </a:t>
            </a:r>
            <a:r>
              <a:rPr lang="fr-CH" dirty="0" err="1" smtClean="0"/>
              <a:t>sides</a:t>
            </a:r>
            <a:endParaRPr lang="fr-CH" dirty="0" smtClean="0"/>
          </a:p>
          <a:p>
            <a:r>
              <a:rPr lang="fr-CH" dirty="0" smtClean="0"/>
              <a:t>Second Bloody Sunday a </a:t>
            </a:r>
            <a:r>
              <a:rPr lang="fr-CH" dirty="0" err="1" smtClean="0"/>
              <a:t>critical</a:t>
            </a:r>
            <a:r>
              <a:rPr lang="fr-CH" dirty="0" smtClean="0"/>
              <a:t> </a:t>
            </a:r>
            <a:r>
              <a:rPr lang="fr-CH" dirty="0" err="1" smtClean="0"/>
              <a:t>turning</a:t>
            </a:r>
            <a:r>
              <a:rPr lang="fr-CH" dirty="0" smtClean="0"/>
              <a:t> point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workers</a:t>
            </a:r>
            <a:r>
              <a:rPr lang="fr-CH" dirty="0" smtClean="0"/>
              <a:t> </a:t>
            </a:r>
            <a:r>
              <a:rPr lang="fr-CH" dirty="0" err="1" smtClean="0"/>
              <a:t>knew</a:t>
            </a:r>
            <a:r>
              <a:rPr lang="fr-CH" dirty="0" smtClean="0"/>
              <a:t> </a:t>
            </a:r>
            <a:r>
              <a:rPr lang="fr-CH" dirty="0" err="1" smtClean="0"/>
              <a:t>they</a:t>
            </a:r>
            <a:r>
              <a:rPr lang="fr-CH" dirty="0" smtClean="0"/>
              <a:t> </a:t>
            </a:r>
            <a:r>
              <a:rPr lang="fr-CH" dirty="0" err="1" smtClean="0"/>
              <a:t>had</a:t>
            </a:r>
            <a:r>
              <a:rPr lang="fr-CH" dirty="0" smtClean="0"/>
              <a:t> to </a:t>
            </a:r>
            <a:r>
              <a:rPr lang="fr-CH" dirty="0" err="1" smtClean="0"/>
              <a:t>win</a:t>
            </a:r>
            <a:endParaRPr lang="fr-CH" dirty="0" smtClean="0"/>
          </a:p>
          <a:p>
            <a:r>
              <a:rPr lang="fr-CH" dirty="0" err="1" smtClean="0"/>
              <a:t>Would</a:t>
            </a:r>
            <a:r>
              <a:rPr lang="fr-CH" dirty="0" smtClean="0"/>
              <a:t> </a:t>
            </a:r>
            <a:r>
              <a:rPr lang="fr-CH" dirty="0" err="1" smtClean="0"/>
              <a:t>soldiers</a:t>
            </a:r>
            <a:r>
              <a:rPr lang="fr-CH" dirty="0" smtClean="0"/>
              <a:t> continue to back the Tsar or </a:t>
            </a:r>
            <a:r>
              <a:rPr lang="fr-CH" dirty="0" err="1" smtClean="0"/>
              <a:t>turn</a:t>
            </a:r>
            <a:r>
              <a:rPr lang="fr-CH" dirty="0" smtClean="0"/>
              <a:t> </a:t>
            </a:r>
            <a:r>
              <a:rPr lang="fr-CH" dirty="0" err="1" smtClean="0"/>
              <a:t>their</a:t>
            </a:r>
            <a:r>
              <a:rPr lang="fr-CH" dirty="0" smtClean="0"/>
              <a:t> back on the </a:t>
            </a:r>
            <a:r>
              <a:rPr lang="fr-CH" dirty="0" err="1" smtClean="0"/>
              <a:t>regime</a:t>
            </a:r>
            <a:r>
              <a:rPr lang="fr-CH" dirty="0" smtClean="0"/>
              <a:t>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231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From Protest to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52353"/>
            <a:ext cx="10058400" cy="4827182"/>
          </a:xfrm>
        </p:spPr>
        <p:txBody>
          <a:bodyPr/>
          <a:lstStyle/>
          <a:p>
            <a:r>
              <a:rPr lang="en-US" b="1" dirty="0" smtClean="0"/>
              <a:t>25 Feb </a:t>
            </a:r>
            <a:r>
              <a:rPr lang="en-US" dirty="0" smtClean="0"/>
              <a:t>- First soldiers to defect were </a:t>
            </a:r>
            <a:r>
              <a:rPr lang="en-US" dirty="0" err="1" smtClean="0"/>
              <a:t>Pavlovsky</a:t>
            </a:r>
            <a:r>
              <a:rPr lang="en-US" dirty="0" smtClean="0"/>
              <a:t> Regiment </a:t>
            </a:r>
          </a:p>
          <a:p>
            <a:r>
              <a:rPr lang="en-US" dirty="0" smtClean="0"/>
              <a:t>Fleeing protestors broke in to escape the shooting</a:t>
            </a:r>
          </a:p>
          <a:p>
            <a:r>
              <a:rPr lang="en-US" dirty="0" smtClean="0"/>
              <a:t>‘They are shooting at our mothers and sisters’ </a:t>
            </a:r>
            <a:r>
              <a:rPr lang="mr-IN" dirty="0" smtClean="0"/>
              <a:t>–</a:t>
            </a:r>
            <a:r>
              <a:rPr lang="en-US" dirty="0" smtClean="0"/>
              <a:t> rifles given to crowds they joined</a:t>
            </a:r>
          </a:p>
          <a:p>
            <a:endParaRPr lang="en-US" dirty="0" smtClean="0"/>
          </a:p>
          <a:p>
            <a:r>
              <a:rPr lang="en-US" b="1" dirty="0" smtClean="0"/>
              <a:t>26 Feb </a:t>
            </a:r>
            <a:r>
              <a:rPr lang="en-US" dirty="0" smtClean="0"/>
              <a:t>- </a:t>
            </a:r>
            <a:r>
              <a:rPr lang="en-US" dirty="0" err="1" smtClean="0"/>
              <a:t>Volynsky</a:t>
            </a:r>
            <a:r>
              <a:rPr lang="en-US" dirty="0" smtClean="0"/>
              <a:t> regiment </a:t>
            </a:r>
            <a:r>
              <a:rPr lang="en-US" dirty="0" err="1" smtClean="0"/>
              <a:t>mutined</a:t>
            </a:r>
            <a:r>
              <a:rPr lang="en-US" dirty="0" smtClean="0"/>
              <a:t> next </a:t>
            </a:r>
            <a:r>
              <a:rPr lang="mr-IN" dirty="0" smtClean="0"/>
              <a:t>–</a:t>
            </a:r>
            <a:r>
              <a:rPr lang="en-US" dirty="0" smtClean="0"/>
              <a:t> they had been involved in the shootings</a:t>
            </a:r>
          </a:p>
          <a:p>
            <a:r>
              <a:rPr lang="en-US" dirty="0" smtClean="0"/>
              <a:t>When asked to do it again, they shot their officers and joined the crowds</a:t>
            </a:r>
          </a:p>
          <a:p>
            <a:r>
              <a:rPr lang="en-US" dirty="0" err="1" smtClean="0"/>
              <a:t>Govt</a:t>
            </a:r>
            <a:r>
              <a:rPr lang="en-US" dirty="0" smtClean="0"/>
              <a:t> had now lost complete control </a:t>
            </a:r>
            <a:r>
              <a:rPr lang="mr-IN" dirty="0" smtClean="0"/>
              <a:t>–</a:t>
            </a:r>
            <a:r>
              <a:rPr lang="en-US" dirty="0" smtClean="0"/>
              <a:t> had no real power within the city</a:t>
            </a:r>
          </a:p>
          <a:p>
            <a:r>
              <a:rPr lang="en-US" dirty="0" smtClean="0"/>
              <a:t>Other Northern garrisons weren’t sent in as could easily join the mutineers</a:t>
            </a:r>
          </a:p>
          <a:p>
            <a:r>
              <a:rPr lang="en-US" dirty="0" smtClean="0"/>
              <a:t>Troops couldn’t be spared from the Front </a:t>
            </a:r>
            <a:r>
              <a:rPr lang="mr-IN" dirty="0" smtClean="0"/>
              <a:t>–</a:t>
            </a:r>
            <a:r>
              <a:rPr lang="en-US" dirty="0" smtClean="0"/>
              <a:t> real prospect of civil war</a:t>
            </a:r>
          </a:p>
          <a:p>
            <a:r>
              <a:rPr lang="en-US" dirty="0" smtClean="0"/>
              <a:t>Soldiers in the crowds now gave the revolution </a:t>
            </a:r>
            <a:r>
              <a:rPr lang="en-US" dirty="0" err="1" smtClean="0"/>
              <a:t>stength</a:t>
            </a:r>
            <a:r>
              <a:rPr lang="en-US" dirty="0" smtClean="0"/>
              <a:t>, </a:t>
            </a:r>
            <a:r>
              <a:rPr lang="en-US" dirty="0" err="1" smtClean="0"/>
              <a:t>organisation</a:t>
            </a:r>
            <a:r>
              <a:rPr lang="en-US" dirty="0" smtClean="0"/>
              <a:t>, strategy</a:t>
            </a:r>
          </a:p>
          <a:p>
            <a:r>
              <a:rPr lang="en-US" dirty="0" smtClean="0"/>
              <a:t>Arsenal, telephone exchange, railway stations, police HQ, prisons all now captured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54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806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People’s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94883"/>
            <a:ext cx="10328254" cy="41466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People for their part had little leadership </a:t>
            </a:r>
            <a:r>
              <a:rPr lang="mr-IN" dirty="0" smtClean="0"/>
              <a:t>–</a:t>
            </a:r>
            <a:r>
              <a:rPr lang="en-US" dirty="0" smtClean="0"/>
              <a:t> all pol parties caught by surprise</a:t>
            </a:r>
          </a:p>
          <a:p>
            <a:r>
              <a:rPr lang="en-US" dirty="0" smtClean="0"/>
              <a:t>Leaders in prisons, exile- party members involved, but not leading</a:t>
            </a:r>
          </a:p>
          <a:p>
            <a:endParaRPr lang="en-US" dirty="0" smtClean="0"/>
          </a:p>
          <a:p>
            <a:r>
              <a:rPr lang="en-US" dirty="0" smtClean="0"/>
              <a:t>Crowd created own leaders whose names were never recorded</a:t>
            </a:r>
          </a:p>
          <a:p>
            <a:r>
              <a:rPr lang="en-US" dirty="0" smtClean="0"/>
              <a:t>Red ribbons worn on arms as uniform; ‘troops’ fed from people’s kitchens</a:t>
            </a:r>
          </a:p>
          <a:p>
            <a:r>
              <a:rPr lang="en-US" dirty="0" smtClean="0"/>
              <a:t>Shops became operations bases; children became runners between groups</a:t>
            </a:r>
          </a:p>
          <a:p>
            <a:endParaRPr lang="en-US" dirty="0" smtClean="0"/>
          </a:p>
          <a:p>
            <a:r>
              <a:rPr lang="en-US" dirty="0" smtClean="0"/>
              <a:t>Previously disunited, people started to act as an army </a:t>
            </a:r>
            <a:r>
              <a:rPr lang="mr-IN" dirty="0" smtClean="0"/>
              <a:t>–</a:t>
            </a:r>
            <a:r>
              <a:rPr lang="en-US" dirty="0" smtClean="0"/>
              <a:t> this led to victory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	“It was as if the people on the streets had suddenly become united by </a:t>
            </a:r>
          </a:p>
          <a:p>
            <a:pPr marL="0" indent="0">
              <a:buNone/>
            </a:pPr>
            <a:r>
              <a:rPr lang="en-US" i="1" dirty="0" smtClean="0"/>
              <a:t>	a vast network of invisible threads</a:t>
            </a:r>
            <a:r>
              <a:rPr lang="mr-IN" i="1" dirty="0" smtClean="0"/>
              <a:t>…</a:t>
            </a:r>
            <a:r>
              <a:rPr lang="fr-CH" i="1" dirty="0" err="1" smtClean="0"/>
              <a:t>this</a:t>
            </a:r>
            <a:r>
              <a:rPr lang="fr-CH" i="1" dirty="0" smtClean="0"/>
              <a:t> </a:t>
            </a:r>
            <a:r>
              <a:rPr lang="fr-CH" i="1" dirty="0" err="1" smtClean="0"/>
              <a:t>secured</a:t>
            </a:r>
            <a:r>
              <a:rPr lang="fr-CH" i="1" dirty="0" smtClean="0"/>
              <a:t> </a:t>
            </a:r>
            <a:r>
              <a:rPr lang="fr-CH" i="1" dirty="0" err="1" smtClean="0"/>
              <a:t>their</a:t>
            </a:r>
            <a:r>
              <a:rPr lang="fr-CH" i="1" dirty="0" smtClean="0"/>
              <a:t> </a:t>
            </a:r>
            <a:r>
              <a:rPr lang="fr-CH" i="1" dirty="0" err="1" smtClean="0"/>
              <a:t>victory</a:t>
            </a:r>
            <a:r>
              <a:rPr lang="en-US" i="1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7702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955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Political leadership I </a:t>
            </a:r>
            <a:r>
              <a:rPr lang="mr-IN" dirty="0" smtClean="0"/>
              <a:t>–</a:t>
            </a:r>
            <a:r>
              <a:rPr lang="en-US" dirty="0" smtClean="0"/>
              <a:t> the soviet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382233"/>
            <a:ext cx="10058400" cy="4789967"/>
          </a:xfrm>
        </p:spPr>
        <p:txBody>
          <a:bodyPr/>
          <a:lstStyle/>
          <a:p>
            <a:r>
              <a:rPr lang="en-US" b="1" dirty="0" smtClean="0"/>
              <a:t>27 </a:t>
            </a:r>
            <a:r>
              <a:rPr lang="en-US" b="1" dirty="0"/>
              <a:t>Feb </a:t>
            </a:r>
            <a:r>
              <a:rPr lang="mr-IN" dirty="0"/>
              <a:t>–</a:t>
            </a:r>
            <a:r>
              <a:rPr lang="en-US" dirty="0"/>
              <a:t> 25 000 crowd w/many soldiers gathered in front of Duma (</a:t>
            </a:r>
            <a:r>
              <a:rPr lang="en-US" dirty="0" err="1"/>
              <a:t>Tauride</a:t>
            </a:r>
            <a:r>
              <a:rPr lang="en-US" dirty="0"/>
              <a:t> Palace)</a:t>
            </a:r>
          </a:p>
          <a:p>
            <a:r>
              <a:rPr lang="en-US" dirty="0"/>
              <a:t>Demanding political leadership </a:t>
            </a:r>
            <a:r>
              <a:rPr lang="mr-IN" dirty="0"/>
              <a:t>–</a:t>
            </a:r>
            <a:r>
              <a:rPr lang="en-US" dirty="0"/>
              <a:t> Mensheviks, SRs emerged</a:t>
            </a:r>
          </a:p>
          <a:p>
            <a:r>
              <a:rPr lang="en-US" dirty="0"/>
              <a:t>Declared selves as </a:t>
            </a:r>
            <a:r>
              <a:rPr lang="en-US" dirty="0" err="1"/>
              <a:t>Provisonal</a:t>
            </a:r>
            <a:r>
              <a:rPr lang="en-US" dirty="0"/>
              <a:t> Executive Committee of the Soviet of Workers deputies </a:t>
            </a:r>
          </a:p>
          <a:p>
            <a:r>
              <a:rPr lang="en-US" dirty="0"/>
              <a:t>Elections </a:t>
            </a:r>
            <a:r>
              <a:rPr lang="en-US" dirty="0" err="1"/>
              <a:t>organised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no workers really aware </a:t>
            </a:r>
            <a:r>
              <a:rPr lang="mr-IN" dirty="0"/>
              <a:t>–</a:t>
            </a:r>
            <a:r>
              <a:rPr lang="en-US" dirty="0"/>
              <a:t> soldiers + intellectuals mainly</a:t>
            </a:r>
          </a:p>
          <a:p>
            <a:r>
              <a:rPr lang="en-US" dirty="0"/>
              <a:t>That evening saw 200 observers + participants crammed into the Palace</a:t>
            </a:r>
          </a:p>
          <a:p>
            <a:r>
              <a:rPr lang="en-US" b="1" dirty="0" smtClean="0"/>
              <a:t>Petrograd </a:t>
            </a:r>
            <a:r>
              <a:rPr lang="en-US" b="1" dirty="0"/>
              <a:t>Soviet of Workers and Soldiers Deputies </a:t>
            </a:r>
            <a:r>
              <a:rPr lang="en-US" dirty="0" smtClean="0"/>
              <a:t>established</a:t>
            </a:r>
          </a:p>
          <a:p>
            <a:r>
              <a:rPr lang="en-US" dirty="0" smtClean="0"/>
              <a:t>Soldiers more </a:t>
            </a:r>
            <a:r>
              <a:rPr lang="en-US" dirty="0" err="1" smtClean="0"/>
              <a:t>organised</a:t>
            </a:r>
            <a:r>
              <a:rPr lang="en-US" dirty="0" smtClean="0"/>
              <a:t>, workers </a:t>
            </a:r>
            <a:r>
              <a:rPr lang="en-US" dirty="0" err="1" smtClean="0"/>
              <a:t>disorganised</a:t>
            </a:r>
            <a:r>
              <a:rPr lang="en-US" dirty="0" smtClean="0"/>
              <a:t> in comparison</a:t>
            </a:r>
          </a:p>
          <a:p>
            <a:endParaRPr lang="en-US" dirty="0"/>
          </a:p>
          <a:p>
            <a:r>
              <a:rPr lang="en-US" b="1" dirty="0" smtClean="0"/>
              <a:t>28 Feb </a:t>
            </a:r>
            <a:r>
              <a:rPr lang="mr-IN" dirty="0" smtClean="0"/>
              <a:t>–</a:t>
            </a:r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session called </a:t>
            </a:r>
            <a:r>
              <a:rPr lang="mr-IN" dirty="0" smtClean="0"/>
              <a:t>–</a:t>
            </a:r>
            <a:r>
              <a:rPr lang="en-US" dirty="0" smtClean="0"/>
              <a:t> 2000 soldiers, 1000 workers involved</a:t>
            </a:r>
          </a:p>
          <a:p>
            <a:r>
              <a:rPr lang="en-US" dirty="0" smtClean="0"/>
              <a:t>Setback to those socialists calling for a workers paradise</a:t>
            </a:r>
            <a:r>
              <a:rPr lang="mr-IN" dirty="0" smtClean="0"/>
              <a:t>…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23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7" y="484632"/>
            <a:ext cx="10221929" cy="7487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Political leadership II </a:t>
            </a:r>
            <a:r>
              <a:rPr lang="mr-IN" dirty="0" smtClean="0"/>
              <a:t>–</a:t>
            </a:r>
            <a:r>
              <a:rPr lang="en-US" dirty="0" smtClean="0"/>
              <a:t> Temp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403498"/>
            <a:ext cx="10058400" cy="4486940"/>
          </a:xfrm>
        </p:spPr>
        <p:txBody>
          <a:bodyPr/>
          <a:lstStyle/>
          <a:p>
            <a:r>
              <a:rPr lang="en-US" dirty="0" smtClean="0"/>
              <a:t>Other side of the Palace </a:t>
            </a:r>
            <a:r>
              <a:rPr lang="mr-IN" dirty="0" smtClean="0"/>
              <a:t>–</a:t>
            </a:r>
            <a:r>
              <a:rPr lang="en-US" dirty="0" smtClean="0"/>
              <a:t> Duma leaders meeting to work out their strategy</a:t>
            </a:r>
          </a:p>
          <a:p>
            <a:r>
              <a:rPr lang="en-US" dirty="0" smtClean="0"/>
              <a:t>Should they lead the revolutionary crowds?  </a:t>
            </a:r>
          </a:p>
          <a:p>
            <a:r>
              <a:rPr lang="en-US" dirty="0" smtClean="0"/>
              <a:t>Moderates argued it would be illegal </a:t>
            </a:r>
            <a:r>
              <a:rPr lang="mr-IN" dirty="0" smtClean="0"/>
              <a:t>–</a:t>
            </a:r>
            <a:r>
              <a:rPr lang="en-US" dirty="0" smtClean="0"/>
              <a:t> but that was becoming irrelevant</a:t>
            </a:r>
          </a:p>
          <a:p>
            <a:r>
              <a:rPr lang="en-US" dirty="0" smtClean="0"/>
              <a:t>Power of violence, of the street now the only real power</a:t>
            </a:r>
          </a:p>
          <a:p>
            <a:r>
              <a:rPr lang="en-US" dirty="0" smtClean="0"/>
              <a:t>Crowds continued to increase; Soviet had emerged as a rival for power</a:t>
            </a:r>
            <a:r>
              <a:rPr lang="mr-IN" dirty="0" smtClean="0"/>
              <a:t>…</a:t>
            </a:r>
            <a:endParaRPr lang="fr-CH" dirty="0" smtClean="0"/>
          </a:p>
          <a:p>
            <a:r>
              <a:rPr lang="fr-CH" dirty="0" err="1" smtClean="0"/>
              <a:t>Duma</a:t>
            </a:r>
            <a:r>
              <a:rPr lang="fr-CH" dirty="0" smtClean="0"/>
              <a:t> </a:t>
            </a:r>
            <a:r>
              <a:rPr lang="fr-CH" dirty="0" err="1" smtClean="0"/>
              <a:t>declared</a:t>
            </a:r>
            <a:r>
              <a:rPr lang="fr-CH" dirty="0" smtClean="0"/>
              <a:t> </a:t>
            </a:r>
            <a:r>
              <a:rPr lang="fr-CH" dirty="0" err="1" smtClean="0"/>
              <a:t>themselves</a:t>
            </a:r>
            <a:r>
              <a:rPr lang="fr-CH" dirty="0" smtClean="0"/>
              <a:t> </a:t>
            </a:r>
            <a:r>
              <a:rPr lang="fr-CH" b="1" dirty="0" err="1" smtClean="0"/>
              <a:t>Temporary</a:t>
            </a:r>
            <a:r>
              <a:rPr lang="fr-CH" b="1" dirty="0" smtClean="0"/>
              <a:t> </a:t>
            </a:r>
            <a:r>
              <a:rPr lang="fr-CH" b="1" dirty="0" err="1" smtClean="0"/>
              <a:t>Committee</a:t>
            </a:r>
            <a:r>
              <a:rPr lang="fr-CH" b="1" dirty="0" smtClean="0"/>
              <a:t> for the </a:t>
            </a:r>
            <a:r>
              <a:rPr lang="fr-CH" b="1" dirty="0" err="1" smtClean="0"/>
              <a:t>Restoration</a:t>
            </a:r>
            <a:r>
              <a:rPr lang="fr-CH" b="1" dirty="0" smtClean="0"/>
              <a:t> of </a:t>
            </a:r>
            <a:r>
              <a:rPr lang="fr-CH" b="1" dirty="0" err="1" smtClean="0"/>
              <a:t>Order</a:t>
            </a:r>
            <a:endParaRPr lang="fr-CH" dirty="0" smtClean="0"/>
          </a:p>
          <a:p>
            <a:endParaRPr lang="fr-CH" b="1" dirty="0"/>
          </a:p>
          <a:p>
            <a:r>
              <a:rPr lang="fr-CH" dirty="0" err="1" smtClean="0"/>
              <a:t>Both</a:t>
            </a:r>
            <a:r>
              <a:rPr lang="fr-CH" dirty="0" smtClean="0"/>
              <a:t> </a:t>
            </a:r>
            <a:r>
              <a:rPr lang="fr-CH" dirty="0" err="1" smtClean="0"/>
              <a:t>Committee’s</a:t>
            </a:r>
            <a:r>
              <a:rPr lang="fr-CH" dirty="0" smtClean="0"/>
              <a:t> </a:t>
            </a:r>
            <a:r>
              <a:rPr lang="fr-CH" dirty="0" err="1" smtClean="0"/>
              <a:t>however</a:t>
            </a:r>
            <a:r>
              <a:rPr lang="fr-CH" dirty="0" smtClean="0"/>
              <a:t> </a:t>
            </a:r>
            <a:r>
              <a:rPr lang="fr-CH" dirty="0" err="1" smtClean="0"/>
              <a:t>faced</a:t>
            </a:r>
            <a:r>
              <a:rPr lang="fr-CH" dirty="0" smtClean="0"/>
              <a:t> the </a:t>
            </a:r>
            <a:r>
              <a:rPr lang="fr-CH" dirty="0" err="1" smtClean="0"/>
              <a:t>same</a:t>
            </a:r>
            <a:r>
              <a:rPr lang="fr-CH" dirty="0" smtClean="0"/>
              <a:t> challenges</a:t>
            </a:r>
          </a:p>
          <a:p>
            <a:pPr lvl="2"/>
            <a:r>
              <a:rPr lang="fr-CH" dirty="0" err="1" smtClean="0"/>
              <a:t>Thousands</a:t>
            </a:r>
            <a:r>
              <a:rPr lang="fr-CH" dirty="0" smtClean="0"/>
              <a:t> of </a:t>
            </a:r>
            <a:r>
              <a:rPr lang="fr-CH" dirty="0" err="1" smtClean="0"/>
              <a:t>drunken</a:t>
            </a:r>
            <a:r>
              <a:rPr lang="fr-CH" dirty="0" smtClean="0"/>
              <a:t> </a:t>
            </a:r>
            <a:r>
              <a:rPr lang="fr-CH" dirty="0" err="1" smtClean="0"/>
              <a:t>workers</a:t>
            </a:r>
            <a:r>
              <a:rPr lang="fr-CH" dirty="0" smtClean="0"/>
              <a:t> and </a:t>
            </a:r>
            <a:r>
              <a:rPr lang="fr-CH" dirty="0" err="1" smtClean="0"/>
              <a:t>soldiers</a:t>
            </a:r>
            <a:r>
              <a:rPr lang="fr-CH" dirty="0" smtClean="0"/>
              <a:t> on </a:t>
            </a:r>
            <a:r>
              <a:rPr lang="fr-CH" dirty="0" err="1" smtClean="0"/>
              <a:t>rampage</a:t>
            </a:r>
            <a:endParaRPr lang="fr-CH" dirty="0" smtClean="0"/>
          </a:p>
          <a:p>
            <a:pPr lvl="2"/>
            <a:r>
              <a:rPr lang="fr-CH" dirty="0" err="1" smtClean="0"/>
              <a:t>Widespread</a:t>
            </a:r>
            <a:r>
              <a:rPr lang="fr-CH" dirty="0" smtClean="0"/>
              <a:t> </a:t>
            </a:r>
            <a:r>
              <a:rPr lang="fr-CH" dirty="0" err="1" smtClean="0"/>
              <a:t>looting</a:t>
            </a:r>
            <a:r>
              <a:rPr lang="fr-CH" dirty="0" smtClean="0"/>
              <a:t>, </a:t>
            </a:r>
            <a:r>
              <a:rPr lang="fr-CH" dirty="0" err="1" smtClean="0"/>
              <a:t>burgalry</a:t>
            </a:r>
            <a:r>
              <a:rPr lang="fr-CH" dirty="0" smtClean="0"/>
              <a:t>, </a:t>
            </a:r>
            <a:r>
              <a:rPr lang="fr-CH" dirty="0" err="1" smtClean="0"/>
              <a:t>assault</a:t>
            </a:r>
            <a:r>
              <a:rPr lang="fr-CH" dirty="0" smtClean="0"/>
              <a:t> and </a:t>
            </a:r>
            <a:r>
              <a:rPr lang="fr-CH" dirty="0" err="1" smtClean="0"/>
              <a:t>robbery</a:t>
            </a:r>
            <a:r>
              <a:rPr lang="fr-CH" dirty="0" smtClean="0"/>
              <a:t> of </a:t>
            </a:r>
            <a:r>
              <a:rPr lang="fr-CH" dirty="0" err="1" smtClean="0"/>
              <a:t>well</a:t>
            </a:r>
            <a:r>
              <a:rPr lang="fr-CH" dirty="0" smtClean="0"/>
              <a:t> </a:t>
            </a:r>
            <a:r>
              <a:rPr lang="fr-CH" dirty="0" err="1" smtClean="0"/>
              <a:t>dressed</a:t>
            </a:r>
            <a:r>
              <a:rPr lang="fr-CH" dirty="0" smtClean="0"/>
              <a:t> </a:t>
            </a:r>
            <a:r>
              <a:rPr lang="fr-CH" dirty="0" err="1" smtClean="0"/>
              <a:t>citizens</a:t>
            </a:r>
            <a:endParaRPr lang="fr-CH" dirty="0" smtClean="0"/>
          </a:p>
          <a:p>
            <a:pPr lvl="2"/>
            <a:r>
              <a:rPr lang="fr-CH" dirty="0" smtClean="0"/>
              <a:t>Anti-police violence </a:t>
            </a:r>
            <a:r>
              <a:rPr lang="fr-CH" dirty="0" err="1" smtClean="0"/>
              <a:t>descending</a:t>
            </a:r>
            <a:r>
              <a:rPr lang="fr-CH" dirty="0" smtClean="0"/>
              <a:t> </a:t>
            </a:r>
            <a:r>
              <a:rPr lang="fr-CH" dirty="0" err="1" smtClean="0"/>
              <a:t>into</a:t>
            </a:r>
            <a:r>
              <a:rPr lang="fr-CH" dirty="0" smtClean="0"/>
              <a:t> </a:t>
            </a:r>
            <a:r>
              <a:rPr lang="fr-CH" dirty="0" err="1" smtClean="0"/>
              <a:t>anarchic</a:t>
            </a:r>
            <a:r>
              <a:rPr lang="fr-CH" dirty="0" smtClean="0"/>
              <a:t> </a:t>
            </a:r>
            <a:r>
              <a:rPr lang="fr-CH" dirty="0" err="1" smtClean="0"/>
              <a:t>brawls</a:t>
            </a:r>
            <a:endParaRPr lang="fr-CH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00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5938</TotalTime>
  <Words>1334</Words>
  <Application>Microsoft Macintosh PowerPoint</Application>
  <PresentationFormat>Widescreen</PresentationFormat>
  <Paragraphs>144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Calibri</vt:lpstr>
      <vt:lpstr>Mangal</vt:lpstr>
      <vt:lpstr>Rockwell</vt:lpstr>
      <vt:lpstr>Rockwell Condensed</vt:lpstr>
      <vt:lpstr>Rockwell Extra Bold</vt:lpstr>
      <vt:lpstr>Wingdings</vt:lpstr>
      <vt:lpstr>Wood Type</vt:lpstr>
      <vt:lpstr>The february revolution</vt:lpstr>
      <vt:lpstr>Russia at war</vt:lpstr>
      <vt:lpstr>PowerPoint Presentation</vt:lpstr>
      <vt:lpstr>Beginnings – petrograd</vt:lpstr>
      <vt:lpstr>Second bloody sunday</vt:lpstr>
      <vt:lpstr>From Protest to revolution</vt:lpstr>
      <vt:lpstr>People’s revolution</vt:lpstr>
      <vt:lpstr>Political leadership I – the soviet</vt:lpstr>
      <vt:lpstr>Political leadership II – Temp committee</vt:lpstr>
      <vt:lpstr>Order No.1</vt:lpstr>
      <vt:lpstr>‘Paradox of february’ (trotsky)</vt:lpstr>
      <vt:lpstr>Political leadership III – provisonal govt</vt:lpstr>
      <vt:lpstr>Political leadership III – provisonal govt</vt:lpstr>
      <vt:lpstr>Local Revs – Town + countryside</vt:lpstr>
      <vt:lpstr>Local revs – army + nationalities</vt:lpstr>
      <vt:lpstr>Lenin arrives with the april theses</vt:lpstr>
      <vt:lpstr>Coalition + Revolutionary defencism</vt:lpstr>
      <vt:lpstr>The summer collapse</vt:lpstr>
      <vt:lpstr>Jul.y days</vt:lpstr>
      <vt:lpstr>July days</vt:lpstr>
      <vt:lpstr>July days</vt:lpstr>
      <vt:lpstr>July days</vt:lpstr>
      <vt:lpstr>Impact on the prov govt</vt:lpstr>
      <vt:lpstr>Impact on the prov govt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february revolution</dc:title>
  <dc:creator>James Cormick</dc:creator>
  <cp:lastModifiedBy>James Cormick</cp:lastModifiedBy>
  <cp:revision>18</cp:revision>
  <cp:lastPrinted>2018-01-29T07:39:29Z</cp:lastPrinted>
  <dcterms:created xsi:type="dcterms:W3CDTF">2018-01-28T17:59:29Z</dcterms:created>
  <dcterms:modified xsi:type="dcterms:W3CDTF">2018-02-01T20:58:07Z</dcterms:modified>
</cp:coreProperties>
</file>