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60" r:id="rId3"/>
    <p:sldId id="259" r:id="rId4"/>
    <p:sldId id="257" r:id="rId5"/>
    <p:sldId id="258" r:id="rId6"/>
    <p:sldId id="261" r:id="rId7"/>
  </p:sldIdLst>
  <p:sldSz cx="9144000" cy="6858000" type="screen4x3"/>
  <p:notesSz cx="6811963" cy="99425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4"/>
    <p:restoredTop sz="94580"/>
  </p:normalViewPr>
  <p:slideViewPr>
    <p:cSldViewPr>
      <p:cViewPr varScale="1">
        <p:scale>
          <a:sx n="153" d="100"/>
          <a:sy n="153" d="100"/>
        </p:scale>
        <p:origin x="292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9213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913957-91BD-4186-822D-5A1D598D8383}" type="datetimeFigureOut">
              <a:rPr lang="fr-CH" smtClean="0"/>
              <a:t>10.01.22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9213" y="9444038"/>
            <a:ext cx="29511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48671-51B9-499A-A334-C6AE71DC5753}" type="slidenum">
              <a:rPr lang="fr-CH" smtClean="0"/>
              <a:t>‹#›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DF21D9FB-76EF-46E8-A6FD-55637D01A4C1}" type="datetimeFigureOut">
              <a:rPr lang="fr-CH" smtClean="0"/>
              <a:pPr/>
              <a:t>10.01.22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45FFCD53-6219-428E-8B53-3DBA0721D9A4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1D9FB-76EF-46E8-A6FD-55637D01A4C1}" type="datetimeFigureOut">
              <a:rPr lang="fr-CH" smtClean="0"/>
              <a:pPr/>
              <a:t>10.01.22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FCD53-6219-428E-8B53-3DBA0721D9A4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1D9FB-76EF-46E8-A6FD-55637D01A4C1}" type="datetimeFigureOut">
              <a:rPr lang="fr-CH" smtClean="0"/>
              <a:pPr/>
              <a:t>10.01.22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FCD53-6219-428E-8B53-3DBA0721D9A4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1D9FB-76EF-46E8-A6FD-55637D01A4C1}" type="datetimeFigureOut">
              <a:rPr lang="fr-CH" smtClean="0"/>
              <a:pPr/>
              <a:t>10.01.22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FCD53-6219-428E-8B53-3DBA0721D9A4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1D9FB-76EF-46E8-A6FD-55637D01A4C1}" type="datetimeFigureOut">
              <a:rPr lang="fr-CH" smtClean="0"/>
              <a:pPr/>
              <a:t>10.01.22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FCD53-6219-428E-8B53-3DBA0721D9A4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1D9FB-76EF-46E8-A6FD-55637D01A4C1}" type="datetimeFigureOut">
              <a:rPr lang="fr-CH" smtClean="0"/>
              <a:pPr/>
              <a:t>10.01.22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FCD53-6219-428E-8B53-3DBA0721D9A4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1D9FB-76EF-46E8-A6FD-55637D01A4C1}" type="datetimeFigureOut">
              <a:rPr lang="fr-CH" smtClean="0"/>
              <a:pPr/>
              <a:t>10.01.22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FCD53-6219-428E-8B53-3DBA0721D9A4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1D9FB-76EF-46E8-A6FD-55637D01A4C1}" type="datetimeFigureOut">
              <a:rPr lang="fr-CH" smtClean="0"/>
              <a:pPr/>
              <a:t>10.01.22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FCD53-6219-428E-8B53-3DBA0721D9A4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1D9FB-76EF-46E8-A6FD-55637D01A4C1}" type="datetimeFigureOut">
              <a:rPr lang="fr-CH" smtClean="0"/>
              <a:pPr/>
              <a:t>10.01.22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FCD53-6219-428E-8B53-3DBA0721D9A4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DF21D9FB-76EF-46E8-A6FD-55637D01A4C1}" type="datetimeFigureOut">
              <a:rPr lang="fr-CH" smtClean="0"/>
              <a:pPr/>
              <a:t>10.01.22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45FFCD53-6219-428E-8B53-3DBA0721D9A4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DF21D9FB-76EF-46E8-A6FD-55637D01A4C1}" type="datetimeFigureOut">
              <a:rPr lang="fr-CH" smtClean="0"/>
              <a:pPr/>
              <a:t>10.01.22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45FFCD53-6219-428E-8B53-3DBA0721D9A4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jpe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F21D9FB-76EF-46E8-A6FD-55637D01A4C1}" type="datetimeFigureOut">
              <a:rPr lang="fr-CH" smtClean="0"/>
              <a:pPr/>
              <a:t>10.01.22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5FFCD53-6219-428E-8B53-3DBA0721D9A4}" type="slidenum">
              <a:rPr lang="fr-CH" smtClean="0"/>
              <a:pPr/>
              <a:t>‹#›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err="1" smtClean="0"/>
              <a:t>Swiss</a:t>
            </a:r>
            <a:r>
              <a:rPr lang="fr-CH" dirty="0" smtClean="0"/>
              <a:t> </a:t>
            </a:r>
            <a:r>
              <a:rPr lang="fr-CH" dirty="0" err="1" smtClean="0"/>
              <a:t>Political</a:t>
            </a:r>
            <a:r>
              <a:rPr lang="fr-CH" dirty="0" smtClean="0"/>
              <a:t> Institutions</a:t>
            </a:r>
            <a:endParaRPr lang="fr-C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dirty="0" err="1" smtClean="0"/>
              <a:t>Overview</a:t>
            </a:r>
            <a:r>
              <a:rPr lang="fr-CH" dirty="0" smtClean="0"/>
              <a:t> of the </a:t>
            </a:r>
            <a:r>
              <a:rPr lang="fr-CH" dirty="0" err="1" smtClean="0"/>
              <a:t>Confederation</a:t>
            </a:r>
            <a:r>
              <a:rPr lang="fr-CH" dirty="0" smtClean="0"/>
              <a:t> of </a:t>
            </a:r>
            <a:r>
              <a:rPr lang="fr-CH" dirty="0" err="1" smtClean="0"/>
              <a:t>Switzerland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806689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Political</a:t>
            </a:r>
            <a:r>
              <a:rPr lang="fr-CH" dirty="0" smtClean="0"/>
              <a:t> organisation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fr-CH" dirty="0" smtClean="0">
                <a:solidFill>
                  <a:srgbClr val="FF0000"/>
                </a:solidFill>
              </a:rPr>
              <a:t>Confoederatio </a:t>
            </a:r>
            <a:r>
              <a:rPr lang="fr-CH" dirty="0" err="1" smtClean="0">
                <a:solidFill>
                  <a:srgbClr val="FF0000"/>
                </a:solidFill>
              </a:rPr>
              <a:t>Helvetica</a:t>
            </a:r>
            <a:r>
              <a:rPr lang="fr-CH" dirty="0" smtClean="0">
                <a:solidFill>
                  <a:srgbClr val="FF0000"/>
                </a:solidFill>
              </a:rPr>
              <a:t> (CH)</a:t>
            </a:r>
          </a:p>
          <a:p>
            <a:pPr marL="0" indent="0" algn="ctr">
              <a:buNone/>
            </a:pPr>
            <a:r>
              <a:rPr lang="fr-CH" i="1" dirty="0" err="1" smtClean="0"/>
              <a:t>Current</a:t>
            </a:r>
            <a:r>
              <a:rPr lang="fr-CH" i="1" dirty="0" smtClean="0"/>
              <a:t> version of </a:t>
            </a:r>
            <a:r>
              <a:rPr lang="fr-CH" dirty="0" smtClean="0"/>
              <a:t>700 </a:t>
            </a:r>
            <a:r>
              <a:rPr lang="fr-CH" dirty="0" err="1" smtClean="0"/>
              <a:t>year</a:t>
            </a:r>
            <a:r>
              <a:rPr lang="fr-CH" dirty="0" smtClean="0"/>
              <a:t> </a:t>
            </a:r>
            <a:r>
              <a:rPr lang="fr-CH" dirty="0" err="1" smtClean="0"/>
              <a:t>old</a:t>
            </a:r>
            <a:r>
              <a:rPr lang="fr-CH" dirty="0" smtClean="0"/>
              <a:t> alliance of </a:t>
            </a:r>
            <a:r>
              <a:rPr lang="fr-CH" dirty="0" err="1" smtClean="0"/>
              <a:t>individual</a:t>
            </a:r>
            <a:r>
              <a:rPr lang="fr-CH" dirty="0" smtClean="0"/>
              <a:t> cantons</a:t>
            </a:r>
          </a:p>
          <a:p>
            <a:pPr marL="0" indent="0" algn="ctr">
              <a:buNone/>
            </a:pPr>
            <a:r>
              <a:rPr lang="fr-CH" dirty="0" smtClean="0">
                <a:solidFill>
                  <a:srgbClr val="FF0000"/>
                </a:solidFill>
              </a:rPr>
              <a:t>Cantons</a:t>
            </a:r>
          </a:p>
          <a:p>
            <a:pPr marL="0" indent="0" algn="ctr">
              <a:buNone/>
            </a:pPr>
            <a:r>
              <a:rPr lang="fr-CH" dirty="0" smtClean="0"/>
              <a:t>3 &gt; 26 over 700 </a:t>
            </a:r>
            <a:r>
              <a:rPr lang="fr-CH" dirty="0" err="1" smtClean="0"/>
              <a:t>years</a:t>
            </a:r>
            <a:r>
              <a:rPr lang="fr-CH" dirty="0" smtClean="0"/>
              <a:t> w/Jura </a:t>
            </a:r>
            <a:r>
              <a:rPr lang="fr-CH" dirty="0" err="1" smtClean="0"/>
              <a:t>only</a:t>
            </a:r>
            <a:r>
              <a:rPr lang="fr-CH" dirty="0" smtClean="0"/>
              <a:t> </a:t>
            </a:r>
            <a:r>
              <a:rPr lang="fr-CH" i="1" dirty="0" smtClean="0"/>
              <a:t>one </a:t>
            </a:r>
            <a:r>
              <a:rPr lang="fr-CH" i="1" dirty="0" err="1" smtClean="0"/>
              <a:t>since</a:t>
            </a:r>
            <a:r>
              <a:rPr lang="fr-CH" i="1" dirty="0" smtClean="0"/>
              <a:t> st </a:t>
            </a:r>
            <a:r>
              <a:rPr lang="fr-CH" dirty="0" smtClean="0"/>
              <a:t>20thC</a:t>
            </a:r>
          </a:p>
          <a:p>
            <a:pPr marL="0" indent="0" algn="ctr">
              <a:buNone/>
            </a:pPr>
            <a:r>
              <a:rPr lang="fr-CH" dirty="0" err="1" smtClean="0"/>
              <a:t>Individual</a:t>
            </a:r>
            <a:r>
              <a:rPr lang="fr-CH" dirty="0" smtClean="0"/>
              <a:t> constitution, </a:t>
            </a:r>
            <a:r>
              <a:rPr lang="fr-CH" dirty="0" err="1" smtClean="0"/>
              <a:t>parl</a:t>
            </a:r>
            <a:r>
              <a:rPr lang="fr-CH" dirty="0" smtClean="0"/>
              <a:t>, </a:t>
            </a:r>
            <a:r>
              <a:rPr lang="fr-CH" dirty="0" err="1" smtClean="0"/>
              <a:t>govt</a:t>
            </a:r>
            <a:r>
              <a:rPr lang="fr-CH" dirty="0" smtClean="0"/>
              <a:t>, courts</a:t>
            </a:r>
          </a:p>
          <a:p>
            <a:pPr marL="0" indent="0" algn="ctr">
              <a:buNone/>
            </a:pPr>
            <a:r>
              <a:rPr lang="fr-CH" dirty="0" err="1" smtClean="0"/>
              <a:t>Health</a:t>
            </a:r>
            <a:r>
              <a:rPr lang="fr-CH" dirty="0" smtClean="0"/>
              <a:t> care, </a:t>
            </a:r>
            <a:r>
              <a:rPr lang="fr-CH" dirty="0" err="1" smtClean="0"/>
              <a:t>education</a:t>
            </a:r>
            <a:r>
              <a:rPr lang="fr-CH" dirty="0" smtClean="0"/>
              <a:t> and arts/culture</a:t>
            </a:r>
          </a:p>
          <a:p>
            <a:pPr marL="0" indent="0" algn="ctr">
              <a:buNone/>
            </a:pPr>
            <a:r>
              <a:rPr lang="fr-CH" dirty="0" err="1" smtClean="0"/>
              <a:t>Parl</a:t>
            </a:r>
            <a:r>
              <a:rPr lang="fr-CH" dirty="0" smtClean="0"/>
              <a:t> size b/w 58-180 (% </a:t>
            </a:r>
            <a:r>
              <a:rPr lang="fr-CH" dirty="0" err="1" smtClean="0"/>
              <a:t>rep</a:t>
            </a:r>
            <a:r>
              <a:rPr lang="fr-CH" dirty="0" smtClean="0"/>
              <a:t> </a:t>
            </a:r>
            <a:r>
              <a:rPr lang="fr-CH" dirty="0" err="1" smtClean="0"/>
              <a:t>mostly</a:t>
            </a:r>
            <a:r>
              <a:rPr lang="fr-CH" dirty="0" smtClean="0"/>
              <a:t>)</a:t>
            </a:r>
          </a:p>
          <a:p>
            <a:pPr marL="0" indent="0" algn="ctr">
              <a:buNone/>
            </a:pPr>
            <a:r>
              <a:rPr lang="fr-CH" dirty="0" err="1" smtClean="0"/>
              <a:t>Govt</a:t>
            </a:r>
            <a:r>
              <a:rPr lang="fr-CH" dirty="0" smtClean="0"/>
              <a:t> size 5-7 (</a:t>
            </a:r>
            <a:r>
              <a:rPr lang="fr-CH" dirty="0" err="1" smtClean="0"/>
              <a:t>Maj</a:t>
            </a:r>
            <a:r>
              <a:rPr lang="fr-CH" dirty="0" smtClean="0"/>
              <a:t> system </a:t>
            </a:r>
            <a:r>
              <a:rPr lang="fr-CH" dirty="0" err="1" smtClean="0"/>
              <a:t>mostly</a:t>
            </a:r>
            <a:r>
              <a:rPr lang="fr-CH" dirty="0" smtClean="0"/>
              <a:t>)</a:t>
            </a:r>
            <a:endParaRPr lang="fr-CH" dirty="0"/>
          </a:p>
          <a:p>
            <a:pPr marL="0" indent="0" algn="ctr">
              <a:buNone/>
            </a:pPr>
            <a:r>
              <a:rPr lang="fr-CH" dirty="0" smtClean="0">
                <a:solidFill>
                  <a:srgbClr val="FF0000"/>
                </a:solidFill>
              </a:rPr>
              <a:t>Communes</a:t>
            </a:r>
          </a:p>
          <a:p>
            <a:pPr marL="0" indent="0" algn="ctr">
              <a:buNone/>
            </a:pPr>
            <a:r>
              <a:rPr lang="fr-CH" dirty="0" smtClean="0"/>
              <a:t>2142, </a:t>
            </a:r>
            <a:r>
              <a:rPr lang="fr-CH" dirty="0" smtClean="0"/>
              <a:t>but in </a:t>
            </a:r>
            <a:r>
              <a:rPr lang="fr-CH" dirty="0" err="1" smtClean="0"/>
              <a:t>decline</a:t>
            </a:r>
            <a:r>
              <a:rPr lang="fr-CH" dirty="0" smtClean="0"/>
              <a:t> as </a:t>
            </a:r>
            <a:r>
              <a:rPr lang="fr-CH" dirty="0" err="1" smtClean="0"/>
              <a:t>mergers</a:t>
            </a:r>
            <a:r>
              <a:rPr lang="fr-CH" dirty="0" smtClean="0"/>
              <a:t> </a:t>
            </a:r>
            <a:r>
              <a:rPr lang="fr-CH" dirty="0" err="1" smtClean="0"/>
              <a:t>increase</a:t>
            </a:r>
            <a:endParaRPr lang="fr-CH" dirty="0" smtClean="0"/>
          </a:p>
          <a:p>
            <a:pPr marL="0" indent="0" algn="ctr">
              <a:buNone/>
            </a:pPr>
            <a:r>
              <a:rPr lang="fr-CH" dirty="0" smtClean="0"/>
              <a:t>1/5 </a:t>
            </a:r>
            <a:r>
              <a:rPr lang="fr-CH" dirty="0" err="1" smtClean="0"/>
              <a:t>Parls</a:t>
            </a:r>
            <a:r>
              <a:rPr lang="fr-CH" dirty="0" smtClean="0"/>
              <a:t>; 4/5 Communal </a:t>
            </a:r>
            <a:r>
              <a:rPr lang="fr-CH" dirty="0" err="1" smtClean="0"/>
              <a:t>Assemblies</a:t>
            </a:r>
            <a:endParaRPr lang="fr-CH" dirty="0" smtClean="0"/>
          </a:p>
          <a:p>
            <a:pPr marL="0" indent="0" algn="ctr">
              <a:buNone/>
            </a:pPr>
            <a:r>
              <a:rPr lang="fr-CH" dirty="0" err="1" smtClean="0"/>
              <a:t>Registry</a:t>
            </a:r>
            <a:r>
              <a:rPr lang="fr-CH" dirty="0" smtClean="0"/>
              <a:t>; civil </a:t>
            </a:r>
            <a:r>
              <a:rPr lang="fr-CH" dirty="0" err="1" smtClean="0"/>
              <a:t>defence</a:t>
            </a:r>
            <a:r>
              <a:rPr lang="fr-CH" dirty="0" smtClean="0"/>
              <a:t>; </a:t>
            </a:r>
            <a:r>
              <a:rPr lang="fr-CH" dirty="0" err="1" smtClean="0"/>
              <a:t>schools</a:t>
            </a:r>
            <a:r>
              <a:rPr lang="fr-CH" dirty="0" smtClean="0"/>
              <a:t>; </a:t>
            </a:r>
            <a:r>
              <a:rPr lang="fr-CH" dirty="0" err="1" smtClean="0"/>
              <a:t>roads</a:t>
            </a:r>
            <a:endParaRPr lang="fr-CH" dirty="0"/>
          </a:p>
          <a:p>
            <a:pPr marL="0" indent="0" algn="ctr">
              <a:buNone/>
            </a:pPr>
            <a:r>
              <a:rPr lang="fr-CH" dirty="0"/>
              <a:t>s</a:t>
            </a:r>
            <a:r>
              <a:rPr lang="fr-CH" dirty="0" smtClean="0"/>
              <a:t>ocial services; planning; taxes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63754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Basic </a:t>
            </a:r>
            <a:r>
              <a:rPr lang="fr-CH" dirty="0" err="1" smtClean="0"/>
              <a:t>electoral</a:t>
            </a:r>
            <a:r>
              <a:rPr lang="fr-CH" dirty="0" smtClean="0"/>
              <a:t> structure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CH" dirty="0" err="1" smtClean="0">
                <a:solidFill>
                  <a:srgbClr val="FF0000"/>
                </a:solidFill>
              </a:rPr>
              <a:t>Confederation</a:t>
            </a:r>
            <a:endParaRPr lang="fr-CH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fr-CH" dirty="0" err="1" smtClean="0"/>
              <a:t>Federal</a:t>
            </a:r>
            <a:r>
              <a:rPr lang="fr-CH" dirty="0" smtClean="0"/>
              <a:t> </a:t>
            </a:r>
            <a:r>
              <a:rPr lang="fr-CH" dirty="0" err="1" smtClean="0"/>
              <a:t>President</a:t>
            </a:r>
            <a:r>
              <a:rPr lang="fr-CH" dirty="0" smtClean="0"/>
              <a:t> (1 </a:t>
            </a:r>
            <a:r>
              <a:rPr lang="fr-CH" dirty="0" err="1" smtClean="0"/>
              <a:t>each</a:t>
            </a:r>
            <a:r>
              <a:rPr lang="fr-CH" dirty="0" smtClean="0"/>
              <a:t> </a:t>
            </a:r>
            <a:r>
              <a:rPr lang="fr-CH" dirty="0" err="1" smtClean="0"/>
              <a:t>year</a:t>
            </a:r>
            <a:r>
              <a:rPr lang="fr-CH" dirty="0" smtClean="0"/>
              <a:t>)</a:t>
            </a:r>
          </a:p>
          <a:p>
            <a:pPr marL="0" indent="0" algn="ctr">
              <a:buNone/>
            </a:pPr>
            <a:r>
              <a:rPr lang="fr-CH" dirty="0" err="1" smtClean="0"/>
              <a:t>Federal</a:t>
            </a:r>
            <a:r>
              <a:rPr lang="fr-CH" dirty="0" smtClean="0"/>
              <a:t> Council (7 </a:t>
            </a:r>
            <a:r>
              <a:rPr lang="fr-CH" dirty="0" err="1" smtClean="0"/>
              <a:t>elected</a:t>
            </a:r>
            <a:r>
              <a:rPr lang="fr-CH" dirty="0" smtClean="0"/>
              <a:t> </a:t>
            </a:r>
            <a:r>
              <a:rPr lang="fr-CH" dirty="0" err="1" smtClean="0"/>
              <a:t>every</a:t>
            </a:r>
            <a:r>
              <a:rPr lang="fr-CH" dirty="0" smtClean="0"/>
              <a:t> 4 </a:t>
            </a:r>
            <a:r>
              <a:rPr lang="fr-CH" dirty="0" err="1" smtClean="0"/>
              <a:t>years</a:t>
            </a:r>
            <a:r>
              <a:rPr lang="fr-CH" dirty="0" smtClean="0"/>
              <a:t>)</a:t>
            </a:r>
          </a:p>
          <a:p>
            <a:pPr marL="0" indent="0" algn="ctr">
              <a:buNone/>
            </a:pPr>
            <a:r>
              <a:rPr lang="fr-CH" dirty="0" smtClean="0">
                <a:solidFill>
                  <a:srgbClr val="FF0000"/>
                </a:solidFill>
              </a:rPr>
              <a:t>United </a:t>
            </a:r>
            <a:r>
              <a:rPr lang="fr-CH" dirty="0" err="1" smtClean="0">
                <a:solidFill>
                  <a:srgbClr val="FF0000"/>
                </a:solidFill>
              </a:rPr>
              <a:t>Federal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Assembly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fr-CH" dirty="0" smtClean="0">
                <a:solidFill>
                  <a:srgbClr val="FF0000"/>
                </a:solidFill>
              </a:rPr>
              <a:t>(</a:t>
            </a:r>
            <a:r>
              <a:rPr lang="fr-CH" i="1" dirty="0" err="1" smtClean="0">
                <a:solidFill>
                  <a:srgbClr val="FF0000"/>
                </a:solidFill>
              </a:rPr>
              <a:t>bicameral</a:t>
            </a:r>
            <a:r>
              <a:rPr lang="fr-CH" i="1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Federal</a:t>
            </a:r>
            <a:r>
              <a:rPr lang="fr-CH" dirty="0" smtClean="0">
                <a:solidFill>
                  <a:srgbClr val="FF0000"/>
                </a:solidFill>
              </a:rPr>
              <a:t> Chambers)</a:t>
            </a:r>
          </a:p>
          <a:p>
            <a:pPr marL="0" indent="0" algn="ctr">
              <a:buNone/>
            </a:pPr>
            <a:r>
              <a:rPr lang="fr-CH" dirty="0" smtClean="0"/>
              <a:t>Council of States (46 </a:t>
            </a:r>
            <a:r>
              <a:rPr lang="fr-CH" dirty="0" err="1" smtClean="0"/>
              <a:t>elected</a:t>
            </a:r>
            <a:r>
              <a:rPr lang="fr-CH" dirty="0" smtClean="0"/>
              <a:t> </a:t>
            </a:r>
            <a:r>
              <a:rPr lang="fr-CH" dirty="0" err="1" smtClean="0"/>
              <a:t>every</a:t>
            </a:r>
            <a:r>
              <a:rPr lang="fr-CH" dirty="0" smtClean="0"/>
              <a:t> 4 </a:t>
            </a:r>
            <a:r>
              <a:rPr lang="fr-CH" dirty="0" err="1" smtClean="0"/>
              <a:t>years</a:t>
            </a:r>
            <a:r>
              <a:rPr lang="fr-CH" dirty="0" smtClean="0"/>
              <a:t>)</a:t>
            </a:r>
          </a:p>
          <a:p>
            <a:pPr marL="0" indent="0" algn="ctr">
              <a:buNone/>
            </a:pPr>
            <a:r>
              <a:rPr lang="fr-CH" dirty="0" smtClean="0"/>
              <a:t>National Council (200 </a:t>
            </a:r>
            <a:r>
              <a:rPr lang="fr-CH" dirty="0" err="1" smtClean="0"/>
              <a:t>elected</a:t>
            </a:r>
            <a:r>
              <a:rPr lang="fr-CH" dirty="0" smtClean="0"/>
              <a:t> </a:t>
            </a:r>
            <a:r>
              <a:rPr lang="fr-CH" dirty="0" err="1" smtClean="0"/>
              <a:t>every</a:t>
            </a:r>
            <a:r>
              <a:rPr lang="fr-CH" dirty="0" smtClean="0"/>
              <a:t> 4 </a:t>
            </a:r>
            <a:r>
              <a:rPr lang="fr-CH" dirty="0" err="1" smtClean="0"/>
              <a:t>years</a:t>
            </a:r>
            <a:r>
              <a:rPr lang="fr-CH" dirty="0" smtClean="0"/>
              <a:t>)</a:t>
            </a:r>
          </a:p>
          <a:p>
            <a:pPr marL="0" indent="0">
              <a:buNone/>
            </a:pPr>
            <a:r>
              <a:rPr lang="fr-CH" dirty="0" smtClean="0">
                <a:solidFill>
                  <a:srgbClr val="FF0000"/>
                </a:solidFill>
              </a:rPr>
              <a:t>6.4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mill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citizens</a:t>
            </a:r>
            <a:r>
              <a:rPr lang="fr-CH" dirty="0" smtClean="0">
                <a:solidFill>
                  <a:srgbClr val="FF0000"/>
                </a:solidFill>
              </a:rPr>
              <a:t>(% </a:t>
            </a:r>
            <a:r>
              <a:rPr lang="fr-CH" dirty="0" err="1" smtClean="0">
                <a:solidFill>
                  <a:srgbClr val="FF0000"/>
                </a:solidFill>
              </a:rPr>
              <a:t>repr</a:t>
            </a:r>
            <a:r>
              <a:rPr lang="fr-CH" dirty="0" smtClean="0">
                <a:solidFill>
                  <a:srgbClr val="FF0000"/>
                </a:solidFill>
              </a:rPr>
              <a:t>)    26 cantons(FPP)</a:t>
            </a:r>
          </a:p>
          <a:p>
            <a:pPr marL="0" indent="0">
              <a:buNone/>
            </a:pPr>
            <a:endParaRPr lang="fr-CH" dirty="0" smtClean="0"/>
          </a:p>
          <a:p>
            <a:pPr marL="0" indent="0">
              <a:buNone/>
            </a:pPr>
            <a:endParaRPr lang="fr-CH" dirty="0" smtClean="0"/>
          </a:p>
          <a:p>
            <a:pPr marL="0" indent="0" algn="ctr">
              <a:buNone/>
            </a:pP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171168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History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>
                <a:solidFill>
                  <a:srgbClr val="FF0000"/>
                </a:solidFill>
              </a:rPr>
              <a:t>1830</a:t>
            </a:r>
            <a:r>
              <a:rPr lang="fr-CH" dirty="0" smtClean="0"/>
              <a:t> &gt; </a:t>
            </a:r>
            <a:r>
              <a:rPr lang="fr-CH" dirty="0" err="1" smtClean="0"/>
              <a:t>Regeneration</a:t>
            </a:r>
            <a:r>
              <a:rPr lang="fr-CH" dirty="0" smtClean="0"/>
              <a:t> – con/lib split</a:t>
            </a:r>
          </a:p>
          <a:p>
            <a:r>
              <a:rPr lang="fr-CH" dirty="0" smtClean="0">
                <a:solidFill>
                  <a:srgbClr val="FF0000"/>
                </a:solidFill>
              </a:rPr>
              <a:t>1847</a:t>
            </a:r>
            <a:r>
              <a:rPr lang="fr-CH" dirty="0" smtClean="0"/>
              <a:t> – Sonderbund </a:t>
            </a:r>
            <a:r>
              <a:rPr lang="fr-CH" dirty="0" err="1" smtClean="0"/>
              <a:t>War</a:t>
            </a:r>
            <a:r>
              <a:rPr lang="fr-CH" dirty="0" smtClean="0"/>
              <a:t> - cons </a:t>
            </a:r>
            <a:r>
              <a:rPr lang="fr-CH" dirty="0" err="1" smtClean="0"/>
              <a:t>def</a:t>
            </a:r>
            <a:endParaRPr lang="fr-CH" dirty="0" smtClean="0"/>
          </a:p>
          <a:p>
            <a:r>
              <a:rPr lang="fr-CH" dirty="0" smtClean="0">
                <a:solidFill>
                  <a:srgbClr val="FF0000"/>
                </a:solidFill>
              </a:rPr>
              <a:t>1848</a:t>
            </a:r>
            <a:r>
              <a:rPr lang="fr-CH" dirty="0" smtClean="0"/>
              <a:t> – </a:t>
            </a:r>
            <a:r>
              <a:rPr lang="fr-CH" dirty="0" err="1" smtClean="0"/>
              <a:t>Const</a:t>
            </a:r>
            <a:r>
              <a:rPr lang="fr-CH" dirty="0" smtClean="0"/>
              <a:t> </a:t>
            </a:r>
            <a:r>
              <a:rPr lang="fr-CH" dirty="0" err="1" smtClean="0"/>
              <a:t>adopted</a:t>
            </a:r>
            <a:r>
              <a:rPr lang="fr-CH" dirty="0" smtClean="0"/>
              <a:t> – S/land </a:t>
            </a:r>
            <a:r>
              <a:rPr lang="fr-CH" dirty="0" err="1" smtClean="0"/>
              <a:t>emerges</a:t>
            </a:r>
            <a:endParaRPr lang="fr-CH" dirty="0" smtClean="0"/>
          </a:p>
          <a:p>
            <a:r>
              <a:rPr lang="fr-CH" dirty="0" smtClean="0">
                <a:solidFill>
                  <a:srgbClr val="FF0000"/>
                </a:solidFill>
              </a:rPr>
              <a:t>1874</a:t>
            </a:r>
            <a:r>
              <a:rPr lang="fr-CH" dirty="0" smtClean="0"/>
              <a:t> – Right to referendum</a:t>
            </a:r>
          </a:p>
          <a:p>
            <a:r>
              <a:rPr lang="fr-CH" dirty="0" smtClean="0">
                <a:solidFill>
                  <a:srgbClr val="FF0000"/>
                </a:solidFill>
              </a:rPr>
              <a:t>1888</a:t>
            </a:r>
            <a:r>
              <a:rPr lang="fr-CH" dirty="0" smtClean="0"/>
              <a:t> – SP; </a:t>
            </a:r>
            <a:r>
              <a:rPr lang="fr-CH" dirty="0" smtClean="0">
                <a:solidFill>
                  <a:srgbClr val="FF0000"/>
                </a:solidFill>
              </a:rPr>
              <a:t>1894</a:t>
            </a:r>
            <a:r>
              <a:rPr lang="fr-CH" dirty="0" smtClean="0"/>
              <a:t> – FDP; </a:t>
            </a:r>
            <a:r>
              <a:rPr lang="fr-CH" dirty="0" smtClean="0">
                <a:solidFill>
                  <a:srgbClr val="FF0000"/>
                </a:solidFill>
              </a:rPr>
              <a:t>1912 </a:t>
            </a:r>
            <a:r>
              <a:rPr lang="fr-CH" dirty="0" smtClean="0"/>
              <a:t>– CVP </a:t>
            </a:r>
          </a:p>
          <a:p>
            <a:r>
              <a:rPr lang="fr-CH" dirty="0" smtClean="0">
                <a:solidFill>
                  <a:srgbClr val="FF0000"/>
                </a:solidFill>
              </a:rPr>
              <a:t>1918</a:t>
            </a:r>
            <a:r>
              <a:rPr lang="fr-CH" dirty="0" smtClean="0"/>
              <a:t> – 1WW; GS – SVP </a:t>
            </a:r>
          </a:p>
          <a:p>
            <a:r>
              <a:rPr lang="fr-CH" dirty="0" smtClean="0">
                <a:solidFill>
                  <a:srgbClr val="FF0000"/>
                </a:solidFill>
              </a:rPr>
              <a:t>1919</a:t>
            </a:r>
            <a:r>
              <a:rPr lang="fr-CH" dirty="0" smtClean="0"/>
              <a:t> - % </a:t>
            </a:r>
            <a:r>
              <a:rPr lang="fr-CH" dirty="0" err="1" smtClean="0"/>
              <a:t>Rep</a:t>
            </a:r>
            <a:r>
              <a:rPr lang="fr-CH" dirty="0" smtClean="0"/>
              <a:t> </a:t>
            </a:r>
            <a:r>
              <a:rPr lang="fr-CH" dirty="0" err="1" smtClean="0"/>
              <a:t>used</a:t>
            </a:r>
            <a:r>
              <a:rPr lang="fr-CH" dirty="0" smtClean="0"/>
              <a:t> – FDP dom </a:t>
            </a:r>
            <a:r>
              <a:rPr lang="fr-CH" dirty="0" err="1" smtClean="0"/>
              <a:t>at</a:t>
            </a:r>
            <a:r>
              <a:rPr lang="fr-CH" dirty="0" smtClean="0"/>
              <a:t> an end</a:t>
            </a:r>
          </a:p>
          <a:p>
            <a:pPr>
              <a:buNone/>
            </a:pP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213262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Cohesion</a:t>
            </a:r>
            <a:r>
              <a:rPr lang="fr-CH" dirty="0" smtClean="0"/>
              <a:t> &amp; Extension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19257"/>
            <a:ext cx="6421328" cy="3603812"/>
          </a:xfrm>
        </p:spPr>
        <p:txBody>
          <a:bodyPr>
            <a:normAutofit fontScale="92500" lnSpcReduction="10000"/>
          </a:bodyPr>
          <a:lstStyle/>
          <a:p>
            <a:r>
              <a:rPr lang="fr-CH" dirty="0" smtClean="0"/>
              <a:t>1929 – SVP </a:t>
            </a:r>
            <a:r>
              <a:rPr lang="fr-CH" dirty="0" err="1" smtClean="0"/>
              <a:t>member</a:t>
            </a:r>
            <a:r>
              <a:rPr lang="fr-CH" dirty="0" smtClean="0"/>
              <a:t> </a:t>
            </a:r>
            <a:r>
              <a:rPr lang="fr-CH" dirty="0" err="1" smtClean="0"/>
              <a:t>elected</a:t>
            </a:r>
            <a:r>
              <a:rPr lang="fr-CH" dirty="0" smtClean="0"/>
              <a:t> FC</a:t>
            </a:r>
          </a:p>
          <a:p>
            <a:r>
              <a:rPr lang="fr-CH" dirty="0" smtClean="0"/>
              <a:t>1937 – </a:t>
            </a:r>
            <a:r>
              <a:rPr lang="fr-CH" dirty="0" err="1" smtClean="0"/>
              <a:t>Industrial</a:t>
            </a:r>
            <a:r>
              <a:rPr lang="fr-CH" dirty="0" smtClean="0"/>
              <a:t> </a:t>
            </a:r>
            <a:r>
              <a:rPr lang="fr-CH" dirty="0" err="1" smtClean="0"/>
              <a:t>negs</a:t>
            </a:r>
            <a:endParaRPr lang="fr-CH" dirty="0" smtClean="0"/>
          </a:p>
          <a:p>
            <a:r>
              <a:rPr lang="fr-CH" dirty="0" smtClean="0"/>
              <a:t>1938 – </a:t>
            </a:r>
            <a:r>
              <a:rPr lang="fr-CH" dirty="0" err="1" smtClean="0"/>
              <a:t>Romansch</a:t>
            </a:r>
            <a:r>
              <a:rPr lang="fr-CH" dirty="0" smtClean="0"/>
              <a:t> recognition</a:t>
            </a:r>
          </a:p>
          <a:p>
            <a:r>
              <a:rPr lang="fr-CH" dirty="0" smtClean="0"/>
              <a:t>1940 &gt; Alpine </a:t>
            </a:r>
            <a:r>
              <a:rPr lang="fr-CH" dirty="0" err="1" smtClean="0"/>
              <a:t>development</a:t>
            </a:r>
            <a:endParaRPr lang="fr-CH" dirty="0" smtClean="0"/>
          </a:p>
          <a:p>
            <a:r>
              <a:rPr lang="fr-CH" dirty="0" smtClean="0"/>
              <a:t>1943 -  SP </a:t>
            </a:r>
            <a:r>
              <a:rPr lang="fr-CH" dirty="0" err="1" smtClean="0"/>
              <a:t>member</a:t>
            </a:r>
            <a:r>
              <a:rPr lang="fr-CH" dirty="0" smtClean="0"/>
              <a:t> </a:t>
            </a:r>
            <a:r>
              <a:rPr lang="fr-CH" dirty="0" err="1" smtClean="0"/>
              <a:t>elected</a:t>
            </a:r>
            <a:r>
              <a:rPr lang="fr-CH" dirty="0" smtClean="0"/>
              <a:t> FC</a:t>
            </a:r>
          </a:p>
          <a:p>
            <a:r>
              <a:rPr lang="fr-CH" dirty="0" smtClean="0"/>
              <a:t>1947 – Old Age </a:t>
            </a:r>
            <a:r>
              <a:rPr lang="fr-CH" dirty="0" err="1" smtClean="0"/>
              <a:t>Insurance</a:t>
            </a:r>
            <a:endParaRPr lang="fr-CH" dirty="0" smtClean="0"/>
          </a:p>
          <a:p>
            <a:r>
              <a:rPr lang="fr-CH" dirty="0" smtClean="0"/>
              <a:t>1959 – 2</a:t>
            </a:r>
            <a:r>
              <a:rPr lang="fr-CH" baseline="30000" dirty="0" smtClean="0"/>
              <a:t>nd</a:t>
            </a:r>
            <a:r>
              <a:rPr lang="fr-CH" dirty="0" smtClean="0"/>
              <a:t> SP </a:t>
            </a:r>
            <a:r>
              <a:rPr lang="fr-CH" dirty="0" err="1" smtClean="0"/>
              <a:t>member</a:t>
            </a:r>
            <a:r>
              <a:rPr lang="fr-CH" dirty="0" smtClean="0"/>
              <a:t> </a:t>
            </a:r>
            <a:r>
              <a:rPr lang="fr-CH" dirty="0" err="1" smtClean="0"/>
              <a:t>elected</a:t>
            </a:r>
            <a:r>
              <a:rPr lang="fr-CH" dirty="0" smtClean="0"/>
              <a:t> FC</a:t>
            </a:r>
          </a:p>
          <a:p>
            <a:r>
              <a:rPr lang="fr-CH" dirty="0" smtClean="0"/>
              <a:t>1971 – </a:t>
            </a:r>
            <a:r>
              <a:rPr lang="fr-CH" dirty="0" err="1" smtClean="0"/>
              <a:t>Female</a:t>
            </a:r>
            <a:r>
              <a:rPr lang="fr-CH" dirty="0" smtClean="0"/>
              <a:t> suffrage </a:t>
            </a:r>
            <a:r>
              <a:rPr lang="fr-CH" dirty="0" err="1" smtClean="0"/>
              <a:t>granted</a:t>
            </a:r>
            <a:endParaRPr lang="fr-CH" dirty="0" smtClean="0"/>
          </a:p>
          <a:p>
            <a:r>
              <a:rPr lang="fr-CH" dirty="0" smtClean="0"/>
              <a:t>1979 – Jura </a:t>
            </a:r>
            <a:r>
              <a:rPr lang="fr-CH" dirty="0" err="1" smtClean="0"/>
              <a:t>created</a:t>
            </a:r>
            <a:endParaRPr lang="fr-CH" dirty="0" smtClean="0"/>
          </a:p>
          <a:p>
            <a:endParaRPr lang="fr-CH" dirty="0" smtClean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263216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…questions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fr-CH" dirty="0" err="1" smtClean="0"/>
              <a:t>What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the </a:t>
            </a:r>
            <a:r>
              <a:rPr lang="fr-CH" dirty="0" err="1" smtClean="0"/>
              <a:t>difference</a:t>
            </a:r>
            <a:r>
              <a:rPr lang="fr-CH" dirty="0" smtClean="0"/>
              <a:t> </a:t>
            </a:r>
            <a:r>
              <a:rPr lang="fr-CH" dirty="0" err="1" smtClean="0"/>
              <a:t>between</a:t>
            </a:r>
            <a:r>
              <a:rPr lang="fr-CH" dirty="0" smtClean="0"/>
              <a:t> a canton and a commune?</a:t>
            </a:r>
          </a:p>
          <a:p>
            <a:pPr marL="457200" indent="-457200">
              <a:buFont typeface="+mj-lt"/>
              <a:buAutoNum type="arabicPeriod"/>
            </a:pPr>
            <a:r>
              <a:rPr lang="fr-CH" dirty="0" err="1" smtClean="0"/>
              <a:t>Why</a:t>
            </a:r>
            <a:r>
              <a:rPr lang="fr-CH" dirty="0" smtClean="0"/>
              <a:t> are the </a:t>
            </a:r>
            <a:r>
              <a:rPr lang="fr-CH" dirty="0" err="1" smtClean="0"/>
              <a:t>number</a:t>
            </a:r>
            <a:r>
              <a:rPr lang="fr-CH" dirty="0" smtClean="0"/>
              <a:t> of communes </a:t>
            </a:r>
            <a:r>
              <a:rPr lang="fr-CH" dirty="0" err="1" smtClean="0"/>
              <a:t>declining</a:t>
            </a:r>
            <a:r>
              <a:rPr lang="fr-CH" dirty="0" smtClean="0"/>
              <a:t> </a:t>
            </a:r>
            <a:r>
              <a:rPr lang="fr-CH" dirty="0" err="1" smtClean="0"/>
              <a:t>within</a:t>
            </a:r>
            <a:r>
              <a:rPr lang="fr-CH" dirty="0" smtClean="0"/>
              <a:t> </a:t>
            </a:r>
            <a:r>
              <a:rPr lang="fr-CH" dirty="0" err="1" smtClean="0"/>
              <a:t>Switzerland</a:t>
            </a:r>
            <a:r>
              <a:rPr lang="fr-CH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fr-CH" dirty="0" err="1" smtClean="0"/>
              <a:t>Distinguish</a:t>
            </a:r>
            <a:r>
              <a:rPr lang="fr-CH" dirty="0" smtClean="0"/>
              <a:t> </a:t>
            </a:r>
            <a:r>
              <a:rPr lang="fr-CH" dirty="0" err="1" smtClean="0"/>
              <a:t>between</a:t>
            </a:r>
            <a:r>
              <a:rPr lang="fr-CH" dirty="0" smtClean="0"/>
              <a:t> </a:t>
            </a:r>
            <a:r>
              <a:rPr lang="fr-CH" dirty="0" err="1" smtClean="0"/>
              <a:t>proportional</a:t>
            </a:r>
            <a:r>
              <a:rPr lang="fr-CH" dirty="0" smtClean="0"/>
              <a:t> </a:t>
            </a:r>
            <a:r>
              <a:rPr lang="fr-CH" dirty="0" err="1" smtClean="0"/>
              <a:t>representation</a:t>
            </a:r>
            <a:r>
              <a:rPr lang="fr-CH" dirty="0" smtClean="0"/>
              <a:t> and first </a:t>
            </a:r>
            <a:r>
              <a:rPr lang="fr-CH" dirty="0" err="1" smtClean="0"/>
              <a:t>past</a:t>
            </a:r>
            <a:r>
              <a:rPr lang="fr-CH" dirty="0" smtClean="0"/>
              <a:t> the post as </a:t>
            </a:r>
            <a:r>
              <a:rPr lang="fr-CH" dirty="0" err="1" smtClean="0"/>
              <a:t>electoral</a:t>
            </a:r>
            <a:r>
              <a:rPr lang="fr-CH" dirty="0" smtClean="0"/>
              <a:t> </a:t>
            </a:r>
            <a:r>
              <a:rPr lang="fr-CH" dirty="0" err="1" smtClean="0"/>
              <a:t>systems</a:t>
            </a:r>
            <a:endParaRPr lang="fr-CH" dirty="0" smtClean="0"/>
          </a:p>
          <a:p>
            <a:pPr marL="457200" indent="-457200">
              <a:buFont typeface="+mj-lt"/>
              <a:buAutoNum type="arabicPeriod"/>
            </a:pPr>
            <a:r>
              <a:rPr lang="fr-CH" dirty="0" err="1" smtClean="0"/>
              <a:t>What</a:t>
            </a:r>
            <a:r>
              <a:rPr lang="fr-CH" dirty="0" smtClean="0"/>
              <a:t> </a:t>
            </a:r>
            <a:r>
              <a:rPr lang="fr-CH" dirty="0" err="1" smtClean="0"/>
              <a:t>does</a:t>
            </a:r>
            <a:r>
              <a:rPr lang="fr-CH" dirty="0" smtClean="0"/>
              <a:t> </a:t>
            </a:r>
            <a:r>
              <a:rPr lang="fr-CH" dirty="0" err="1" smtClean="0"/>
              <a:t>federal</a:t>
            </a:r>
            <a:r>
              <a:rPr lang="fr-CH" dirty="0" smtClean="0"/>
              <a:t> </a:t>
            </a:r>
            <a:r>
              <a:rPr lang="fr-CH" dirty="0" err="1" smtClean="0"/>
              <a:t>mean</a:t>
            </a:r>
            <a:r>
              <a:rPr lang="fr-CH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fr-CH" dirty="0" smtClean="0"/>
              <a:t>How </a:t>
            </a:r>
            <a:r>
              <a:rPr lang="fr-CH" dirty="0" err="1" smtClean="0"/>
              <a:t>does</a:t>
            </a:r>
            <a:r>
              <a:rPr lang="fr-CH" dirty="0" smtClean="0"/>
              <a:t> </a:t>
            </a:r>
            <a:r>
              <a:rPr lang="fr-CH" dirty="0" err="1" smtClean="0"/>
              <a:t>that</a:t>
            </a:r>
            <a:r>
              <a:rPr lang="fr-CH" dirty="0" smtClean="0"/>
              <a:t> </a:t>
            </a:r>
            <a:r>
              <a:rPr lang="fr-CH" dirty="0" err="1" smtClean="0"/>
              <a:t>apply</a:t>
            </a:r>
            <a:r>
              <a:rPr lang="fr-CH" dirty="0" smtClean="0"/>
              <a:t> to </a:t>
            </a:r>
            <a:r>
              <a:rPr lang="fr-CH" dirty="0" err="1" smtClean="0"/>
              <a:t>Switzerland</a:t>
            </a:r>
            <a:r>
              <a:rPr lang="fr-CH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fr-CH" dirty="0" smtClean="0"/>
              <a:t>How </a:t>
            </a:r>
            <a:r>
              <a:rPr lang="fr-CH" dirty="0" err="1" smtClean="0"/>
              <a:t>did</a:t>
            </a:r>
            <a:r>
              <a:rPr lang="fr-CH" dirty="0" smtClean="0"/>
              <a:t> </a:t>
            </a:r>
            <a:r>
              <a:rPr lang="fr-CH" dirty="0" err="1" smtClean="0"/>
              <a:t>Swiss</a:t>
            </a:r>
            <a:r>
              <a:rPr lang="fr-CH" dirty="0" smtClean="0"/>
              <a:t> </a:t>
            </a:r>
            <a:r>
              <a:rPr lang="fr-CH" dirty="0" err="1" smtClean="0"/>
              <a:t>politics</a:t>
            </a:r>
            <a:r>
              <a:rPr lang="fr-CH" dirty="0" smtClean="0"/>
              <a:t> change over the 19thC?</a:t>
            </a:r>
          </a:p>
          <a:p>
            <a:pPr marL="457200" indent="-457200">
              <a:buFont typeface="+mj-lt"/>
              <a:buAutoNum type="arabicPeriod"/>
            </a:pPr>
            <a:r>
              <a:rPr lang="fr-CH" dirty="0" smtClean="0"/>
              <a:t>How </a:t>
            </a:r>
            <a:r>
              <a:rPr lang="fr-CH" dirty="0" err="1" smtClean="0"/>
              <a:t>did</a:t>
            </a:r>
            <a:r>
              <a:rPr lang="fr-CH" dirty="0" smtClean="0"/>
              <a:t> </a:t>
            </a:r>
            <a:r>
              <a:rPr lang="fr-CH" dirty="0" err="1" smtClean="0"/>
              <a:t>Swiss</a:t>
            </a:r>
            <a:r>
              <a:rPr lang="fr-CH" dirty="0" smtClean="0"/>
              <a:t> </a:t>
            </a:r>
            <a:r>
              <a:rPr lang="fr-CH" dirty="0" err="1" smtClean="0"/>
              <a:t>politics</a:t>
            </a:r>
            <a:r>
              <a:rPr lang="fr-CH" dirty="0" smtClean="0"/>
              <a:t> change over the 20thC?</a:t>
            </a:r>
          </a:p>
          <a:p>
            <a:pPr marL="457200" indent="-457200">
              <a:buFont typeface="+mj-lt"/>
              <a:buAutoNum type="arabicPeriod"/>
            </a:pPr>
            <a:endParaRPr lang="fr-CH" dirty="0" smtClean="0"/>
          </a:p>
          <a:p>
            <a:pPr marL="457200" indent="-457200">
              <a:buFont typeface="+mj-lt"/>
              <a:buAutoNum type="arabicPeriod"/>
            </a:pP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228325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3572</TotalTime>
  <Words>322</Words>
  <Application>Microsoft Macintosh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Brush Script MT</vt:lpstr>
      <vt:lpstr>Calibri</vt:lpstr>
      <vt:lpstr>Constantia</vt:lpstr>
      <vt:lpstr>Franklin Gothic Book</vt:lpstr>
      <vt:lpstr>Rage Italic</vt:lpstr>
      <vt:lpstr>Pushpin</vt:lpstr>
      <vt:lpstr>Swiss Political Institutions</vt:lpstr>
      <vt:lpstr>Political organisation</vt:lpstr>
      <vt:lpstr>Basic electoral structure</vt:lpstr>
      <vt:lpstr>History</vt:lpstr>
      <vt:lpstr>Cohesion &amp; Extension</vt:lpstr>
      <vt:lpstr>…questions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Swiss Political Institutions</dc:title>
  <dc:creator>jamie</dc:creator>
  <cp:lastModifiedBy>James Cormick</cp:lastModifiedBy>
  <cp:revision>16</cp:revision>
  <dcterms:created xsi:type="dcterms:W3CDTF">2012-11-14T19:07:23Z</dcterms:created>
  <dcterms:modified xsi:type="dcterms:W3CDTF">2022-01-10T09:01:51Z</dcterms:modified>
</cp:coreProperties>
</file>