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H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1C079A-863F-4EE4-B42C-4A9DA8EC2DE5}" type="datetimeFigureOut">
              <a:rPr lang="fr-CH" smtClean="0"/>
              <a:t>31.01.2013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1DF90-05B0-4630-98EA-0CB1C8C5A1B1}" type="slidenum">
              <a:rPr lang="fr-CH" smtClean="0"/>
              <a:t>‹N°›</a:t>
            </a:fld>
            <a:endParaRPr lang="fr-CH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Parliamentary</a:t>
            </a:r>
            <a:r>
              <a:rPr lang="fr-CH" dirty="0" smtClean="0"/>
              <a:t> </a:t>
            </a:r>
            <a:r>
              <a:rPr lang="fr-CH" dirty="0" err="1" smtClean="0"/>
              <a:t>vocabulary</a:t>
            </a:r>
            <a:r>
              <a:rPr lang="fr-CH" dirty="0" smtClean="0"/>
              <a:t> and the </a:t>
            </a:r>
            <a:r>
              <a:rPr lang="fr-CH" dirty="0" err="1" smtClean="0"/>
              <a:t>Legislative</a:t>
            </a:r>
            <a:r>
              <a:rPr lang="fr-CH" dirty="0" smtClean="0"/>
              <a:t> </a:t>
            </a:r>
            <a:r>
              <a:rPr lang="fr-CH" dirty="0" err="1" smtClean="0"/>
              <a:t>process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Political</a:t>
            </a:r>
            <a:r>
              <a:rPr lang="fr-CH" dirty="0" smtClean="0"/>
              <a:t> </a:t>
            </a:r>
            <a:r>
              <a:rPr lang="fr-CH" dirty="0" err="1" smtClean="0"/>
              <a:t>Insitutions</a:t>
            </a:r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……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smtClean="0"/>
              <a:t>9) </a:t>
            </a:r>
            <a:r>
              <a:rPr lang="fr-CH" dirty="0" smtClean="0">
                <a:solidFill>
                  <a:srgbClr val="FF0000"/>
                </a:solidFill>
              </a:rPr>
              <a:t>Referendum – people vote on bill</a:t>
            </a:r>
          </a:p>
          <a:p>
            <a:r>
              <a:rPr lang="fr-CH" dirty="0" smtClean="0"/>
              <a:t>Effective once people vote </a:t>
            </a:r>
            <a:r>
              <a:rPr lang="fr-CH" dirty="0" err="1" smtClean="0"/>
              <a:t>it</a:t>
            </a:r>
            <a:r>
              <a:rPr lang="fr-CH" dirty="0" smtClean="0"/>
              <a:t> in</a:t>
            </a:r>
          </a:p>
          <a:p>
            <a:r>
              <a:rPr lang="fr-CH" dirty="0" smtClean="0"/>
              <a:t>Must </a:t>
            </a:r>
            <a:r>
              <a:rPr lang="fr-CH" dirty="0" err="1" smtClean="0"/>
              <a:t>be</a:t>
            </a:r>
            <a:r>
              <a:rPr lang="fr-CH" dirty="0" smtClean="0"/>
              <a:t> put to a </a:t>
            </a:r>
            <a:r>
              <a:rPr lang="fr-CH" dirty="0" err="1" smtClean="0"/>
              <a:t>popular</a:t>
            </a:r>
            <a:r>
              <a:rPr lang="fr-CH" dirty="0" smtClean="0"/>
              <a:t> vote if bill on constitution, </a:t>
            </a:r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membership</a:t>
            </a:r>
            <a:r>
              <a:rPr lang="fr-CH" dirty="0" smtClean="0"/>
              <a:t> of an </a:t>
            </a:r>
            <a:r>
              <a:rPr lang="fr-CH" dirty="0" err="1" smtClean="0"/>
              <a:t>intranational</a:t>
            </a:r>
            <a:r>
              <a:rPr lang="fr-CH" dirty="0" smtClean="0"/>
              <a:t> body – UN)</a:t>
            </a:r>
          </a:p>
          <a:p>
            <a:r>
              <a:rPr lang="fr-CH" dirty="0" err="1" smtClean="0"/>
              <a:t>Mandatory</a:t>
            </a:r>
            <a:r>
              <a:rPr lang="fr-CH" dirty="0" smtClean="0"/>
              <a:t> referendum</a:t>
            </a: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How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Parliament</a:t>
            </a:r>
            <a:r>
              <a:rPr lang="fr-CH" dirty="0" smtClean="0"/>
              <a:t> </a:t>
            </a:r>
            <a:r>
              <a:rPr lang="fr-CH" dirty="0" err="1" smtClean="0"/>
              <a:t>work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err="1" smtClean="0"/>
              <a:t>Laws</a:t>
            </a:r>
            <a:r>
              <a:rPr lang="fr-CH" dirty="0" smtClean="0"/>
              <a:t> </a:t>
            </a:r>
            <a:r>
              <a:rPr lang="fr-CH" dirty="0" err="1" smtClean="0"/>
              <a:t>rarely</a:t>
            </a:r>
            <a:r>
              <a:rPr lang="fr-CH" dirty="0" smtClean="0"/>
              <a:t> </a:t>
            </a:r>
            <a:r>
              <a:rPr lang="fr-CH" dirty="0" err="1" smtClean="0"/>
              <a:t>result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1 </a:t>
            </a:r>
            <a:r>
              <a:rPr lang="fr-CH" dirty="0" err="1" smtClean="0"/>
              <a:t>individual</a:t>
            </a:r>
            <a:r>
              <a:rPr lang="fr-CH" dirty="0" smtClean="0"/>
              <a:t> MP</a:t>
            </a:r>
          </a:p>
          <a:p>
            <a:r>
              <a:rPr lang="fr-CH" dirty="0" smtClean="0"/>
              <a:t>Expert opinion </a:t>
            </a:r>
            <a:r>
              <a:rPr lang="fr-CH" dirty="0" err="1" smtClean="0"/>
              <a:t>needed</a:t>
            </a:r>
            <a:r>
              <a:rPr lang="fr-CH" dirty="0" smtClean="0"/>
              <a:t>; </a:t>
            </a:r>
            <a:r>
              <a:rPr lang="fr-CH" dirty="0" err="1" smtClean="0"/>
              <a:t>MPs</a:t>
            </a:r>
            <a:r>
              <a:rPr lang="fr-CH" dirty="0" smtClean="0"/>
              <a:t> non-</a:t>
            </a:r>
            <a:r>
              <a:rPr lang="fr-CH" dirty="0" err="1" smtClean="0"/>
              <a:t>professional</a:t>
            </a:r>
            <a:r>
              <a:rPr lang="fr-CH" dirty="0" smtClean="0"/>
              <a:t> </a:t>
            </a:r>
            <a:r>
              <a:rPr lang="fr-CH" dirty="0" err="1" smtClean="0"/>
              <a:t>militia</a:t>
            </a:r>
            <a:endParaRPr lang="fr-CH" dirty="0" smtClean="0"/>
          </a:p>
          <a:p>
            <a:r>
              <a:rPr lang="fr-CH" dirty="0" err="1" smtClean="0">
                <a:solidFill>
                  <a:srgbClr val="FF0000"/>
                </a:solidFill>
              </a:rPr>
              <a:t>Parliamentary</a:t>
            </a:r>
            <a:r>
              <a:rPr lang="fr-CH" dirty="0" smtClean="0">
                <a:solidFill>
                  <a:srgbClr val="FF0000"/>
                </a:solidFill>
              </a:rPr>
              <a:t> Initiative </a:t>
            </a:r>
            <a:r>
              <a:rPr lang="fr-CH" dirty="0" smtClean="0"/>
              <a:t>– MP </a:t>
            </a:r>
            <a:r>
              <a:rPr lang="fr-CH" dirty="0" err="1" smtClean="0"/>
              <a:t>submits</a:t>
            </a:r>
            <a:r>
              <a:rPr lang="fr-CH" dirty="0" smtClean="0"/>
              <a:t> a </a:t>
            </a:r>
            <a:r>
              <a:rPr lang="fr-CH" dirty="0" err="1" smtClean="0"/>
              <a:t>draft</a:t>
            </a:r>
            <a:r>
              <a:rPr lang="fr-CH" dirty="0" smtClean="0"/>
              <a:t> bill</a:t>
            </a:r>
          </a:p>
          <a:p>
            <a:r>
              <a:rPr lang="fr-CH" dirty="0" smtClean="0"/>
              <a:t>A </a:t>
            </a:r>
            <a:r>
              <a:rPr lang="fr-CH" dirty="0" err="1" smtClean="0"/>
              <a:t>committee</a:t>
            </a:r>
            <a:r>
              <a:rPr lang="fr-CH" dirty="0" smtClean="0"/>
              <a:t> examines </a:t>
            </a:r>
            <a:r>
              <a:rPr lang="fr-CH" dirty="0" err="1" smtClean="0"/>
              <a:t>it</a:t>
            </a:r>
            <a:r>
              <a:rPr lang="fr-CH" dirty="0" smtClean="0"/>
              <a:t> to </a:t>
            </a:r>
            <a:r>
              <a:rPr lang="fr-CH" dirty="0" err="1" smtClean="0"/>
              <a:t>see</a:t>
            </a:r>
            <a:r>
              <a:rPr lang="fr-CH" dirty="0" smtClean="0"/>
              <a:t> if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suitable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Motion </a:t>
            </a:r>
            <a:r>
              <a:rPr lang="fr-CH" dirty="0" smtClean="0"/>
              <a:t>– MP 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demand</a:t>
            </a:r>
            <a:r>
              <a:rPr lang="fr-CH" dirty="0" smtClean="0"/>
              <a:t> the </a:t>
            </a:r>
            <a:r>
              <a:rPr lang="fr-CH" dirty="0" err="1" smtClean="0"/>
              <a:t>Federal</a:t>
            </a:r>
            <a:r>
              <a:rPr lang="fr-CH" dirty="0" smtClean="0"/>
              <a:t> Council </a:t>
            </a:r>
            <a:r>
              <a:rPr lang="fr-CH" dirty="0" err="1" smtClean="0"/>
              <a:t>submit</a:t>
            </a:r>
            <a:r>
              <a:rPr lang="fr-CH" dirty="0" smtClean="0"/>
              <a:t> a bill to </a:t>
            </a:r>
            <a:r>
              <a:rPr lang="fr-CH" dirty="0" err="1" smtClean="0"/>
              <a:t>Parliament</a:t>
            </a:r>
            <a:r>
              <a:rPr lang="fr-CH" dirty="0" smtClean="0"/>
              <a:t> on a issue</a:t>
            </a:r>
          </a:p>
          <a:p>
            <a:r>
              <a:rPr lang="fr-CH" dirty="0" err="1" smtClean="0"/>
              <a:t>Both</a:t>
            </a:r>
            <a:r>
              <a:rPr lang="fr-CH" dirty="0" smtClean="0"/>
              <a:t> </a:t>
            </a:r>
            <a:r>
              <a:rPr lang="fr-CH" dirty="0" err="1" smtClean="0"/>
              <a:t>houses</a:t>
            </a:r>
            <a:r>
              <a:rPr lang="fr-CH" dirty="0" smtClean="0"/>
              <a:t> have to </a:t>
            </a:r>
            <a:r>
              <a:rPr lang="fr-CH" dirty="0" err="1" smtClean="0"/>
              <a:t>approve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motion</a:t>
            </a:r>
          </a:p>
          <a:p>
            <a:r>
              <a:rPr lang="fr-CH" dirty="0" err="1" smtClean="0">
                <a:solidFill>
                  <a:srgbClr val="FF0000"/>
                </a:solidFill>
              </a:rPr>
              <a:t>Postulate</a:t>
            </a:r>
            <a:r>
              <a:rPr lang="fr-CH" dirty="0" smtClean="0"/>
              <a:t> – </a:t>
            </a:r>
            <a:r>
              <a:rPr lang="fr-CH" dirty="0" err="1" smtClean="0"/>
              <a:t>similar</a:t>
            </a:r>
            <a:r>
              <a:rPr lang="fr-CH" dirty="0" smtClean="0"/>
              <a:t> to Motion, but </a:t>
            </a:r>
            <a:r>
              <a:rPr lang="fr-CH" dirty="0" err="1" smtClean="0"/>
              <a:t>FCs</a:t>
            </a:r>
            <a:r>
              <a:rPr lang="fr-CH" dirty="0" smtClean="0"/>
              <a:t> action </a:t>
            </a:r>
            <a:r>
              <a:rPr lang="fr-CH" dirty="0" err="1" smtClean="0"/>
              <a:t>doesn</a:t>
            </a:r>
            <a:r>
              <a:rPr lang="fr-CH" dirty="0" smtClean="0"/>
              <a:t>`t have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submitted</a:t>
            </a:r>
            <a:r>
              <a:rPr lang="fr-CH" dirty="0" smtClean="0"/>
              <a:t> to </a:t>
            </a:r>
            <a:r>
              <a:rPr lang="fr-CH" dirty="0" err="1" smtClean="0"/>
              <a:t>Parliament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……..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/>
          <a:lstStyle/>
          <a:p>
            <a:r>
              <a:rPr lang="fr-CH" dirty="0" smtClean="0">
                <a:solidFill>
                  <a:srgbClr val="FF0000"/>
                </a:solidFill>
              </a:rPr>
              <a:t>Interpellation</a:t>
            </a:r>
            <a:r>
              <a:rPr lang="fr-CH" dirty="0" smtClean="0"/>
              <a:t> – </a:t>
            </a:r>
            <a:r>
              <a:rPr lang="fr-CH" dirty="0" err="1" smtClean="0"/>
              <a:t>MPs</a:t>
            </a:r>
            <a:r>
              <a:rPr lang="fr-CH" dirty="0" smtClean="0"/>
              <a:t> </a:t>
            </a:r>
            <a:r>
              <a:rPr lang="fr-CH" dirty="0" err="1" smtClean="0"/>
              <a:t>request</a:t>
            </a:r>
            <a:r>
              <a:rPr lang="fr-CH" dirty="0" smtClean="0"/>
              <a:t> for info on issue </a:t>
            </a:r>
            <a:r>
              <a:rPr lang="fr-CH" dirty="0" err="1" smtClean="0"/>
              <a:t>at</a:t>
            </a:r>
            <a:r>
              <a:rPr lang="fr-CH" dirty="0" smtClean="0"/>
              <a:t> home/</a:t>
            </a:r>
            <a:r>
              <a:rPr lang="fr-CH" dirty="0" err="1" smtClean="0"/>
              <a:t>abroad</a:t>
            </a:r>
            <a:r>
              <a:rPr lang="fr-CH" dirty="0" smtClean="0"/>
              <a:t>; or on </a:t>
            </a:r>
            <a:r>
              <a:rPr lang="fr-CH" dirty="0" err="1" smtClean="0"/>
              <a:t>what</a:t>
            </a:r>
            <a:r>
              <a:rPr lang="fr-CH" dirty="0" smtClean="0"/>
              <a:t> the Administration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doing</a:t>
            </a:r>
            <a:endParaRPr lang="fr-CH" dirty="0" smtClean="0"/>
          </a:p>
          <a:p>
            <a:r>
              <a:rPr lang="fr-CH" dirty="0" err="1" smtClean="0"/>
              <a:t>Federal</a:t>
            </a:r>
            <a:r>
              <a:rPr lang="fr-CH" dirty="0" smtClean="0"/>
              <a:t> Council replies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dirty="0" err="1" smtClean="0"/>
              <a:t>next</a:t>
            </a:r>
            <a:r>
              <a:rPr lang="fr-CH" dirty="0" smtClean="0"/>
              <a:t> session</a:t>
            </a:r>
          </a:p>
          <a:p>
            <a:r>
              <a:rPr lang="fr-CH" dirty="0" err="1" smtClean="0">
                <a:solidFill>
                  <a:srgbClr val="FF0000"/>
                </a:solidFill>
              </a:rPr>
              <a:t>Ordinary</a:t>
            </a:r>
            <a:r>
              <a:rPr lang="fr-CH" dirty="0" smtClean="0">
                <a:solidFill>
                  <a:srgbClr val="FF0000"/>
                </a:solidFill>
              </a:rPr>
              <a:t> question </a:t>
            </a:r>
            <a:r>
              <a:rPr lang="fr-CH" dirty="0" smtClean="0"/>
              <a:t>– Q </a:t>
            </a:r>
            <a:r>
              <a:rPr lang="fr-CH" dirty="0" err="1" smtClean="0"/>
              <a:t>asked</a:t>
            </a:r>
            <a:r>
              <a:rPr lang="fr-CH" dirty="0" smtClean="0"/>
              <a:t> of FC on </a:t>
            </a:r>
            <a:r>
              <a:rPr lang="fr-CH" dirty="0" err="1" smtClean="0"/>
              <a:t>federal</a:t>
            </a:r>
            <a:r>
              <a:rPr lang="fr-CH" dirty="0" smtClean="0"/>
              <a:t> issue</a:t>
            </a:r>
          </a:p>
          <a:p>
            <a:r>
              <a:rPr lang="fr-CH" dirty="0" smtClean="0"/>
              <a:t>Replies </a:t>
            </a:r>
            <a:r>
              <a:rPr lang="fr-CH" dirty="0" err="1" smtClean="0"/>
              <a:t>written</a:t>
            </a:r>
            <a:r>
              <a:rPr lang="fr-CH" dirty="0" smtClean="0"/>
              <a:t> </a:t>
            </a:r>
            <a:r>
              <a:rPr lang="fr-CH" dirty="0" err="1" smtClean="0"/>
              <a:t>privately</a:t>
            </a:r>
            <a:r>
              <a:rPr lang="fr-CH" dirty="0" smtClean="0"/>
              <a:t> to </a:t>
            </a:r>
            <a:r>
              <a:rPr lang="fr-CH" dirty="0" err="1" smtClean="0"/>
              <a:t>individual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Question Time </a:t>
            </a:r>
            <a:r>
              <a:rPr lang="fr-CH" dirty="0" smtClean="0"/>
              <a:t>– 2x per session, </a:t>
            </a:r>
            <a:r>
              <a:rPr lang="fr-CH" dirty="0" err="1" smtClean="0"/>
              <a:t>Federal</a:t>
            </a:r>
            <a:r>
              <a:rPr lang="fr-CH" dirty="0" smtClean="0"/>
              <a:t> Council replies </a:t>
            </a:r>
            <a:r>
              <a:rPr lang="fr-CH" dirty="0" err="1" smtClean="0"/>
              <a:t>orally</a:t>
            </a:r>
            <a:r>
              <a:rPr lang="fr-CH" dirty="0" smtClean="0"/>
              <a:t> to </a:t>
            </a:r>
            <a:r>
              <a:rPr lang="fr-CH" dirty="0" err="1" smtClean="0"/>
              <a:t>qs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the National Council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types of </a:t>
            </a:r>
            <a:r>
              <a:rPr lang="fr-CH" dirty="0" err="1" smtClean="0"/>
              <a:t>laws</a:t>
            </a:r>
            <a:r>
              <a:rPr lang="fr-CH" dirty="0" smtClean="0"/>
              <a:t> </a:t>
            </a:r>
            <a:r>
              <a:rPr lang="fr-CH" dirty="0" err="1" smtClean="0"/>
              <a:t>result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Federal</a:t>
            </a:r>
            <a:r>
              <a:rPr lang="fr-CH" dirty="0" smtClean="0">
                <a:solidFill>
                  <a:srgbClr val="FF0000"/>
                </a:solidFill>
              </a:rPr>
              <a:t> Law </a:t>
            </a:r>
            <a:r>
              <a:rPr lang="fr-CH" dirty="0" smtClean="0"/>
              <a:t>– Most </a:t>
            </a:r>
            <a:r>
              <a:rPr lang="fr-CH" dirty="0" err="1" smtClean="0"/>
              <a:t>common</a:t>
            </a:r>
            <a:r>
              <a:rPr lang="fr-CH" dirty="0" smtClean="0"/>
              <a:t> type</a:t>
            </a:r>
          </a:p>
          <a:p>
            <a:r>
              <a:rPr lang="fr-CH" dirty="0" err="1" smtClean="0"/>
              <a:t>Unlimited</a:t>
            </a:r>
            <a:r>
              <a:rPr lang="fr-CH" dirty="0" smtClean="0"/>
              <a:t> </a:t>
            </a:r>
            <a:r>
              <a:rPr lang="fr-CH" dirty="0" err="1" smtClean="0"/>
              <a:t>lifespan</a:t>
            </a:r>
            <a:r>
              <a:rPr lang="fr-CH" dirty="0" smtClean="0"/>
              <a:t> – new </a:t>
            </a:r>
            <a:r>
              <a:rPr lang="fr-CH" dirty="0" err="1" smtClean="0"/>
              <a:t>laws</a:t>
            </a:r>
            <a:r>
              <a:rPr lang="fr-CH" dirty="0" smtClean="0"/>
              <a:t> </a:t>
            </a:r>
            <a:r>
              <a:rPr lang="fr-CH" dirty="0" err="1" smtClean="0"/>
              <a:t>abolish</a:t>
            </a:r>
            <a:r>
              <a:rPr lang="fr-CH" dirty="0" smtClean="0"/>
              <a:t>/change </a:t>
            </a:r>
            <a:r>
              <a:rPr lang="fr-CH" dirty="0" err="1" smtClean="0"/>
              <a:t>it</a:t>
            </a:r>
            <a:endParaRPr lang="fr-CH" dirty="0" smtClean="0"/>
          </a:p>
          <a:p>
            <a:r>
              <a:rPr lang="fr-CH" dirty="0" smtClean="0"/>
              <a:t>Can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subject</a:t>
            </a:r>
            <a:r>
              <a:rPr lang="fr-CH" dirty="0" smtClean="0"/>
              <a:t> to </a:t>
            </a:r>
            <a:r>
              <a:rPr lang="fr-CH" dirty="0" err="1" smtClean="0"/>
              <a:t>optional</a:t>
            </a:r>
            <a:r>
              <a:rPr lang="fr-CH" dirty="0" smtClean="0"/>
              <a:t> referendum (100 </a:t>
            </a:r>
            <a:r>
              <a:rPr lang="fr-CH" dirty="0" err="1" smtClean="0"/>
              <a:t>days</a:t>
            </a:r>
            <a:r>
              <a:rPr lang="fr-CH" dirty="0" smtClean="0"/>
              <a:t>)</a:t>
            </a:r>
          </a:p>
          <a:p>
            <a:r>
              <a:rPr lang="fr-CH" dirty="0" err="1" smtClean="0">
                <a:solidFill>
                  <a:srgbClr val="FF0000"/>
                </a:solidFill>
              </a:rPr>
              <a:t>Federal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Decree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/>
              <a:t>– Urgent/deal </a:t>
            </a:r>
            <a:r>
              <a:rPr lang="fr-CH" dirty="0" err="1" smtClean="0"/>
              <a:t>with</a:t>
            </a:r>
            <a:r>
              <a:rPr lang="fr-CH" dirty="0" smtClean="0"/>
              <a:t> a </a:t>
            </a:r>
            <a:r>
              <a:rPr lang="fr-CH" dirty="0" err="1" smtClean="0"/>
              <a:t>general</a:t>
            </a:r>
            <a:r>
              <a:rPr lang="fr-CH" dirty="0" smtClean="0"/>
              <a:t> issue</a:t>
            </a:r>
          </a:p>
          <a:p>
            <a:r>
              <a:rPr lang="fr-CH" dirty="0" smtClean="0"/>
              <a:t>Limited </a:t>
            </a:r>
            <a:r>
              <a:rPr lang="fr-CH" dirty="0" err="1" smtClean="0"/>
              <a:t>lifespan</a:t>
            </a:r>
            <a:endParaRPr lang="fr-CH" dirty="0" smtClean="0"/>
          </a:p>
          <a:p>
            <a:r>
              <a:rPr lang="fr-CH" dirty="0" smtClean="0"/>
              <a:t>Can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subject</a:t>
            </a:r>
            <a:r>
              <a:rPr lang="fr-CH" dirty="0" smtClean="0"/>
              <a:t> to an </a:t>
            </a:r>
            <a:r>
              <a:rPr lang="fr-CH" dirty="0" err="1" smtClean="0"/>
              <a:t>optional</a:t>
            </a:r>
            <a:r>
              <a:rPr lang="fr-CH" dirty="0" smtClean="0"/>
              <a:t> referendum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Simple </a:t>
            </a:r>
            <a:r>
              <a:rPr lang="fr-CH" dirty="0" err="1" smtClean="0">
                <a:solidFill>
                  <a:srgbClr val="FF0000"/>
                </a:solidFill>
              </a:rPr>
              <a:t>Federal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Decree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/>
              <a:t>– Deals w/management </a:t>
            </a:r>
            <a:r>
              <a:rPr lang="fr-CH" dirty="0" err="1" smtClean="0"/>
              <a:t>qs</a:t>
            </a:r>
            <a:r>
              <a:rPr lang="fr-CH" dirty="0" smtClean="0"/>
              <a:t> on an </a:t>
            </a:r>
            <a:r>
              <a:rPr lang="fr-CH" dirty="0" err="1" smtClean="0"/>
              <a:t>everyday</a:t>
            </a:r>
            <a:r>
              <a:rPr lang="fr-CH" dirty="0" smtClean="0"/>
              <a:t> basis</a:t>
            </a:r>
          </a:p>
          <a:p>
            <a:r>
              <a:rPr lang="fr-CH" dirty="0" smtClean="0"/>
              <a:t>Limited </a:t>
            </a:r>
            <a:r>
              <a:rPr lang="fr-CH" dirty="0" err="1" smtClean="0"/>
              <a:t>lifespan</a:t>
            </a:r>
            <a:r>
              <a:rPr lang="fr-CH" dirty="0" smtClean="0"/>
              <a:t> – no referendum</a:t>
            </a:r>
          </a:p>
          <a:p>
            <a:endParaRPr lang="fr-CH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………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Ordinance</a:t>
            </a:r>
            <a:r>
              <a:rPr lang="fr-CH" dirty="0" smtClean="0"/>
              <a:t> – </a:t>
            </a:r>
            <a:r>
              <a:rPr lang="fr-CH" dirty="0" err="1" smtClean="0"/>
              <a:t>Finishes</a:t>
            </a:r>
            <a:r>
              <a:rPr lang="fr-CH" dirty="0" smtClean="0"/>
              <a:t> off a </a:t>
            </a:r>
            <a:r>
              <a:rPr lang="fr-CH" dirty="0" err="1" smtClean="0"/>
              <a:t>law</a:t>
            </a:r>
            <a:r>
              <a:rPr lang="fr-CH" dirty="0" smtClean="0"/>
              <a:t> in force – </a:t>
            </a:r>
            <a:r>
              <a:rPr lang="fr-CH" dirty="0" err="1" smtClean="0"/>
              <a:t>makes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easier</a:t>
            </a:r>
            <a:r>
              <a:rPr lang="fr-CH" dirty="0" smtClean="0"/>
              <a:t> to use and </a:t>
            </a:r>
            <a:r>
              <a:rPr lang="fr-CH" dirty="0" err="1" smtClean="0"/>
              <a:t>understand</a:t>
            </a:r>
            <a:endParaRPr lang="fr-CH" dirty="0" smtClean="0"/>
          </a:p>
          <a:p>
            <a:r>
              <a:rPr lang="fr-CH" dirty="0" smtClean="0"/>
              <a:t>FC </a:t>
            </a:r>
            <a:r>
              <a:rPr lang="fr-CH" dirty="0" err="1" smtClean="0"/>
              <a:t>usually</a:t>
            </a:r>
            <a:r>
              <a:rPr lang="fr-CH" dirty="0" smtClean="0"/>
              <a:t> </a:t>
            </a:r>
            <a:r>
              <a:rPr lang="fr-CH" dirty="0" err="1" smtClean="0"/>
              <a:t>introduces</a:t>
            </a:r>
            <a:r>
              <a:rPr lang="fr-CH" dirty="0" smtClean="0"/>
              <a:t> </a:t>
            </a:r>
            <a:r>
              <a:rPr lang="fr-CH" dirty="0" err="1" smtClean="0"/>
              <a:t>ordinances</a:t>
            </a:r>
            <a:endParaRPr lang="fr-CH" dirty="0" smtClean="0"/>
          </a:p>
          <a:p>
            <a:r>
              <a:rPr lang="fr-CH" dirty="0" err="1" smtClean="0"/>
              <a:t>Parliament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also</a:t>
            </a:r>
            <a:r>
              <a:rPr lang="fr-CH" dirty="0" smtClean="0"/>
              <a:t> </a:t>
            </a:r>
            <a:r>
              <a:rPr lang="fr-CH" dirty="0" err="1" smtClean="0"/>
              <a:t>introduce</a:t>
            </a:r>
            <a:r>
              <a:rPr lang="fr-CH" dirty="0" smtClean="0"/>
              <a:t> </a:t>
            </a:r>
            <a:r>
              <a:rPr lang="fr-CH" dirty="0" err="1" smtClean="0"/>
              <a:t>them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</a:t>
            </a:r>
            <a:r>
              <a:rPr lang="fr-CH" dirty="0" err="1" smtClean="0"/>
              <a:t>exceptional</a:t>
            </a:r>
            <a:r>
              <a:rPr lang="fr-CH" dirty="0" smtClean="0"/>
              <a:t> </a:t>
            </a:r>
            <a:r>
              <a:rPr lang="fr-CH" dirty="0" err="1" smtClean="0"/>
              <a:t>circumstances</a:t>
            </a:r>
            <a:endParaRPr lang="fr-CH" dirty="0" smtClean="0"/>
          </a:p>
          <a:p>
            <a:r>
              <a:rPr lang="fr-CH" dirty="0" smtClean="0"/>
              <a:t>Not </a:t>
            </a:r>
            <a:r>
              <a:rPr lang="fr-CH" dirty="0" err="1" smtClean="0"/>
              <a:t>subject</a:t>
            </a:r>
            <a:r>
              <a:rPr lang="fr-CH" dirty="0" smtClean="0"/>
              <a:t> to referendums</a:t>
            </a:r>
          </a:p>
          <a:p>
            <a:endParaRPr lang="fr-CH" dirty="0" smtClean="0"/>
          </a:p>
          <a:p>
            <a:r>
              <a:rPr lang="fr-CH" dirty="0" smtClean="0"/>
              <a:t>All </a:t>
            </a:r>
            <a:r>
              <a:rPr lang="fr-CH" dirty="0" err="1" smtClean="0"/>
              <a:t>laws</a:t>
            </a:r>
            <a:r>
              <a:rPr lang="fr-CH" dirty="0" smtClean="0"/>
              <a:t>, </a:t>
            </a:r>
            <a:r>
              <a:rPr lang="fr-CH" dirty="0" err="1" smtClean="0"/>
              <a:t>decress</a:t>
            </a:r>
            <a:r>
              <a:rPr lang="fr-CH" dirty="0" smtClean="0"/>
              <a:t> and </a:t>
            </a:r>
            <a:r>
              <a:rPr lang="fr-CH" dirty="0" err="1" smtClean="0"/>
              <a:t>ordinances</a:t>
            </a:r>
            <a:r>
              <a:rPr lang="fr-CH" dirty="0" smtClean="0"/>
              <a:t> </a:t>
            </a:r>
            <a:r>
              <a:rPr lang="fr-CH" dirty="0" err="1" smtClean="0"/>
              <a:t>registered</a:t>
            </a:r>
            <a:r>
              <a:rPr lang="fr-CH" dirty="0" smtClean="0"/>
              <a:t> in the </a:t>
            </a:r>
            <a:r>
              <a:rPr lang="fr-CH" dirty="0" err="1" smtClean="0"/>
              <a:t>classified</a:t>
            </a:r>
            <a:r>
              <a:rPr lang="fr-CH" dirty="0" smtClean="0"/>
              <a:t>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law</a:t>
            </a:r>
            <a:r>
              <a:rPr lang="fr-CH" dirty="0" smtClean="0"/>
              <a:t> compilation</a:t>
            </a:r>
          </a:p>
          <a:p>
            <a:r>
              <a:rPr lang="fr-CH" dirty="0" smtClean="0"/>
              <a:t>www.admin.ch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How </a:t>
            </a:r>
            <a:r>
              <a:rPr lang="fr-CH" dirty="0" err="1" smtClean="0"/>
              <a:t>is</a:t>
            </a:r>
            <a:r>
              <a:rPr lang="fr-CH" dirty="0" smtClean="0"/>
              <a:t> a </a:t>
            </a:r>
            <a:r>
              <a:rPr lang="fr-CH" dirty="0" err="1" smtClean="0"/>
              <a:t>law</a:t>
            </a:r>
            <a:r>
              <a:rPr lang="fr-CH" dirty="0" smtClean="0"/>
              <a:t> made?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1) </a:t>
            </a:r>
            <a:r>
              <a:rPr lang="fr-CH" dirty="0" err="1" smtClean="0">
                <a:solidFill>
                  <a:srgbClr val="FF0000"/>
                </a:solidFill>
              </a:rPr>
              <a:t>Impetus</a:t>
            </a:r>
            <a:r>
              <a:rPr lang="fr-CH" dirty="0" smtClean="0">
                <a:solidFill>
                  <a:srgbClr val="FF0000"/>
                </a:solidFill>
              </a:rPr>
              <a:t> – original </a:t>
            </a:r>
            <a:r>
              <a:rPr lang="fr-CH" dirty="0" err="1" smtClean="0">
                <a:solidFill>
                  <a:srgbClr val="FF0000"/>
                </a:solidFill>
              </a:rPr>
              <a:t>idea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smtClean="0"/>
              <a:t>People – </a:t>
            </a:r>
            <a:r>
              <a:rPr lang="fr-CH" dirty="0" err="1" smtClean="0"/>
              <a:t>popular</a:t>
            </a:r>
            <a:r>
              <a:rPr lang="fr-CH" dirty="0" smtClean="0"/>
              <a:t> initiative</a:t>
            </a:r>
          </a:p>
          <a:p>
            <a:r>
              <a:rPr lang="fr-CH" dirty="0" smtClean="0"/>
              <a:t>MP/</a:t>
            </a:r>
            <a:r>
              <a:rPr lang="fr-CH" dirty="0" err="1" smtClean="0"/>
              <a:t>Parliamentary</a:t>
            </a:r>
            <a:r>
              <a:rPr lang="fr-CH" dirty="0" smtClean="0"/>
              <a:t> group – motion; </a:t>
            </a:r>
            <a:r>
              <a:rPr lang="fr-CH" dirty="0" err="1" smtClean="0"/>
              <a:t>postulate</a:t>
            </a:r>
            <a:r>
              <a:rPr lang="fr-CH" dirty="0" smtClean="0"/>
              <a:t>; </a:t>
            </a:r>
            <a:r>
              <a:rPr lang="fr-CH" dirty="0" err="1" smtClean="0"/>
              <a:t>parliamentary</a:t>
            </a:r>
            <a:r>
              <a:rPr lang="fr-CH" dirty="0" smtClean="0"/>
              <a:t> initiative</a:t>
            </a:r>
          </a:p>
          <a:p>
            <a:r>
              <a:rPr lang="fr-CH" dirty="0" smtClean="0"/>
              <a:t>Cantons – initiative</a:t>
            </a:r>
          </a:p>
          <a:p>
            <a:r>
              <a:rPr lang="fr-CH" b="1" dirty="0" err="1" smtClean="0"/>
              <a:t>Federal</a:t>
            </a:r>
            <a:r>
              <a:rPr lang="fr-CH" b="1" dirty="0" smtClean="0"/>
              <a:t> Council </a:t>
            </a:r>
            <a:r>
              <a:rPr lang="fr-CH" dirty="0" smtClean="0"/>
              <a:t>– propose a bill</a:t>
            </a:r>
          </a:p>
          <a:p>
            <a:endParaRPr lang="fr-CH" dirty="0" smtClean="0"/>
          </a:p>
          <a:p>
            <a:r>
              <a:rPr lang="fr-CH" dirty="0" smtClean="0"/>
              <a:t>2) </a:t>
            </a:r>
            <a:r>
              <a:rPr lang="fr-CH" dirty="0" err="1" smtClean="0">
                <a:solidFill>
                  <a:srgbClr val="FF0000"/>
                </a:solidFill>
              </a:rPr>
              <a:t>Pre</a:t>
            </a:r>
            <a:r>
              <a:rPr lang="fr-CH" dirty="0" smtClean="0">
                <a:solidFill>
                  <a:srgbClr val="FF0000"/>
                </a:solidFill>
              </a:rPr>
              <a:t>-</a:t>
            </a:r>
            <a:r>
              <a:rPr lang="fr-CH" dirty="0" err="1" smtClean="0">
                <a:solidFill>
                  <a:srgbClr val="FF0000"/>
                </a:solidFill>
              </a:rPr>
              <a:t>parliamentary</a:t>
            </a:r>
            <a:r>
              <a:rPr lang="fr-CH" dirty="0" smtClean="0">
                <a:solidFill>
                  <a:srgbClr val="FF0000"/>
                </a:solidFill>
              </a:rPr>
              <a:t> phase – </a:t>
            </a:r>
            <a:r>
              <a:rPr lang="fr-CH" dirty="0" err="1" smtClean="0">
                <a:solidFill>
                  <a:srgbClr val="FF0000"/>
                </a:solidFill>
              </a:rPr>
              <a:t>draft</a:t>
            </a:r>
            <a:r>
              <a:rPr lang="fr-CH" dirty="0" smtClean="0">
                <a:solidFill>
                  <a:srgbClr val="FF0000"/>
                </a:solidFill>
              </a:rPr>
              <a:t> bill </a:t>
            </a:r>
            <a:r>
              <a:rPr lang="fr-CH" dirty="0" err="1" smtClean="0">
                <a:solidFill>
                  <a:srgbClr val="FF0000"/>
                </a:solidFill>
              </a:rPr>
              <a:t>worked</a:t>
            </a:r>
            <a:r>
              <a:rPr lang="fr-CH" dirty="0" smtClean="0">
                <a:solidFill>
                  <a:srgbClr val="FF0000"/>
                </a:solidFill>
              </a:rPr>
              <a:t> out</a:t>
            </a:r>
          </a:p>
          <a:p>
            <a:r>
              <a:rPr lang="fr-CH" dirty="0" err="1" smtClean="0"/>
              <a:t>Federal</a:t>
            </a:r>
            <a:r>
              <a:rPr lang="fr-CH" dirty="0" smtClean="0"/>
              <a:t> Administration </a:t>
            </a:r>
            <a:r>
              <a:rPr lang="fr-CH" dirty="0" err="1" smtClean="0"/>
              <a:t>involved</a:t>
            </a:r>
            <a:r>
              <a:rPr lang="fr-CH" dirty="0" smtClean="0"/>
              <a:t> </a:t>
            </a:r>
            <a:r>
              <a:rPr lang="fr-CH" dirty="0" err="1" smtClean="0"/>
              <a:t>here</a:t>
            </a:r>
            <a:endParaRPr lang="fr-CH" dirty="0" smtClean="0"/>
          </a:p>
          <a:p>
            <a:r>
              <a:rPr lang="fr-CH" dirty="0" err="1" smtClean="0"/>
              <a:t>Advisory</a:t>
            </a:r>
            <a:r>
              <a:rPr lang="fr-CH" dirty="0" smtClean="0"/>
              <a:t> </a:t>
            </a:r>
            <a:r>
              <a:rPr lang="fr-CH" dirty="0" err="1" smtClean="0"/>
              <a:t>Committee</a:t>
            </a:r>
            <a:r>
              <a:rPr lang="fr-CH" dirty="0" smtClean="0"/>
              <a:t>  </a:t>
            </a:r>
            <a:r>
              <a:rPr lang="fr-CH" dirty="0" err="1" smtClean="0"/>
              <a:t>helps</a:t>
            </a:r>
            <a:r>
              <a:rPr lang="fr-CH" dirty="0" smtClean="0"/>
              <a:t> and </a:t>
            </a:r>
            <a:r>
              <a:rPr lang="fr-CH" dirty="0" err="1" smtClean="0"/>
              <a:t>advises</a:t>
            </a:r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……….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smtClean="0"/>
              <a:t>3) </a:t>
            </a:r>
            <a:r>
              <a:rPr lang="fr-CH" dirty="0" smtClean="0">
                <a:solidFill>
                  <a:srgbClr val="FF0000"/>
                </a:solidFill>
              </a:rPr>
              <a:t>Consultation </a:t>
            </a:r>
            <a:r>
              <a:rPr lang="fr-CH" dirty="0" err="1" smtClean="0">
                <a:solidFill>
                  <a:srgbClr val="FF0000"/>
                </a:solidFill>
              </a:rPr>
              <a:t>procedure</a:t>
            </a:r>
            <a:r>
              <a:rPr lang="fr-CH" dirty="0" smtClean="0">
                <a:solidFill>
                  <a:srgbClr val="FF0000"/>
                </a:solidFill>
              </a:rPr>
              <a:t> – </a:t>
            </a:r>
            <a:r>
              <a:rPr lang="fr-CH" dirty="0" err="1" smtClean="0">
                <a:solidFill>
                  <a:srgbClr val="FF0000"/>
                </a:solidFill>
              </a:rPr>
              <a:t>asking</a:t>
            </a:r>
            <a:r>
              <a:rPr lang="fr-CH" dirty="0" smtClean="0">
                <a:solidFill>
                  <a:srgbClr val="FF0000"/>
                </a:solidFill>
              </a:rPr>
              <a:t> for </a:t>
            </a:r>
            <a:r>
              <a:rPr lang="fr-CH" dirty="0" err="1" smtClean="0">
                <a:solidFill>
                  <a:srgbClr val="FF0000"/>
                </a:solidFill>
              </a:rPr>
              <a:t>advice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CH" dirty="0" smtClean="0"/>
              <a:t>Cantons, Pol parties, pressure groups </a:t>
            </a:r>
            <a:r>
              <a:rPr lang="fr-CH" dirty="0" err="1" smtClean="0"/>
              <a:t>asked</a:t>
            </a:r>
            <a:endParaRPr lang="fr-CH" dirty="0" smtClean="0"/>
          </a:p>
          <a:p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responses</a:t>
            </a:r>
            <a:r>
              <a:rPr lang="fr-CH" dirty="0" smtClean="0"/>
              <a:t> </a:t>
            </a:r>
            <a:r>
              <a:rPr lang="fr-CH" dirty="0" err="1" smtClean="0"/>
              <a:t>indicate</a:t>
            </a:r>
            <a:r>
              <a:rPr lang="fr-CH" dirty="0" smtClean="0"/>
              <a:t> if the bill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passed</a:t>
            </a:r>
            <a:r>
              <a:rPr lang="fr-CH" dirty="0" smtClean="0"/>
              <a:t> and if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actually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needed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smtClean="0"/>
              <a:t>4)M</a:t>
            </a:r>
            <a:r>
              <a:rPr lang="fr-CH" dirty="0" smtClean="0">
                <a:solidFill>
                  <a:srgbClr val="FF0000"/>
                </a:solidFill>
              </a:rPr>
              <a:t>essage </a:t>
            </a:r>
            <a:r>
              <a:rPr lang="fr-CH" dirty="0" err="1" smtClean="0">
                <a:solidFill>
                  <a:srgbClr val="FF0000"/>
                </a:solidFill>
              </a:rPr>
              <a:t>from</a:t>
            </a:r>
            <a:r>
              <a:rPr lang="fr-CH" dirty="0" smtClean="0">
                <a:solidFill>
                  <a:srgbClr val="FF0000"/>
                </a:solidFill>
              </a:rPr>
              <a:t> the FC – Bill sent to the FC</a:t>
            </a:r>
          </a:p>
          <a:p>
            <a:r>
              <a:rPr lang="fr-CH" dirty="0" err="1" smtClean="0"/>
              <a:t>Make</a:t>
            </a:r>
            <a:r>
              <a:rPr lang="fr-CH" dirty="0" smtClean="0"/>
              <a:t> a </a:t>
            </a:r>
            <a:r>
              <a:rPr lang="fr-CH" dirty="0" err="1" smtClean="0"/>
              <a:t>definitive</a:t>
            </a:r>
            <a:r>
              <a:rPr lang="fr-CH" dirty="0" smtClean="0"/>
              <a:t> bill and </a:t>
            </a:r>
            <a:r>
              <a:rPr lang="fr-CH" dirty="0" err="1" smtClean="0"/>
              <a:t>accompanying</a:t>
            </a:r>
            <a:r>
              <a:rPr lang="fr-CH" dirty="0" smtClean="0"/>
              <a:t> Message</a:t>
            </a:r>
          </a:p>
          <a:p>
            <a:r>
              <a:rPr lang="fr-CH" dirty="0" err="1" smtClean="0"/>
              <a:t>Outlines</a:t>
            </a:r>
            <a:r>
              <a:rPr lang="fr-CH" dirty="0" smtClean="0"/>
              <a:t> </a:t>
            </a:r>
            <a:r>
              <a:rPr lang="fr-CH" dirty="0" err="1" smtClean="0"/>
              <a:t>FCs</a:t>
            </a:r>
            <a:r>
              <a:rPr lang="fr-CH" dirty="0" smtClean="0"/>
              <a:t> intentions &amp; </a:t>
            </a:r>
            <a:r>
              <a:rPr lang="fr-CH" dirty="0" err="1" smtClean="0"/>
              <a:t>ideas</a:t>
            </a:r>
            <a:r>
              <a:rPr lang="fr-CH" dirty="0" smtClean="0"/>
              <a:t> about </a:t>
            </a:r>
            <a:r>
              <a:rPr lang="fr-CH" dirty="0" err="1" smtClean="0"/>
              <a:t>voting</a:t>
            </a:r>
            <a:endParaRPr lang="fr-CH" dirty="0" smtClean="0"/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……..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 smtClean="0"/>
              <a:t>5)</a:t>
            </a:r>
            <a:r>
              <a:rPr lang="fr-CH" dirty="0" err="1" smtClean="0">
                <a:solidFill>
                  <a:srgbClr val="FF0000"/>
                </a:solidFill>
              </a:rPr>
              <a:t>Parliamentary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Committees</a:t>
            </a:r>
            <a:r>
              <a:rPr lang="fr-CH" dirty="0" smtClean="0">
                <a:solidFill>
                  <a:srgbClr val="FF0000"/>
                </a:solidFill>
              </a:rPr>
              <a:t> – </a:t>
            </a:r>
            <a:r>
              <a:rPr lang="fr-CH" dirty="0" err="1" smtClean="0">
                <a:solidFill>
                  <a:srgbClr val="FF0000"/>
                </a:solidFill>
              </a:rPr>
              <a:t>small</a:t>
            </a:r>
            <a:r>
              <a:rPr lang="fr-CH" dirty="0" smtClean="0">
                <a:solidFill>
                  <a:srgbClr val="FF0000"/>
                </a:solidFill>
              </a:rPr>
              <a:t> group sessions</a:t>
            </a:r>
          </a:p>
          <a:p>
            <a:r>
              <a:rPr lang="fr-CH" dirty="0" smtClean="0"/>
              <a:t>One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Chamber</a:t>
            </a:r>
            <a:endParaRPr lang="fr-CH" dirty="0" smtClean="0"/>
          </a:p>
          <a:p>
            <a:r>
              <a:rPr lang="fr-CH" dirty="0" smtClean="0"/>
              <a:t>Made up of </a:t>
            </a:r>
            <a:r>
              <a:rPr lang="fr-CH" dirty="0" err="1" smtClean="0"/>
              <a:t>MPs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all </a:t>
            </a:r>
            <a:r>
              <a:rPr lang="fr-CH" dirty="0" err="1" smtClean="0"/>
              <a:t>pol</a:t>
            </a:r>
            <a:r>
              <a:rPr lang="fr-CH" dirty="0" smtClean="0"/>
              <a:t> parties</a:t>
            </a:r>
          </a:p>
          <a:p>
            <a:r>
              <a:rPr lang="fr-CH" dirty="0" err="1" smtClean="0"/>
              <a:t>Study</a:t>
            </a:r>
            <a:r>
              <a:rPr lang="fr-CH" dirty="0" smtClean="0"/>
              <a:t> and </a:t>
            </a:r>
            <a:r>
              <a:rPr lang="fr-CH" dirty="0" err="1" smtClean="0"/>
              <a:t>make</a:t>
            </a:r>
            <a:r>
              <a:rPr lang="fr-CH" dirty="0" smtClean="0"/>
              <a:t> suggestions </a:t>
            </a:r>
          </a:p>
          <a:p>
            <a:r>
              <a:rPr lang="fr-CH" dirty="0" smtClean="0"/>
              <a:t>Comment on bill; Message; </a:t>
            </a:r>
            <a:r>
              <a:rPr lang="fr-CH" dirty="0" err="1" smtClean="0"/>
              <a:t>Committee</a:t>
            </a:r>
            <a:r>
              <a:rPr lang="fr-CH" dirty="0" smtClean="0"/>
              <a:t> </a:t>
            </a:r>
            <a:r>
              <a:rPr lang="fr-CH" dirty="0" err="1" smtClean="0"/>
              <a:t>findings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smtClean="0"/>
              <a:t>6) </a:t>
            </a:r>
            <a:r>
              <a:rPr lang="fr-CH" dirty="0" err="1" smtClean="0">
                <a:solidFill>
                  <a:srgbClr val="FF0000"/>
                </a:solidFill>
              </a:rPr>
              <a:t>Approving</a:t>
            </a:r>
            <a:r>
              <a:rPr lang="fr-CH" dirty="0" smtClean="0">
                <a:solidFill>
                  <a:srgbClr val="FF0000"/>
                </a:solidFill>
              </a:rPr>
              <a:t> the Bill – </a:t>
            </a:r>
            <a:r>
              <a:rPr lang="fr-CH" dirty="0" err="1" smtClean="0">
                <a:solidFill>
                  <a:srgbClr val="FF0000"/>
                </a:solidFill>
              </a:rPr>
              <a:t>Yes</a:t>
            </a:r>
            <a:r>
              <a:rPr lang="fr-CH" dirty="0" smtClean="0">
                <a:solidFill>
                  <a:srgbClr val="FF0000"/>
                </a:solidFill>
              </a:rPr>
              <a:t>/No vote</a:t>
            </a:r>
          </a:p>
          <a:p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Chamber</a:t>
            </a:r>
            <a:r>
              <a:rPr lang="fr-CH" dirty="0" smtClean="0"/>
              <a:t> votes</a:t>
            </a:r>
          </a:p>
          <a:p>
            <a:r>
              <a:rPr lang="fr-CH" dirty="0" smtClean="0"/>
              <a:t>If </a:t>
            </a:r>
            <a:r>
              <a:rPr lang="fr-CH" dirty="0" err="1" smtClean="0"/>
              <a:t>rejected</a:t>
            </a:r>
            <a:r>
              <a:rPr lang="fr-CH" dirty="0" smtClean="0"/>
              <a:t>, bill </a:t>
            </a:r>
            <a:r>
              <a:rPr lang="fr-CH" dirty="0" err="1" smtClean="0"/>
              <a:t>returns</a:t>
            </a:r>
            <a:r>
              <a:rPr lang="fr-CH" dirty="0" smtClean="0"/>
              <a:t> to FC</a:t>
            </a:r>
          </a:p>
          <a:p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cancel </a:t>
            </a:r>
            <a:r>
              <a:rPr lang="fr-CH" dirty="0" err="1" smtClean="0"/>
              <a:t>it</a:t>
            </a:r>
            <a:r>
              <a:rPr lang="fr-CH" dirty="0" smtClean="0"/>
              <a:t> or </a:t>
            </a:r>
            <a:r>
              <a:rPr lang="fr-CH" dirty="0" err="1" smtClean="0"/>
              <a:t>amend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before</a:t>
            </a:r>
            <a:r>
              <a:rPr lang="fr-CH" dirty="0" smtClean="0"/>
              <a:t> </a:t>
            </a:r>
            <a:r>
              <a:rPr lang="fr-CH" dirty="0" err="1" smtClean="0"/>
              <a:t>returning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to </a:t>
            </a:r>
            <a:r>
              <a:rPr lang="fr-CH" dirty="0" err="1" smtClean="0"/>
              <a:t>Parl</a:t>
            </a:r>
            <a:r>
              <a:rPr lang="fr-CH" dirty="0" smtClean="0"/>
              <a:t>.</a:t>
            </a: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…..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7) </a:t>
            </a:r>
            <a:r>
              <a:rPr lang="fr-CH" dirty="0" err="1" smtClean="0">
                <a:solidFill>
                  <a:srgbClr val="FF0000"/>
                </a:solidFill>
              </a:rPr>
              <a:t>P</a:t>
            </a:r>
            <a:r>
              <a:rPr lang="fr-CH" dirty="0" err="1" smtClean="0">
                <a:solidFill>
                  <a:srgbClr val="FF0000"/>
                </a:solidFill>
              </a:rPr>
              <a:t>arliamentary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scrutiny</a:t>
            </a:r>
            <a:r>
              <a:rPr lang="fr-CH" dirty="0" smtClean="0">
                <a:solidFill>
                  <a:srgbClr val="FF0000"/>
                </a:solidFill>
              </a:rPr>
              <a:t> – </a:t>
            </a:r>
            <a:r>
              <a:rPr lang="fr-CH" dirty="0" err="1" smtClean="0">
                <a:solidFill>
                  <a:srgbClr val="FF0000"/>
                </a:solidFill>
              </a:rPr>
              <a:t>Chamber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examination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smtClean="0"/>
              <a:t>If </a:t>
            </a:r>
            <a:r>
              <a:rPr lang="fr-CH" dirty="0" err="1" smtClean="0"/>
              <a:t>approved</a:t>
            </a:r>
            <a:r>
              <a:rPr lang="fr-CH" dirty="0" smtClean="0"/>
              <a:t>, </a:t>
            </a:r>
            <a:r>
              <a:rPr lang="fr-CH" dirty="0" err="1" smtClean="0"/>
              <a:t>Chamber</a:t>
            </a:r>
            <a:r>
              <a:rPr lang="fr-CH" dirty="0" smtClean="0"/>
              <a:t> examines in </a:t>
            </a:r>
            <a:r>
              <a:rPr lang="fr-CH" dirty="0" err="1" smtClean="0"/>
              <a:t>detail</a:t>
            </a:r>
            <a:endParaRPr lang="fr-CH" dirty="0" smtClean="0"/>
          </a:p>
          <a:p>
            <a:r>
              <a:rPr lang="fr-CH" dirty="0" smtClean="0"/>
              <a:t>If </a:t>
            </a:r>
            <a:r>
              <a:rPr lang="fr-CH" dirty="0" err="1" smtClean="0"/>
              <a:t>disagree</a:t>
            </a:r>
            <a:r>
              <a:rPr lang="fr-CH" dirty="0" smtClean="0"/>
              <a:t>, bill </a:t>
            </a:r>
            <a:r>
              <a:rPr lang="fr-CH" dirty="0" err="1" smtClean="0"/>
              <a:t>bounces</a:t>
            </a:r>
            <a:r>
              <a:rPr lang="fr-CH" dirty="0" smtClean="0"/>
              <a:t> </a:t>
            </a:r>
            <a:r>
              <a:rPr lang="fr-CH" dirty="0" err="1" smtClean="0"/>
              <a:t>between</a:t>
            </a:r>
            <a:r>
              <a:rPr lang="fr-CH" dirty="0" smtClean="0"/>
              <a:t> </a:t>
            </a:r>
            <a:r>
              <a:rPr lang="fr-CH" dirty="0" err="1" smtClean="0"/>
              <a:t>Houses</a:t>
            </a:r>
            <a:r>
              <a:rPr lang="fr-CH" dirty="0" smtClean="0"/>
              <a:t> </a:t>
            </a:r>
            <a:r>
              <a:rPr lang="fr-CH" dirty="0" err="1" smtClean="0"/>
              <a:t>until</a:t>
            </a:r>
            <a:r>
              <a:rPr lang="fr-CH" dirty="0" smtClean="0"/>
              <a:t> compromise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reached</a:t>
            </a:r>
            <a:endParaRPr lang="fr-CH" dirty="0" smtClean="0"/>
          </a:p>
          <a:p>
            <a:r>
              <a:rPr lang="fr-CH" dirty="0" smtClean="0"/>
              <a:t>No compromise, no bill</a:t>
            </a:r>
          </a:p>
          <a:p>
            <a:r>
              <a:rPr lang="fr-CH" dirty="0" smtClean="0"/>
              <a:t>Compromise, bill </a:t>
            </a:r>
            <a:r>
              <a:rPr lang="fr-CH" dirty="0" err="1" smtClean="0"/>
              <a:t>enacted</a:t>
            </a:r>
            <a:r>
              <a:rPr lang="fr-CH" dirty="0" smtClean="0"/>
              <a:t>, BUT not </a:t>
            </a:r>
            <a:r>
              <a:rPr lang="fr-CH" dirty="0" err="1" smtClean="0"/>
              <a:t>yet</a:t>
            </a:r>
            <a:r>
              <a:rPr lang="fr-CH" dirty="0" smtClean="0"/>
              <a:t> effective</a:t>
            </a:r>
          </a:p>
          <a:p>
            <a:endParaRPr lang="fr-CH" dirty="0" smtClean="0"/>
          </a:p>
          <a:p>
            <a:r>
              <a:rPr lang="fr-CH" dirty="0" smtClean="0"/>
              <a:t>8) </a:t>
            </a:r>
            <a:r>
              <a:rPr lang="fr-CH" dirty="0" err="1" smtClean="0">
                <a:solidFill>
                  <a:srgbClr val="FF0000"/>
                </a:solidFill>
              </a:rPr>
              <a:t>Coming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into</a:t>
            </a:r>
            <a:r>
              <a:rPr lang="fr-CH" dirty="0" smtClean="0">
                <a:solidFill>
                  <a:srgbClr val="FF0000"/>
                </a:solidFill>
              </a:rPr>
              <a:t> Force – peoples </a:t>
            </a:r>
            <a:r>
              <a:rPr lang="fr-CH" dirty="0" err="1" smtClean="0">
                <a:solidFill>
                  <a:srgbClr val="FF0000"/>
                </a:solidFill>
              </a:rPr>
              <a:t>turn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Optional</a:t>
            </a:r>
            <a:r>
              <a:rPr lang="fr-CH" dirty="0" smtClean="0"/>
              <a:t> referendum </a:t>
            </a:r>
            <a:r>
              <a:rPr lang="fr-CH" dirty="0" err="1" smtClean="0"/>
              <a:t>available</a:t>
            </a:r>
            <a:r>
              <a:rPr lang="fr-CH" dirty="0" smtClean="0"/>
              <a:t> to people</a:t>
            </a:r>
          </a:p>
          <a:p>
            <a:r>
              <a:rPr lang="fr-CH" dirty="0" smtClean="0"/>
              <a:t>50 000 signatures in 100 </a:t>
            </a:r>
            <a:r>
              <a:rPr lang="fr-CH" dirty="0" err="1" smtClean="0"/>
              <a:t>days</a:t>
            </a:r>
            <a:endParaRPr lang="fr-CH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518</Words>
  <Application>Microsoft Office PowerPoint</Application>
  <PresentationFormat>Affichage à l'écran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Civil</vt:lpstr>
      <vt:lpstr>Swiss Political Insitutions</vt:lpstr>
      <vt:lpstr>How does Parliament work?</vt:lpstr>
      <vt:lpstr>……..</vt:lpstr>
      <vt:lpstr>What types of laws result?</vt:lpstr>
      <vt:lpstr>………</vt:lpstr>
      <vt:lpstr>How is a law made?</vt:lpstr>
      <vt:lpstr>……….</vt:lpstr>
      <vt:lpstr>……..</vt:lpstr>
      <vt:lpstr>…..</vt:lpstr>
      <vt:lpstr>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Political Insitutions</dc:title>
  <dc:creator>james.cormick</dc:creator>
  <cp:lastModifiedBy>james.cormick</cp:lastModifiedBy>
  <cp:revision>7</cp:revision>
  <dcterms:created xsi:type="dcterms:W3CDTF">2013-01-31T06:17:01Z</dcterms:created>
  <dcterms:modified xsi:type="dcterms:W3CDTF">2013-01-31T07:39:49Z</dcterms:modified>
</cp:coreProperties>
</file>