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1" r:id="rId9"/>
    <p:sldId id="262" r:id="rId10"/>
    <p:sldId id="263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2521" autoAdjust="0"/>
  </p:normalViewPr>
  <p:slideViewPr>
    <p:cSldViewPr snapToGrid="0" snapToObjects="1">
      <p:cViewPr varScale="1">
        <p:scale>
          <a:sx n="55" d="100"/>
          <a:sy n="55" d="100"/>
        </p:scale>
        <p:origin x="7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218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filigra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filigra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53ACA28-49FD-6D40-B01E-3E7249165705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F3F9D8E0-624F-0A4B-B7C1-3755E049315E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1905 </a:t>
            </a:r>
            <a:r>
              <a:rPr lang="fr-FR" dirty="0" err="1" smtClean="0"/>
              <a:t>Revolution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- </a:t>
            </a:r>
            <a:r>
              <a:rPr lang="fr-FR" dirty="0" err="1" smtClean="0"/>
              <a:t>Role</a:t>
            </a:r>
            <a:r>
              <a:rPr lang="fr-FR" dirty="0" smtClean="0"/>
              <a:t> of non-violence &amp; </a:t>
            </a:r>
            <a:r>
              <a:rPr lang="fr-FR" dirty="0" err="1" smtClean="0"/>
              <a:t>its</a:t>
            </a:r>
            <a:r>
              <a:rPr lang="fr-FR" dirty="0" smtClean="0"/>
              <a:t> impact on </a:t>
            </a:r>
            <a:r>
              <a:rPr lang="fr-FR" dirty="0" err="1" smtClean="0"/>
              <a:t>Tsarist</a:t>
            </a:r>
            <a:r>
              <a:rPr lang="fr-FR" dirty="0" smtClean="0"/>
              <a:t> </a:t>
            </a:r>
            <a:r>
              <a:rPr lang="fr-FR" dirty="0" err="1" smtClean="0"/>
              <a:t>Russia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018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Peasantry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66667" cy="4834467"/>
          </a:xfrm>
        </p:spPr>
        <p:txBody>
          <a:bodyPr>
            <a:normAutofit/>
          </a:bodyPr>
          <a:lstStyle/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1905 - turning point in peasant life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Tsar myth smashed on Bloody Sunday </a:t>
            </a: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roops fired on unarmed workers</a:t>
            </a:r>
          </a:p>
          <a:p>
            <a:pPr marL="0" indent="0"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1902 on peasant riots, estate burnings had escalated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1905 - Late summer, countryside in full scale revolt</a:t>
            </a:r>
          </a:p>
          <a:p>
            <a:pPr marL="0" indent="0"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907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Peasantry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8"/>
            <a:ext cx="7924800" cy="4056062"/>
          </a:xfrm>
        </p:spPr>
        <p:txBody>
          <a:bodyPr>
            <a:normAutofit lnSpcReduction="10000"/>
          </a:bodyPr>
          <a:lstStyle/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Peasant Union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est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by intellectuals </a:t>
            </a: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Peasants now also able to express their demands</a:t>
            </a:r>
          </a:p>
          <a:p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Govt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appeasement measures </a:t>
            </a: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incl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remove all remaining feudal restrictions on peasants </a:t>
            </a:r>
          </a:p>
          <a:p>
            <a:pPr marL="0" indent="0">
              <a:buNone/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ensure equality with other citizens</a:t>
            </a:r>
          </a:p>
          <a:p>
            <a:pPr marL="0" indent="0">
              <a:buNone/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peasants could withdraw their land from </a:t>
            </a: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mir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could now consolidate them under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private ownership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195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October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Manifesto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4001" y="1600200"/>
            <a:ext cx="8754532" cy="4969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October Manifesto </a:t>
            </a:r>
            <a:r>
              <a:rPr lang="en-GB" sz="20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</a:t>
            </a: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“a whip wrapped in the parchment of a constitution” Trotsky</a:t>
            </a:r>
          </a:p>
          <a:p>
            <a:pPr marL="0" indent="0">
              <a:buNone/>
            </a:pPr>
            <a:endParaRPr lang="en-GB" sz="2000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Witte, Chief Minister, advised Nicholas II to make concessions. </a:t>
            </a:r>
          </a:p>
          <a:p>
            <a:pPr>
              <a:lnSpc>
                <a:spcPct val="80000"/>
              </a:lnSpc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NII eventually agreed - October Manifesto: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freedom of conscience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</a:t>
            </a:r>
            <a:r>
              <a:rPr lang="en-GB" sz="20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</a:t>
            </a: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reedom of speech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</a:t>
            </a:r>
            <a:r>
              <a:rPr lang="en-GB" sz="20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</a:t>
            </a: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reedom of meeting and association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people could not be imprisoned without trial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no law to be passed without approval of the Duma</a:t>
            </a:r>
          </a:p>
          <a:p>
            <a:pPr marL="0" indent="0">
              <a:lnSpc>
                <a:spcPct val="80000"/>
              </a:lnSpc>
              <a:buNone/>
            </a:pPr>
            <a:endParaRPr lang="en-GB" sz="2000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en-GB" sz="1600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r"/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18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October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Manifesto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8"/>
            <a:ext cx="7857067" cy="40560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Regime m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et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wishes of the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opposition </a:t>
            </a:r>
          </a:p>
          <a:p>
            <a:pPr>
              <a:lnSpc>
                <a:spcPct val="8000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far as it could go without dissolving itself </a:t>
            </a: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pposition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was wary of false promises</a:t>
            </a:r>
          </a:p>
          <a:p>
            <a:pPr>
              <a:lnSpc>
                <a:spcPct val="80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Some w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anted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continue its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struggle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BUT m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ovement coming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a natural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halt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Could have declared victory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Some real changes promised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through non-</a:t>
            </a:r>
            <a:r>
              <a:rPr lang="fr-CH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violence</a:t>
            </a:r>
            <a:endParaRPr lang="en-US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Fundamental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Laws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5032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April 1906 - first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meeting of the Duma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Manifesto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BUT NII’s Fundamental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Laws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initiated: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Addition of State Council to the Duma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Upper chamber – half members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Tsar’s choice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Maintained right to: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	- declare war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	-  control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 Orthodox Church </a:t>
            </a: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	- dissolve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Duma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	- appoint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and dismiss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ministers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737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First &amp; Second Dumas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934" y="1735137"/>
            <a:ext cx="8754534" cy="500432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Members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of the Duma put forward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demands including: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the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release of political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prisoners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trade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union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rights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land reform</a:t>
            </a:r>
          </a:p>
          <a:p>
            <a:pPr>
              <a:lnSpc>
                <a:spcPct val="80000"/>
              </a:lnSpc>
              <a:buFont typeface="Courier New"/>
              <a:buChar char="o"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NII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rejected all these proposals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dissolved the Duma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Apr 1906 - Witte forced to resign; replaced by conservative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Peter </a:t>
            </a: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Stolypin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Stolypin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attempted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balance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between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land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reforms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&amp; violent repression 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Death penalty for sedition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hangman’s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noose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known as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“</a:t>
            </a: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Stolypin’s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Necktie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”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Feb 1907 – second Duma - lasted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three months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NII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closed it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down again</a:t>
            </a:r>
            <a:endParaRPr lang="en-US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813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Legacy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of 1905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7"/>
            <a:ext cx="7874000" cy="46825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Tsarist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regime;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“backwardness” of the Russian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state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ntense social upheaval and unrest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Several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forms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of resistance -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 real single aim or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cause 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evolution crushed using concessions and repression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Seen as violent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and bloody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struggle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“massacre of the innocents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”</a:t>
            </a:r>
          </a:p>
          <a:p>
            <a:pPr marL="0" indent="0">
              <a:lnSpc>
                <a:spcPct val="80000"/>
              </a:lnSpc>
              <a:buNone/>
            </a:pP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US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8327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Non-violence of 1905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735137"/>
            <a:ext cx="8568267" cy="49365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Govt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ec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and pol policies resulted in revolutionary urban Russia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Unlikely nonviolence would emerge as expression of social protest</a:t>
            </a:r>
          </a:p>
          <a:p>
            <a:pPr marL="0" indent="0">
              <a:lnSpc>
                <a:spcPct val="80000"/>
              </a:lnSpc>
              <a:buNone/>
            </a:pP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BUT faith in the divine right of the Tsar; vision of leaders like </a:t>
            </a:r>
            <a:r>
              <a:rPr lang="en-US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Gapon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Been little cause for opposition at all if Tsar had noted people’s grievances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Not to imply opposition in 1905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free of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violence, threats of such. 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Response to government use of intensely violent repressive tactics 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Some thought fighting fire with fire would yield better results. </a:t>
            </a:r>
          </a:p>
          <a:p>
            <a:pPr marL="0" indent="0">
              <a:lnSpc>
                <a:spcPct val="80000"/>
              </a:lnSpc>
              <a:buNone/>
            </a:pP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History of non-violence shows repression has little impact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Ultimate failure of nonviolence in 1905 down to other factors</a:t>
            </a:r>
          </a:p>
          <a:p>
            <a:pPr>
              <a:lnSpc>
                <a:spcPct val="80000"/>
              </a:lnSpc>
            </a:pP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463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Pol-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Ec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-Soc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reasons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for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failure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of non-violence in 1905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735139"/>
            <a:ext cx="8856133" cy="4970461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NI conceded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when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weak; ignored them once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recovered </a:t>
            </a:r>
            <a:endParaRPr lang="en-GB" sz="2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 October Manifest;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Fundamental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Laws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Recognition that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govt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would crush all opposition ruthlessly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Movement turned violent at the time of the Moscow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Uprising</a:t>
            </a:r>
            <a:endParaRPr lang="en-GB" sz="2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en-GB" sz="2400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lvl="1">
              <a:lnSpc>
                <a:spcPct val="80000"/>
              </a:lnSpc>
            </a:pP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conomic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situation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getting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better as 1906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approached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GB" sz="2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lvl="1">
              <a:lnSpc>
                <a:spcPct val="80000"/>
              </a:lnSpc>
            </a:pP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roops returning at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end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of R-J war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helped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restore order </a:t>
            </a:r>
            <a:endParaRPr lang="en-GB" sz="2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lvl="1">
              <a:lnSpc>
                <a:spcPct val="80000"/>
              </a:lnSpc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 organisation of different groups in a vast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country</a:t>
            </a:r>
            <a:endParaRPr lang="en-GB" sz="2400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lvl="1">
              <a:lnSpc>
                <a:spcPct val="80000"/>
              </a:lnSpc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ntelligentsia/workers demands 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not the cause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of the peasants </a:t>
            </a:r>
          </a:p>
          <a:p>
            <a:pPr lvl="1">
              <a:lnSpc>
                <a:spcPct val="80000"/>
              </a:lnSpc>
            </a:pPr>
            <a:r>
              <a:rPr lang="en-GB" sz="240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Gapon</a:t>
            </a:r>
            <a:r>
              <a:rPr lang="en-GB" sz="24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, left the </a:t>
            </a:r>
            <a:r>
              <a:rPr lang="en-GB" sz="24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scene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without a leader or figurehead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GB" sz="2400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067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755467" cy="868362"/>
          </a:xfrm>
        </p:spPr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Result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of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failure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of non-violence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7"/>
            <a:ext cx="7924800" cy="483499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Nonviolence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chosen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not for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moral reasons,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but as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pragmatic strategy. </a:t>
            </a: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aken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up by the masses in good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faith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support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leaders’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vision</a:t>
            </a:r>
            <a:endParaRPr lang="en-US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constant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danger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of being abandoned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if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they were seen to be failing.</a:t>
            </a: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evolution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as a whole failed in the short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term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– change in tactics</a:t>
            </a:r>
          </a:p>
          <a:p>
            <a:pPr marL="0" indent="0">
              <a:lnSpc>
                <a:spcPct val="80000"/>
              </a:lnSpc>
              <a:buNone/>
            </a:pP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ifficult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ignore its long term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effects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October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Manifesto represented a definitive step toward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reform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despite NII</a:t>
            </a: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odel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for February and October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1917</a:t>
            </a: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omething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could be done to alter the nature of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government</a:t>
            </a:r>
            <a:endParaRPr lang="en-US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Predecessor of later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nonviolent movements in general </a:t>
            </a: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ulers </a:t>
            </a: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can only be genuinely powerful if the ruled give their 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consent</a:t>
            </a:r>
            <a:endParaRPr lang="en-US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040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Chronology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1283" y="1473200"/>
            <a:ext cx="8534400" cy="5384800"/>
          </a:xfrm>
        </p:spPr>
        <p:txBody>
          <a:bodyPr>
            <a:noAutofit/>
          </a:bodyPr>
          <a:lstStyle/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1856: 	End of Crimean war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1861: 	Emancipation of the serfs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1864: 	</a:t>
            </a:r>
            <a:r>
              <a:rPr lang="en-GB" sz="1600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Zemstva</a:t>
            </a:r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set up; reform of judicial system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1881: 	1 March: Alexander II assassinated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1893: 	Witte starts as finance minister - industrialisation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1902-3: 	Famine &amp; Peasant unrest escalation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1904-5:	 Russo-Japanese war – humiliating loss for Russia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	22 January - ‘Bloody Sunday’ massacre 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	August: Treaty of Portsmouth, ending war w/Japan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 </a:t>
            </a:r>
            <a:r>
              <a:rPr lang="en-GB" sz="16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17 Oct: Tsar’s October Manifesto</a:t>
            </a:r>
          </a:p>
          <a:p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</a:t>
            </a:r>
            <a:r>
              <a:rPr lang="en-GB" sz="16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  <a:r>
              <a:rPr lang="en-GB" sz="16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December - St Petersburg and Moscow Soviets suppressed</a:t>
            </a:r>
          </a:p>
          <a:p>
            <a:endParaRPr lang="fr-FR" sz="1600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801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Tsarist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Russia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after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1905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2534" y="1735138"/>
            <a:ext cx="8534400" cy="40560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“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the Emperor of all the Russians 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belongs the 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supreme 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autocratic and 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unlimited 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power.  Not 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only fear, but also 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conscience 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commanded 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by 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God Himself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, is 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 basis of 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obedience </a:t>
            </a:r>
            <a:r>
              <a:rPr lang="en-GB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this power</a:t>
            </a:r>
            <a:r>
              <a:rPr lang="en-GB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”</a:t>
            </a:r>
          </a:p>
          <a:p>
            <a:pPr marL="0" indent="0">
              <a:buNone/>
            </a:pPr>
            <a:r>
              <a:rPr lang="en-GB" sz="2000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 </a:t>
            </a:r>
            <a:r>
              <a:rPr lang="en-GB" sz="20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Fundamental Laws of the Russian </a:t>
            </a:r>
            <a:r>
              <a:rPr lang="en-GB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Empire, 1906</a:t>
            </a:r>
          </a:p>
          <a:p>
            <a:pPr marL="0" indent="0">
              <a:buNone/>
            </a:pPr>
            <a:r>
              <a:rPr lang="en-US" sz="2000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“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Russia lives under emergency legislation,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and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that means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without 	any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lawful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guarantees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… Autocracy is a superannuated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form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of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government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…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That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is why it is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impossible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 maintain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this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form 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of government </a:t>
            </a:r>
            <a:r>
              <a:rPr lang="en-US" b="1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except by violence</a:t>
            </a:r>
            <a:r>
              <a:rPr lang="en-US" b="1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”</a:t>
            </a:r>
            <a:r>
              <a:rPr lang="en-US" sz="13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/>
            </a:r>
            <a:br>
              <a:rPr lang="en-US" sz="13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</a:br>
            <a:r>
              <a:rPr lang="en-US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  <a:r>
              <a:rPr lang="en-US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Tolstoy </a:t>
            </a:r>
            <a:r>
              <a:rPr lang="en-US" sz="2000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 “An Open Address to Nicholas II</a:t>
            </a:r>
            <a:r>
              <a:rPr lang="en-US" sz="200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”, 1906</a:t>
            </a:r>
            <a:endParaRPr lang="en-GB" sz="20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GB" sz="2000" b="1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GB" sz="2000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r"/>
            <a:endParaRPr lang="en-US" sz="2000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algn="ctr"/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6006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Need</a:t>
            </a:r>
            <a:r>
              <a:rPr lang="fr-FR" dirty="0" smtClean="0">
                <a:latin typeface="Calibri"/>
                <a:cs typeface="Calibri"/>
              </a:rPr>
              <a:t> to know about….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7"/>
            <a:ext cx="8094133" cy="4885795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1902-3: 	Famine &amp; Peasant unrest escalation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1904:	Dec strike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at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Putlilov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plant in St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Petersburg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1904:	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Father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Georgii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Gapon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leads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nonviolent protest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	M/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cl Union of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Unions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est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	Peasants Union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est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	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St.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Petersburg/Moscow Soviets </a:t>
            </a:r>
            <a:r>
              <a:rPr lang="en-GB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est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	Great October strike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1905:	“Days of Freedom” violent protest emerges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629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 as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Dress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ehearsal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?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766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1905 - antecedent to violent 1917 Bolshevik Revolution. 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Lenin referred to 1905 as the “dress rehearsal” for 1917 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BUT valid attempt at revolution in itself </a:t>
            </a:r>
          </a:p>
          <a:p>
            <a:pPr>
              <a:lnSpc>
                <a:spcPct val="80000"/>
              </a:lnSpc>
            </a:pP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Preceded by great disruption and conflict within Russia </a:t>
            </a:r>
          </a:p>
          <a:p>
            <a:pPr>
              <a:lnSpc>
                <a:spcPct val="80000"/>
              </a:lnSpc>
            </a:pPr>
            <a:r>
              <a:rPr lang="en-US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egime refused to </a:t>
            </a:r>
            <a:r>
              <a:rPr lang="en-US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recognise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need for change </a:t>
            </a:r>
          </a:p>
          <a:p>
            <a:pPr>
              <a:lnSpc>
                <a:spcPct val="80000"/>
              </a:lnSpc>
            </a:pPr>
            <a:r>
              <a:rPr lang="en-US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</a:t>
            </a:r>
            <a:r>
              <a:rPr lang="en-US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sarism</a:t>
            </a:r>
            <a:r>
              <a:rPr lang="en-US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prepared its own downfall?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52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 as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Dress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Rehearsal</a:t>
            </a:r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?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The 1905 revolution grass roots in origin 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Ordinary Russians - loosen government control 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Nonviolence </a:t>
            </a: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vs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ruthless repression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Some violence arising as part of protests 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Peasant riots not unusual – increasingly commonplace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Government did promise the people concessions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BUT basis was non-violent protest </a:t>
            </a:r>
            <a:r>
              <a:rPr lang="en-GB" i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vs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violent repression by state</a:t>
            </a:r>
            <a:endParaRPr lang="en-US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958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Bloody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Sunday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5257800"/>
          </a:xfrm>
        </p:spPr>
        <p:txBody>
          <a:bodyPr>
            <a:normAutofit fontScale="77500" lnSpcReduction="20000"/>
          </a:bodyPr>
          <a:lstStyle/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1904 – December – strike at </a:t>
            </a:r>
            <a:r>
              <a:rPr lang="en-GB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Putlilov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plant in St Petersburg.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Soon, number of strikers in city 80,000+ 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Father </a:t>
            </a:r>
            <a:r>
              <a:rPr lang="en-GB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Georgii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  <a:r>
              <a:rPr lang="en-GB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Gapon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leads protest</a:t>
            </a:r>
          </a:p>
          <a:p>
            <a:pPr marL="0" indent="0"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 – January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22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 Organized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peaceful "workers' procession" to Winter Palace </a:t>
            </a: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Aimed to d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eliver petition to Tsar asking for reform:</a:t>
            </a:r>
          </a:p>
          <a:p>
            <a:pPr marL="0" indent="0">
              <a:buNone/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- end to R-J war</a:t>
            </a:r>
          </a:p>
          <a:p>
            <a:pPr marL="0" indent="0"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expanded suffrage</a:t>
            </a:r>
          </a:p>
          <a:p>
            <a:pPr marL="0" indent="0"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 - 8-hour work day </a:t>
            </a:r>
          </a:p>
          <a:p>
            <a:pPr marL="0" indent="0"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higher pay </a:t>
            </a:r>
          </a:p>
          <a:p>
            <a:pPr marL="0" indent="0"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	- end to forced overtime in factories</a:t>
            </a:r>
          </a:p>
          <a:p>
            <a:pPr marL="0" indent="0"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0436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Bloody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Sunday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67779"/>
          </a:xfrm>
        </p:spPr>
        <p:txBody>
          <a:bodyPr>
            <a:normAutofit fontScale="85000" lnSpcReduction="20000"/>
          </a:bodyPr>
          <a:lstStyle/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Sunday morning, workers &amp; families gathered at six points in the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city</a:t>
            </a: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Clutching religious icons, singing hymns &amp; patriotic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songs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Terrorists </a:t>
            </a: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and hot-heads removed </a:t>
            </a: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All participants checked for weapons.</a:t>
            </a: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Troops all around Winter Palace and other key 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points</a:t>
            </a:r>
          </a:p>
          <a:p>
            <a:pPr marL="0" indent="0">
              <a:buNone/>
            </a:pPr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Headed towards Winter Palace without police interference</a:t>
            </a: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Brought along families - Tsar's sympathy </a:t>
            </a: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Women and children placed at the front of the demonstrations</a:t>
            </a:r>
          </a:p>
          <a:p>
            <a:endParaRPr lang="en-GB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9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Bloody </a:t>
            </a:r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Sunday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17467" cy="51223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      BUT Tsar had left the city on January 8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Army near the palace fired warning shots then into the crowds</a:t>
            </a:r>
          </a:p>
          <a:p>
            <a:pPr marL="0" indent="0"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Gapon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targeted &amp; fired upon - uninjured</a:t>
            </a:r>
          </a:p>
          <a:p>
            <a:r>
              <a:rPr lang="en-GB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Approx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40 people surrounding him were killed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Overall number killed &amp; injured from shots and trampling still unclear</a:t>
            </a:r>
          </a:p>
          <a:p>
            <a:pPr marL="0" indent="0"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Tsar's officials:		  96 dead; 333 injured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Anti-government sources:	 4,000+ dead; many more injured</a:t>
            </a:r>
          </a:p>
          <a:p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oderate estimates:	1,000 in total on average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953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Strikes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5867" cy="4902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Strikes long history as workers’ tools of protest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1905 - use of this nonviolent tactic mushroomed 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Strikes took place all over the country 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rotesting political, economic grievances 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Small revolutions were taking place all over Russia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Universities across Russia closed down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Students walked out over lack of civil liberties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Lawyers, doctor, engineers - m/cl Union of Unions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D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emanded a constituent assembly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65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Soviets</a:t>
            </a:r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13926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Trotsky and Mensheviks est. w/cl St. Petersburg Soviet 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Shortly over 50 other Soviets were formed all over Russia</a:t>
            </a:r>
          </a:p>
          <a:p>
            <a:pPr>
              <a:lnSpc>
                <a:spcPct val="80000"/>
              </a:lnSpc>
            </a:pP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New authority for the w/cl</a:t>
            </a:r>
          </a:p>
          <a:p>
            <a:pPr>
              <a:lnSpc>
                <a:spcPct val="80000"/>
              </a:lnSpc>
            </a:pPr>
            <a:r>
              <a:rPr lang="en-GB" i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S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tarted to act as unofficial govt.</a:t>
            </a:r>
          </a:p>
          <a:p>
            <a:pPr marL="0" indent="0">
              <a:lnSpc>
                <a:spcPct val="80000"/>
              </a:lnSpc>
              <a:buNone/>
            </a:pPr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Moscow Soviet </a:t>
            </a:r>
            <a:r>
              <a:rPr lang="en-GB" i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est</a:t>
            </a:r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 - great October Strike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Industrial workers &amp; railwaymen all over Russia 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Paralyzed railways, communications to Baltic cut</a:t>
            </a:r>
          </a:p>
          <a:p>
            <a:endParaRPr lang="en-GB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“Days of Freedom” – failed Moscow Uprising</a:t>
            </a:r>
          </a:p>
          <a:p>
            <a:r>
              <a:rPr lang="en-GB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New radical violent wing of political opposition emerged</a:t>
            </a:r>
            <a:endParaRPr lang="en-US" i="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  <a:p>
            <a:endParaRPr lang="fr-FR" i="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281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crier">
  <a:themeElements>
    <a:clrScheme name="Encrier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Encrier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Encrier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Encrier.thmx</Template>
  <TotalTime>16596</TotalTime>
  <Words>886</Words>
  <Application>Microsoft Macintosh PowerPoint</Application>
  <PresentationFormat>On-screen Show (4:3)</PresentationFormat>
  <Paragraphs>215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Courier New</vt:lpstr>
      <vt:lpstr>Goudy Old Style</vt:lpstr>
      <vt:lpstr>Impact</vt:lpstr>
      <vt:lpstr>Rockwell</vt:lpstr>
      <vt:lpstr>Encrier</vt:lpstr>
      <vt:lpstr>1905 Revolution</vt:lpstr>
      <vt:lpstr>Chronology</vt:lpstr>
      <vt:lpstr>1905 as Dress Rehearsal?</vt:lpstr>
      <vt:lpstr>1905 as Dress Rehearsal?</vt:lpstr>
      <vt:lpstr>Bloody Sunday</vt:lpstr>
      <vt:lpstr>Bloody Sunday</vt:lpstr>
      <vt:lpstr>Bloody Sunday</vt:lpstr>
      <vt:lpstr>Strikes</vt:lpstr>
      <vt:lpstr>Soviets</vt:lpstr>
      <vt:lpstr>Peasantry</vt:lpstr>
      <vt:lpstr>Peasantry</vt:lpstr>
      <vt:lpstr>October Manifesto</vt:lpstr>
      <vt:lpstr>October Manifesto</vt:lpstr>
      <vt:lpstr>Fundamental Laws</vt:lpstr>
      <vt:lpstr>First &amp; Second Dumas</vt:lpstr>
      <vt:lpstr>Legacy of 1905</vt:lpstr>
      <vt:lpstr>Non-violence of 1905</vt:lpstr>
      <vt:lpstr>Pol-Ec-Soc reasons for failure of non-violence in 1905</vt:lpstr>
      <vt:lpstr>Result of failure of non-violence</vt:lpstr>
      <vt:lpstr>Tsarist Russia after 1905</vt:lpstr>
      <vt:lpstr>Need to know about….</vt:lpstr>
    </vt:vector>
  </TitlesOfParts>
  <Company>Collège Champittet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Lomenech</dc:creator>
  <cp:lastModifiedBy>James Cormick</cp:lastModifiedBy>
  <cp:revision>20</cp:revision>
  <dcterms:created xsi:type="dcterms:W3CDTF">2014-11-09T09:44:03Z</dcterms:created>
  <dcterms:modified xsi:type="dcterms:W3CDTF">2017-12-14T18:02:40Z</dcterms:modified>
</cp:coreProperties>
</file>