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89" r:id="rId3"/>
    <p:sldId id="257" r:id="rId4"/>
    <p:sldId id="258" r:id="rId5"/>
    <p:sldId id="259" r:id="rId6"/>
    <p:sldId id="261" r:id="rId7"/>
    <p:sldId id="260" r:id="rId8"/>
    <p:sldId id="262" r:id="rId9"/>
    <p:sldId id="263" r:id="rId10"/>
    <p:sldId id="290" r:id="rId11"/>
    <p:sldId id="264" r:id="rId12"/>
    <p:sldId id="266" r:id="rId13"/>
    <p:sldId id="268" r:id="rId14"/>
    <p:sldId id="272" r:id="rId15"/>
    <p:sldId id="270" r:id="rId16"/>
    <p:sldId id="271" r:id="rId17"/>
    <p:sldId id="273" r:id="rId18"/>
    <p:sldId id="295" r:id="rId19"/>
    <p:sldId id="274" r:id="rId20"/>
    <p:sldId id="275" r:id="rId21"/>
    <p:sldId id="291" r:id="rId22"/>
    <p:sldId id="276" r:id="rId23"/>
    <p:sldId id="277" r:id="rId24"/>
    <p:sldId id="296" r:id="rId25"/>
    <p:sldId id="278" r:id="rId26"/>
    <p:sldId id="279" r:id="rId27"/>
    <p:sldId id="293" r:id="rId28"/>
    <p:sldId id="294" r:id="rId29"/>
    <p:sldId id="280" r:id="rId30"/>
    <p:sldId id="281" r:id="rId31"/>
    <p:sldId id="299" r:id="rId32"/>
    <p:sldId id="284" r:id="rId33"/>
    <p:sldId id="283" r:id="rId34"/>
    <p:sldId id="288" r:id="rId35"/>
    <p:sldId id="286" r:id="rId36"/>
    <p:sldId id="28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C3B"/>
    <a:srgbClr val="0201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7"/>
    <p:restoredTop sz="94541"/>
  </p:normalViewPr>
  <p:slideViewPr>
    <p:cSldViewPr snapToGrid="0" snapToObjects="1">
      <p:cViewPr varScale="1">
        <p:scale>
          <a:sx n="121" d="100"/>
          <a:sy n="121" d="100"/>
        </p:scale>
        <p:origin x="183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65DFE1-EAB1-2745-9BBF-1C79421AC3BF}"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4BF88B63-A94F-FA48-A1EE-00D055B7EDE5}">
      <dgm:prSet phldrT="[Text]"/>
      <dgm:spPr/>
      <dgm:t>
        <a:bodyPr/>
        <a:lstStyle/>
        <a:p>
          <a:r>
            <a:rPr lang="en-US" dirty="0" smtClean="0"/>
            <a:t>Born in Genoa Italy</a:t>
          </a:r>
          <a:endParaRPr lang="en-US" dirty="0"/>
        </a:p>
      </dgm:t>
    </dgm:pt>
    <dgm:pt modelId="{6558F777-EB8B-E54B-8FDE-34686D417982}" type="parTrans" cxnId="{08896CE3-556B-814A-880D-333E41E67564}">
      <dgm:prSet/>
      <dgm:spPr/>
      <dgm:t>
        <a:bodyPr/>
        <a:lstStyle/>
        <a:p>
          <a:endParaRPr lang="en-US"/>
        </a:p>
      </dgm:t>
    </dgm:pt>
    <dgm:pt modelId="{D50EC2F2-F9CB-F64E-A069-6B624CC0C97C}" type="sibTrans" cxnId="{08896CE3-556B-814A-880D-333E41E67564}">
      <dgm:prSet/>
      <dgm:spPr/>
      <dgm:t>
        <a:bodyPr/>
        <a:lstStyle/>
        <a:p>
          <a:endParaRPr lang="en-US"/>
        </a:p>
      </dgm:t>
    </dgm:pt>
    <dgm:pt modelId="{7C38699D-66F5-7446-BD95-4B468F63697E}">
      <dgm:prSet phldrT="[Text]"/>
      <dgm:spPr/>
      <dgm:t>
        <a:bodyPr/>
        <a:lstStyle/>
        <a:p>
          <a:r>
            <a:rPr lang="en-US" dirty="0" smtClean="0"/>
            <a:t>Served in </a:t>
          </a:r>
          <a:r>
            <a:rPr lang="en-US" smtClean="0"/>
            <a:t>Portuguese navy</a:t>
          </a:r>
          <a:endParaRPr lang="en-US"/>
        </a:p>
      </dgm:t>
    </dgm:pt>
    <dgm:pt modelId="{546B2DC8-1BD7-B84C-AE8B-FBA841B28BBF}" type="parTrans" cxnId="{60FA94A3-C5D0-3D49-9593-A4B7030C3286}">
      <dgm:prSet/>
      <dgm:spPr/>
      <dgm:t>
        <a:bodyPr/>
        <a:lstStyle/>
        <a:p>
          <a:endParaRPr lang="en-US"/>
        </a:p>
      </dgm:t>
    </dgm:pt>
    <dgm:pt modelId="{5563F8BF-93A1-DD49-AD7F-D65F2087A978}" type="sibTrans" cxnId="{60FA94A3-C5D0-3D49-9593-A4B7030C3286}">
      <dgm:prSet/>
      <dgm:spPr/>
      <dgm:t>
        <a:bodyPr/>
        <a:lstStyle/>
        <a:p>
          <a:endParaRPr lang="en-US"/>
        </a:p>
      </dgm:t>
    </dgm:pt>
    <dgm:pt modelId="{65012B56-CFF6-6D4B-8A77-7C7710FD5B4B}">
      <dgm:prSet phldrT="[Text]"/>
      <dgm:spPr/>
      <dgm:t>
        <a:bodyPr/>
        <a:lstStyle/>
        <a:p>
          <a:r>
            <a:rPr lang="en-US" dirty="0" smtClean="0"/>
            <a:t>Believed that the world was a sphere</a:t>
          </a:r>
          <a:endParaRPr lang="en-US" dirty="0"/>
        </a:p>
      </dgm:t>
    </dgm:pt>
    <dgm:pt modelId="{CD9540E5-4E49-5040-869C-B0312C4F03F2}" type="parTrans" cxnId="{DED9CD60-8095-D448-8BD6-4FA33236D5E7}">
      <dgm:prSet/>
      <dgm:spPr/>
      <dgm:t>
        <a:bodyPr/>
        <a:lstStyle/>
        <a:p>
          <a:endParaRPr lang="en-US"/>
        </a:p>
      </dgm:t>
    </dgm:pt>
    <dgm:pt modelId="{66369084-E923-C943-AA46-5DAD88965B01}" type="sibTrans" cxnId="{DED9CD60-8095-D448-8BD6-4FA33236D5E7}">
      <dgm:prSet/>
      <dgm:spPr/>
      <dgm:t>
        <a:bodyPr/>
        <a:lstStyle/>
        <a:p>
          <a:endParaRPr lang="en-US"/>
        </a:p>
      </dgm:t>
    </dgm:pt>
    <dgm:pt modelId="{8FA13640-AEAC-1F49-9B6C-3BBA6BA19178}">
      <dgm:prSet phldrT="[Text]"/>
      <dgm:spPr/>
      <dgm:t>
        <a:bodyPr/>
        <a:lstStyle/>
        <a:p>
          <a:r>
            <a:rPr lang="en-US" dirty="0" smtClean="0"/>
            <a:t>Was sponsored by Spain</a:t>
          </a:r>
          <a:endParaRPr lang="en-US" dirty="0"/>
        </a:p>
      </dgm:t>
    </dgm:pt>
    <dgm:pt modelId="{DA5351D7-A038-4142-877E-0417B210FD59}" type="parTrans" cxnId="{34363E3E-D574-3649-9063-AF6BC6767705}">
      <dgm:prSet/>
      <dgm:spPr/>
      <dgm:t>
        <a:bodyPr/>
        <a:lstStyle/>
        <a:p>
          <a:endParaRPr lang="en-US"/>
        </a:p>
      </dgm:t>
    </dgm:pt>
    <dgm:pt modelId="{3178383F-D277-9945-AEC0-9F146F14A9F5}" type="sibTrans" cxnId="{34363E3E-D574-3649-9063-AF6BC6767705}">
      <dgm:prSet/>
      <dgm:spPr/>
      <dgm:t>
        <a:bodyPr/>
        <a:lstStyle/>
        <a:p>
          <a:endParaRPr lang="en-US"/>
        </a:p>
      </dgm:t>
    </dgm:pt>
    <dgm:pt modelId="{0915EE4D-6645-8D41-B22E-57285C83BD70}">
      <dgm:prSet phldrT="[Text]"/>
      <dgm:spPr/>
      <dgm:t>
        <a:bodyPr/>
        <a:lstStyle/>
        <a:p>
          <a:r>
            <a:rPr lang="en-US" dirty="0" smtClean="0"/>
            <a:t>Set sail in 1492</a:t>
          </a:r>
          <a:endParaRPr lang="en-US" dirty="0"/>
        </a:p>
      </dgm:t>
    </dgm:pt>
    <dgm:pt modelId="{EA7C7F81-A2FC-AA48-819C-8C84870C8130}" type="parTrans" cxnId="{B0982A90-7A1A-9B40-8910-2B414574107B}">
      <dgm:prSet/>
      <dgm:spPr/>
      <dgm:t>
        <a:bodyPr/>
        <a:lstStyle/>
        <a:p>
          <a:endParaRPr lang="en-US"/>
        </a:p>
      </dgm:t>
    </dgm:pt>
    <dgm:pt modelId="{296881DC-0D76-5A4E-A60C-0C01AA47A048}" type="sibTrans" cxnId="{B0982A90-7A1A-9B40-8910-2B414574107B}">
      <dgm:prSet/>
      <dgm:spPr/>
      <dgm:t>
        <a:bodyPr/>
        <a:lstStyle/>
        <a:p>
          <a:endParaRPr lang="en-US"/>
        </a:p>
      </dgm:t>
    </dgm:pt>
    <dgm:pt modelId="{636E9D41-5E6E-BE40-B45D-75FB9BC9919C}" type="pres">
      <dgm:prSet presAssocID="{3D65DFE1-EAB1-2745-9BBF-1C79421AC3BF}" presName="cycle" presStyleCnt="0">
        <dgm:presLayoutVars>
          <dgm:dir/>
          <dgm:resizeHandles val="exact"/>
        </dgm:presLayoutVars>
      </dgm:prSet>
      <dgm:spPr/>
      <dgm:t>
        <a:bodyPr/>
        <a:lstStyle/>
        <a:p>
          <a:endParaRPr lang="en-US"/>
        </a:p>
      </dgm:t>
    </dgm:pt>
    <dgm:pt modelId="{1B0233D0-37EC-8240-9A96-8A266E45D60D}" type="pres">
      <dgm:prSet presAssocID="{4BF88B63-A94F-FA48-A1EE-00D055B7EDE5}" presName="node" presStyleLbl="node1" presStyleIdx="0" presStyleCnt="5">
        <dgm:presLayoutVars>
          <dgm:bulletEnabled val="1"/>
        </dgm:presLayoutVars>
      </dgm:prSet>
      <dgm:spPr/>
      <dgm:t>
        <a:bodyPr/>
        <a:lstStyle/>
        <a:p>
          <a:endParaRPr lang="en-US"/>
        </a:p>
      </dgm:t>
    </dgm:pt>
    <dgm:pt modelId="{6B4CC89D-A944-7044-836E-535D9B06A560}" type="pres">
      <dgm:prSet presAssocID="{4BF88B63-A94F-FA48-A1EE-00D055B7EDE5}" presName="spNode" presStyleCnt="0"/>
      <dgm:spPr/>
    </dgm:pt>
    <dgm:pt modelId="{868BFE2F-4274-5940-9DA4-9DB628324869}" type="pres">
      <dgm:prSet presAssocID="{D50EC2F2-F9CB-F64E-A069-6B624CC0C97C}" presName="sibTrans" presStyleLbl="sibTrans1D1" presStyleIdx="0" presStyleCnt="5"/>
      <dgm:spPr/>
      <dgm:t>
        <a:bodyPr/>
        <a:lstStyle/>
        <a:p>
          <a:endParaRPr lang="en-US"/>
        </a:p>
      </dgm:t>
    </dgm:pt>
    <dgm:pt modelId="{484D545B-5E26-154D-883D-B13E12281B7A}" type="pres">
      <dgm:prSet presAssocID="{7C38699D-66F5-7446-BD95-4B468F63697E}" presName="node" presStyleLbl="node1" presStyleIdx="1" presStyleCnt="5">
        <dgm:presLayoutVars>
          <dgm:bulletEnabled val="1"/>
        </dgm:presLayoutVars>
      </dgm:prSet>
      <dgm:spPr/>
      <dgm:t>
        <a:bodyPr/>
        <a:lstStyle/>
        <a:p>
          <a:endParaRPr lang="en-US"/>
        </a:p>
      </dgm:t>
    </dgm:pt>
    <dgm:pt modelId="{1BA38540-2C6A-4549-A72A-A075943ADEE4}" type="pres">
      <dgm:prSet presAssocID="{7C38699D-66F5-7446-BD95-4B468F63697E}" presName="spNode" presStyleCnt="0"/>
      <dgm:spPr/>
    </dgm:pt>
    <dgm:pt modelId="{F169D813-A89A-7A45-B494-1D41FFF90E85}" type="pres">
      <dgm:prSet presAssocID="{5563F8BF-93A1-DD49-AD7F-D65F2087A978}" presName="sibTrans" presStyleLbl="sibTrans1D1" presStyleIdx="1" presStyleCnt="5"/>
      <dgm:spPr/>
      <dgm:t>
        <a:bodyPr/>
        <a:lstStyle/>
        <a:p>
          <a:endParaRPr lang="en-US"/>
        </a:p>
      </dgm:t>
    </dgm:pt>
    <dgm:pt modelId="{CFAF89CB-CC36-6847-8EBB-722B146A218B}" type="pres">
      <dgm:prSet presAssocID="{65012B56-CFF6-6D4B-8A77-7C7710FD5B4B}" presName="node" presStyleLbl="node1" presStyleIdx="2" presStyleCnt="5">
        <dgm:presLayoutVars>
          <dgm:bulletEnabled val="1"/>
        </dgm:presLayoutVars>
      </dgm:prSet>
      <dgm:spPr/>
      <dgm:t>
        <a:bodyPr/>
        <a:lstStyle/>
        <a:p>
          <a:endParaRPr lang="en-US"/>
        </a:p>
      </dgm:t>
    </dgm:pt>
    <dgm:pt modelId="{8EF22922-BB71-1C48-BD8F-836C32648C24}" type="pres">
      <dgm:prSet presAssocID="{65012B56-CFF6-6D4B-8A77-7C7710FD5B4B}" presName="spNode" presStyleCnt="0"/>
      <dgm:spPr/>
    </dgm:pt>
    <dgm:pt modelId="{19B15486-CDAA-C54A-9EAA-C11C08B43708}" type="pres">
      <dgm:prSet presAssocID="{66369084-E923-C943-AA46-5DAD88965B01}" presName="sibTrans" presStyleLbl="sibTrans1D1" presStyleIdx="2" presStyleCnt="5"/>
      <dgm:spPr/>
      <dgm:t>
        <a:bodyPr/>
        <a:lstStyle/>
        <a:p>
          <a:endParaRPr lang="en-US"/>
        </a:p>
      </dgm:t>
    </dgm:pt>
    <dgm:pt modelId="{469A30F5-00BC-A846-B4D6-FA02BCEF570F}" type="pres">
      <dgm:prSet presAssocID="{8FA13640-AEAC-1F49-9B6C-3BBA6BA19178}" presName="node" presStyleLbl="node1" presStyleIdx="3" presStyleCnt="5">
        <dgm:presLayoutVars>
          <dgm:bulletEnabled val="1"/>
        </dgm:presLayoutVars>
      </dgm:prSet>
      <dgm:spPr/>
      <dgm:t>
        <a:bodyPr/>
        <a:lstStyle/>
        <a:p>
          <a:endParaRPr lang="en-US"/>
        </a:p>
      </dgm:t>
    </dgm:pt>
    <dgm:pt modelId="{31303C4C-3752-2840-A416-EFE37A9CA994}" type="pres">
      <dgm:prSet presAssocID="{8FA13640-AEAC-1F49-9B6C-3BBA6BA19178}" presName="spNode" presStyleCnt="0"/>
      <dgm:spPr/>
    </dgm:pt>
    <dgm:pt modelId="{AED826B4-285E-4E49-A344-3811CFF37FA4}" type="pres">
      <dgm:prSet presAssocID="{3178383F-D277-9945-AEC0-9F146F14A9F5}" presName="sibTrans" presStyleLbl="sibTrans1D1" presStyleIdx="3" presStyleCnt="5"/>
      <dgm:spPr/>
      <dgm:t>
        <a:bodyPr/>
        <a:lstStyle/>
        <a:p>
          <a:endParaRPr lang="en-US"/>
        </a:p>
      </dgm:t>
    </dgm:pt>
    <dgm:pt modelId="{D672CA86-CCDE-BF4A-9A60-4F7BD9EB5364}" type="pres">
      <dgm:prSet presAssocID="{0915EE4D-6645-8D41-B22E-57285C83BD70}" presName="node" presStyleLbl="node1" presStyleIdx="4" presStyleCnt="5">
        <dgm:presLayoutVars>
          <dgm:bulletEnabled val="1"/>
        </dgm:presLayoutVars>
      </dgm:prSet>
      <dgm:spPr/>
      <dgm:t>
        <a:bodyPr/>
        <a:lstStyle/>
        <a:p>
          <a:endParaRPr lang="en-US"/>
        </a:p>
      </dgm:t>
    </dgm:pt>
    <dgm:pt modelId="{28A4B26D-BEE0-4F48-BC78-F69529BC4888}" type="pres">
      <dgm:prSet presAssocID="{0915EE4D-6645-8D41-B22E-57285C83BD70}" presName="spNode" presStyleCnt="0"/>
      <dgm:spPr/>
    </dgm:pt>
    <dgm:pt modelId="{AB51975B-A6C2-0047-B13D-FD30F3445D66}" type="pres">
      <dgm:prSet presAssocID="{296881DC-0D76-5A4E-A60C-0C01AA47A048}" presName="sibTrans" presStyleLbl="sibTrans1D1" presStyleIdx="4" presStyleCnt="5"/>
      <dgm:spPr/>
      <dgm:t>
        <a:bodyPr/>
        <a:lstStyle/>
        <a:p>
          <a:endParaRPr lang="en-US"/>
        </a:p>
      </dgm:t>
    </dgm:pt>
  </dgm:ptLst>
  <dgm:cxnLst>
    <dgm:cxn modelId="{D36F07BE-4BD1-2F4D-A248-7B6669549DE2}" type="presOf" srcId="{0915EE4D-6645-8D41-B22E-57285C83BD70}" destId="{D672CA86-CCDE-BF4A-9A60-4F7BD9EB5364}" srcOrd="0" destOrd="0" presId="urn:microsoft.com/office/officeart/2005/8/layout/cycle6"/>
    <dgm:cxn modelId="{3201856F-6DD5-6347-B273-47F14A836E45}" type="presOf" srcId="{3178383F-D277-9945-AEC0-9F146F14A9F5}" destId="{AED826B4-285E-4E49-A344-3811CFF37FA4}" srcOrd="0" destOrd="0" presId="urn:microsoft.com/office/officeart/2005/8/layout/cycle6"/>
    <dgm:cxn modelId="{51BB03D8-7320-834B-A1FC-8DE059774FA4}" type="presOf" srcId="{D50EC2F2-F9CB-F64E-A069-6B624CC0C97C}" destId="{868BFE2F-4274-5940-9DA4-9DB628324869}" srcOrd="0" destOrd="0" presId="urn:microsoft.com/office/officeart/2005/8/layout/cycle6"/>
    <dgm:cxn modelId="{8C31F733-0309-A549-969B-90E247B197AF}" type="presOf" srcId="{8FA13640-AEAC-1F49-9B6C-3BBA6BA19178}" destId="{469A30F5-00BC-A846-B4D6-FA02BCEF570F}" srcOrd="0" destOrd="0" presId="urn:microsoft.com/office/officeart/2005/8/layout/cycle6"/>
    <dgm:cxn modelId="{60FA94A3-C5D0-3D49-9593-A4B7030C3286}" srcId="{3D65DFE1-EAB1-2745-9BBF-1C79421AC3BF}" destId="{7C38699D-66F5-7446-BD95-4B468F63697E}" srcOrd="1" destOrd="0" parTransId="{546B2DC8-1BD7-B84C-AE8B-FBA841B28BBF}" sibTransId="{5563F8BF-93A1-DD49-AD7F-D65F2087A978}"/>
    <dgm:cxn modelId="{E63FDDF3-A4C7-4146-B654-431CA67A855C}" type="presOf" srcId="{7C38699D-66F5-7446-BD95-4B468F63697E}" destId="{484D545B-5E26-154D-883D-B13E12281B7A}" srcOrd="0" destOrd="0" presId="urn:microsoft.com/office/officeart/2005/8/layout/cycle6"/>
    <dgm:cxn modelId="{08896CE3-556B-814A-880D-333E41E67564}" srcId="{3D65DFE1-EAB1-2745-9BBF-1C79421AC3BF}" destId="{4BF88B63-A94F-FA48-A1EE-00D055B7EDE5}" srcOrd="0" destOrd="0" parTransId="{6558F777-EB8B-E54B-8FDE-34686D417982}" sibTransId="{D50EC2F2-F9CB-F64E-A069-6B624CC0C97C}"/>
    <dgm:cxn modelId="{DED9CD60-8095-D448-8BD6-4FA33236D5E7}" srcId="{3D65DFE1-EAB1-2745-9BBF-1C79421AC3BF}" destId="{65012B56-CFF6-6D4B-8A77-7C7710FD5B4B}" srcOrd="2" destOrd="0" parTransId="{CD9540E5-4E49-5040-869C-B0312C4F03F2}" sibTransId="{66369084-E923-C943-AA46-5DAD88965B01}"/>
    <dgm:cxn modelId="{1406C279-B65E-E748-8A13-2AAA141F42FF}" type="presOf" srcId="{5563F8BF-93A1-DD49-AD7F-D65F2087A978}" destId="{F169D813-A89A-7A45-B494-1D41FFF90E85}" srcOrd="0" destOrd="0" presId="urn:microsoft.com/office/officeart/2005/8/layout/cycle6"/>
    <dgm:cxn modelId="{B3552780-E19F-4E40-AC89-4E23E52C518B}" type="presOf" srcId="{65012B56-CFF6-6D4B-8A77-7C7710FD5B4B}" destId="{CFAF89CB-CC36-6847-8EBB-722B146A218B}" srcOrd="0" destOrd="0" presId="urn:microsoft.com/office/officeart/2005/8/layout/cycle6"/>
    <dgm:cxn modelId="{B0982A90-7A1A-9B40-8910-2B414574107B}" srcId="{3D65DFE1-EAB1-2745-9BBF-1C79421AC3BF}" destId="{0915EE4D-6645-8D41-B22E-57285C83BD70}" srcOrd="4" destOrd="0" parTransId="{EA7C7F81-A2FC-AA48-819C-8C84870C8130}" sibTransId="{296881DC-0D76-5A4E-A60C-0C01AA47A048}"/>
    <dgm:cxn modelId="{BC8AE821-728A-5448-8C12-DA14502BC304}" type="presOf" srcId="{4BF88B63-A94F-FA48-A1EE-00D055B7EDE5}" destId="{1B0233D0-37EC-8240-9A96-8A266E45D60D}" srcOrd="0" destOrd="0" presId="urn:microsoft.com/office/officeart/2005/8/layout/cycle6"/>
    <dgm:cxn modelId="{C6E9D5FF-3A90-F34F-9308-57ED8E4E64BB}" type="presOf" srcId="{296881DC-0D76-5A4E-A60C-0C01AA47A048}" destId="{AB51975B-A6C2-0047-B13D-FD30F3445D66}" srcOrd="0" destOrd="0" presId="urn:microsoft.com/office/officeart/2005/8/layout/cycle6"/>
    <dgm:cxn modelId="{B5F4C832-7BE9-BF42-A746-ED514C40C4B0}" type="presOf" srcId="{3D65DFE1-EAB1-2745-9BBF-1C79421AC3BF}" destId="{636E9D41-5E6E-BE40-B45D-75FB9BC9919C}" srcOrd="0" destOrd="0" presId="urn:microsoft.com/office/officeart/2005/8/layout/cycle6"/>
    <dgm:cxn modelId="{34363E3E-D574-3649-9063-AF6BC6767705}" srcId="{3D65DFE1-EAB1-2745-9BBF-1C79421AC3BF}" destId="{8FA13640-AEAC-1F49-9B6C-3BBA6BA19178}" srcOrd="3" destOrd="0" parTransId="{DA5351D7-A038-4142-877E-0417B210FD59}" sibTransId="{3178383F-D277-9945-AEC0-9F146F14A9F5}"/>
    <dgm:cxn modelId="{3288444D-948E-5141-B9B4-DD8DC74FEA3C}" type="presOf" srcId="{66369084-E923-C943-AA46-5DAD88965B01}" destId="{19B15486-CDAA-C54A-9EAA-C11C08B43708}" srcOrd="0" destOrd="0" presId="urn:microsoft.com/office/officeart/2005/8/layout/cycle6"/>
    <dgm:cxn modelId="{8AC9D7C4-DD85-9E46-B832-883586604808}" type="presParOf" srcId="{636E9D41-5E6E-BE40-B45D-75FB9BC9919C}" destId="{1B0233D0-37EC-8240-9A96-8A266E45D60D}" srcOrd="0" destOrd="0" presId="urn:microsoft.com/office/officeart/2005/8/layout/cycle6"/>
    <dgm:cxn modelId="{6FE3F6E2-AD4D-EA46-A142-E63D27BFA44E}" type="presParOf" srcId="{636E9D41-5E6E-BE40-B45D-75FB9BC9919C}" destId="{6B4CC89D-A944-7044-836E-535D9B06A560}" srcOrd="1" destOrd="0" presId="urn:microsoft.com/office/officeart/2005/8/layout/cycle6"/>
    <dgm:cxn modelId="{E04AFBBA-0B0F-B442-8531-3EDFEC855092}" type="presParOf" srcId="{636E9D41-5E6E-BE40-B45D-75FB9BC9919C}" destId="{868BFE2F-4274-5940-9DA4-9DB628324869}" srcOrd="2" destOrd="0" presId="urn:microsoft.com/office/officeart/2005/8/layout/cycle6"/>
    <dgm:cxn modelId="{BF53F31D-88AF-AC46-B94C-13F2794A3CFB}" type="presParOf" srcId="{636E9D41-5E6E-BE40-B45D-75FB9BC9919C}" destId="{484D545B-5E26-154D-883D-B13E12281B7A}" srcOrd="3" destOrd="0" presId="urn:microsoft.com/office/officeart/2005/8/layout/cycle6"/>
    <dgm:cxn modelId="{CDDD64D3-5A55-0C47-9975-A85DEA73C26F}" type="presParOf" srcId="{636E9D41-5E6E-BE40-B45D-75FB9BC9919C}" destId="{1BA38540-2C6A-4549-A72A-A075943ADEE4}" srcOrd="4" destOrd="0" presId="urn:microsoft.com/office/officeart/2005/8/layout/cycle6"/>
    <dgm:cxn modelId="{A3EA2709-7D2C-254E-9DFA-C87CC14E167F}" type="presParOf" srcId="{636E9D41-5E6E-BE40-B45D-75FB9BC9919C}" destId="{F169D813-A89A-7A45-B494-1D41FFF90E85}" srcOrd="5" destOrd="0" presId="urn:microsoft.com/office/officeart/2005/8/layout/cycle6"/>
    <dgm:cxn modelId="{9FFD6815-F4D6-F841-B3E1-4BB2E47ABF51}" type="presParOf" srcId="{636E9D41-5E6E-BE40-B45D-75FB9BC9919C}" destId="{CFAF89CB-CC36-6847-8EBB-722B146A218B}" srcOrd="6" destOrd="0" presId="urn:microsoft.com/office/officeart/2005/8/layout/cycle6"/>
    <dgm:cxn modelId="{110904C0-9FE7-594B-AB72-C5C36A480D33}" type="presParOf" srcId="{636E9D41-5E6E-BE40-B45D-75FB9BC9919C}" destId="{8EF22922-BB71-1C48-BD8F-836C32648C24}" srcOrd="7" destOrd="0" presId="urn:microsoft.com/office/officeart/2005/8/layout/cycle6"/>
    <dgm:cxn modelId="{F2E8A478-1DA7-FF47-AF0E-50466E6E8A60}" type="presParOf" srcId="{636E9D41-5E6E-BE40-B45D-75FB9BC9919C}" destId="{19B15486-CDAA-C54A-9EAA-C11C08B43708}" srcOrd="8" destOrd="0" presId="urn:microsoft.com/office/officeart/2005/8/layout/cycle6"/>
    <dgm:cxn modelId="{D558A656-D411-C948-AADD-1C7A8843665B}" type="presParOf" srcId="{636E9D41-5E6E-BE40-B45D-75FB9BC9919C}" destId="{469A30F5-00BC-A846-B4D6-FA02BCEF570F}" srcOrd="9" destOrd="0" presId="urn:microsoft.com/office/officeart/2005/8/layout/cycle6"/>
    <dgm:cxn modelId="{543505C4-4E7C-474C-832B-58554CEB88F4}" type="presParOf" srcId="{636E9D41-5E6E-BE40-B45D-75FB9BC9919C}" destId="{31303C4C-3752-2840-A416-EFE37A9CA994}" srcOrd="10" destOrd="0" presId="urn:microsoft.com/office/officeart/2005/8/layout/cycle6"/>
    <dgm:cxn modelId="{CFA5F58A-2126-0842-AD4C-49EE7987EE46}" type="presParOf" srcId="{636E9D41-5E6E-BE40-B45D-75FB9BC9919C}" destId="{AED826B4-285E-4E49-A344-3811CFF37FA4}" srcOrd="11" destOrd="0" presId="urn:microsoft.com/office/officeart/2005/8/layout/cycle6"/>
    <dgm:cxn modelId="{44F21A48-8A0E-9342-BA84-3F006C96D794}" type="presParOf" srcId="{636E9D41-5E6E-BE40-B45D-75FB9BC9919C}" destId="{D672CA86-CCDE-BF4A-9A60-4F7BD9EB5364}" srcOrd="12" destOrd="0" presId="urn:microsoft.com/office/officeart/2005/8/layout/cycle6"/>
    <dgm:cxn modelId="{424AC017-4BF0-794A-B27D-5E7AAD874B7A}" type="presParOf" srcId="{636E9D41-5E6E-BE40-B45D-75FB9BC9919C}" destId="{28A4B26D-BEE0-4F48-BC78-F69529BC4888}" srcOrd="13" destOrd="0" presId="urn:microsoft.com/office/officeart/2005/8/layout/cycle6"/>
    <dgm:cxn modelId="{F3F6104F-D333-564B-987F-C45E1F22F911}" type="presParOf" srcId="{636E9D41-5E6E-BE40-B45D-75FB9BC9919C}" destId="{AB51975B-A6C2-0047-B13D-FD30F3445D66}"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233D0-37EC-8240-9A96-8A266E45D60D}">
      <dsp:nvSpPr>
        <dsp:cNvPr id="0" name=""/>
        <dsp:cNvSpPr/>
      </dsp:nvSpPr>
      <dsp:spPr>
        <a:xfrm>
          <a:off x="3086346" y="2032"/>
          <a:ext cx="1410795" cy="917016"/>
        </a:xfrm>
        <a:prstGeom prst="roundRect">
          <a:avLst/>
        </a:prstGeom>
        <a:blipFill rotWithShape="0">
          <a:blip xmlns:r="http://schemas.openxmlformats.org/officeDocument/2006/relationships" r:embed="rId1">
            <a:duotone>
              <a:schemeClr val="accent1">
                <a:hueOff val="0"/>
                <a:satOff val="0"/>
                <a:lumOff val="0"/>
                <a:alphaOff val="0"/>
                <a:shade val="10000"/>
                <a:satMod val="135000"/>
              </a:schemeClr>
              <a:schemeClr val="accent1">
                <a:hueOff val="0"/>
                <a:satOff val="0"/>
                <a:lumOff val="0"/>
                <a:alphaOff val="0"/>
                <a:satMod val="150000"/>
                <a:lumMod val="110000"/>
              </a:schemeClr>
            </a:duotone>
          </a:blip>
          <a:stretch/>
        </a:blipFill>
        <a:ln>
          <a:noFill/>
        </a:ln>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Born in Genoa Italy</a:t>
          </a:r>
          <a:endParaRPr lang="en-US" sz="1700" kern="1200" dirty="0"/>
        </a:p>
      </dsp:txBody>
      <dsp:txXfrm>
        <a:off x="3131111" y="46797"/>
        <a:ext cx="1321265" cy="827486"/>
      </dsp:txXfrm>
    </dsp:sp>
    <dsp:sp modelId="{868BFE2F-4274-5940-9DA4-9DB628324869}">
      <dsp:nvSpPr>
        <dsp:cNvPr id="0" name=""/>
        <dsp:cNvSpPr/>
      </dsp:nvSpPr>
      <dsp:spPr>
        <a:xfrm>
          <a:off x="1958997" y="460541"/>
          <a:ext cx="3665493" cy="3665493"/>
        </a:xfrm>
        <a:custGeom>
          <a:avLst/>
          <a:gdLst/>
          <a:ahLst/>
          <a:cxnLst/>
          <a:rect l="0" t="0" r="0" b="0"/>
          <a:pathLst>
            <a:path>
              <a:moveTo>
                <a:pt x="2547843" y="145264"/>
              </a:moveTo>
              <a:arcTo wR="1832746" hR="1832746" stAng="17577935" swAng="1962330"/>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4D545B-5E26-154D-883D-B13E12281B7A}">
      <dsp:nvSpPr>
        <dsp:cNvPr id="0" name=""/>
        <dsp:cNvSpPr/>
      </dsp:nvSpPr>
      <dsp:spPr>
        <a:xfrm>
          <a:off x="4829391" y="1268429"/>
          <a:ext cx="1410795" cy="917016"/>
        </a:xfrm>
        <a:prstGeom prst="roundRect">
          <a:avLst/>
        </a:prstGeom>
        <a:blipFill rotWithShape="0">
          <a:blip xmlns:r="http://schemas.openxmlformats.org/officeDocument/2006/relationships" r:embed="rId1">
            <a:duotone>
              <a:schemeClr val="accent1">
                <a:hueOff val="0"/>
                <a:satOff val="0"/>
                <a:lumOff val="0"/>
                <a:alphaOff val="0"/>
                <a:shade val="10000"/>
                <a:satMod val="135000"/>
              </a:schemeClr>
              <a:schemeClr val="accent1">
                <a:hueOff val="0"/>
                <a:satOff val="0"/>
                <a:lumOff val="0"/>
                <a:alphaOff val="0"/>
                <a:satMod val="150000"/>
                <a:lumMod val="110000"/>
              </a:schemeClr>
            </a:duotone>
          </a:blip>
          <a:stretch/>
        </a:blipFill>
        <a:ln>
          <a:noFill/>
        </a:ln>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Served in </a:t>
          </a:r>
          <a:r>
            <a:rPr lang="en-US" sz="1700" kern="1200" smtClean="0"/>
            <a:t>Portuguese navy</a:t>
          </a:r>
          <a:endParaRPr lang="en-US" sz="1700" kern="1200"/>
        </a:p>
      </dsp:txBody>
      <dsp:txXfrm>
        <a:off x="4874156" y="1313194"/>
        <a:ext cx="1321265" cy="827486"/>
      </dsp:txXfrm>
    </dsp:sp>
    <dsp:sp modelId="{F169D813-A89A-7A45-B494-1D41FFF90E85}">
      <dsp:nvSpPr>
        <dsp:cNvPr id="0" name=""/>
        <dsp:cNvSpPr/>
      </dsp:nvSpPr>
      <dsp:spPr>
        <a:xfrm>
          <a:off x="1958997" y="460541"/>
          <a:ext cx="3665493" cy="3665493"/>
        </a:xfrm>
        <a:custGeom>
          <a:avLst/>
          <a:gdLst/>
          <a:ahLst/>
          <a:cxnLst/>
          <a:rect l="0" t="0" r="0" b="0"/>
          <a:pathLst>
            <a:path>
              <a:moveTo>
                <a:pt x="3662970" y="1736623"/>
              </a:moveTo>
              <a:arcTo wR="1832746" hR="1832746" stAng="21419616" swAng="219691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AF89CB-CC36-6847-8EBB-722B146A218B}">
      <dsp:nvSpPr>
        <dsp:cNvPr id="0" name=""/>
        <dsp:cNvSpPr/>
      </dsp:nvSpPr>
      <dsp:spPr>
        <a:xfrm>
          <a:off x="4163607" y="3317502"/>
          <a:ext cx="1410795" cy="917016"/>
        </a:xfrm>
        <a:prstGeom prst="roundRect">
          <a:avLst/>
        </a:prstGeom>
        <a:blipFill rotWithShape="0">
          <a:blip xmlns:r="http://schemas.openxmlformats.org/officeDocument/2006/relationships" r:embed="rId1">
            <a:duotone>
              <a:schemeClr val="accent1">
                <a:hueOff val="0"/>
                <a:satOff val="0"/>
                <a:lumOff val="0"/>
                <a:alphaOff val="0"/>
                <a:shade val="10000"/>
                <a:satMod val="135000"/>
              </a:schemeClr>
              <a:schemeClr val="accent1">
                <a:hueOff val="0"/>
                <a:satOff val="0"/>
                <a:lumOff val="0"/>
                <a:alphaOff val="0"/>
                <a:satMod val="150000"/>
                <a:lumMod val="110000"/>
              </a:schemeClr>
            </a:duotone>
          </a:blip>
          <a:stretch/>
        </a:blipFill>
        <a:ln>
          <a:noFill/>
        </a:ln>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Believed that the world was a sphere</a:t>
          </a:r>
          <a:endParaRPr lang="en-US" sz="1700" kern="1200" dirty="0"/>
        </a:p>
      </dsp:txBody>
      <dsp:txXfrm>
        <a:off x="4208372" y="3362267"/>
        <a:ext cx="1321265" cy="827486"/>
      </dsp:txXfrm>
    </dsp:sp>
    <dsp:sp modelId="{19B15486-CDAA-C54A-9EAA-C11C08B43708}">
      <dsp:nvSpPr>
        <dsp:cNvPr id="0" name=""/>
        <dsp:cNvSpPr/>
      </dsp:nvSpPr>
      <dsp:spPr>
        <a:xfrm>
          <a:off x="1958997" y="460541"/>
          <a:ext cx="3665493" cy="3665493"/>
        </a:xfrm>
        <a:custGeom>
          <a:avLst/>
          <a:gdLst/>
          <a:ahLst/>
          <a:cxnLst/>
          <a:rect l="0" t="0" r="0" b="0"/>
          <a:pathLst>
            <a:path>
              <a:moveTo>
                <a:pt x="2197324" y="3628865"/>
              </a:moveTo>
              <a:arcTo wR="1832746" hR="1832746" stAng="4711556" swAng="1376888"/>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9A30F5-00BC-A846-B4D6-FA02BCEF570F}">
      <dsp:nvSpPr>
        <dsp:cNvPr id="0" name=""/>
        <dsp:cNvSpPr/>
      </dsp:nvSpPr>
      <dsp:spPr>
        <a:xfrm>
          <a:off x="2009084" y="3317502"/>
          <a:ext cx="1410795" cy="917016"/>
        </a:xfrm>
        <a:prstGeom prst="roundRect">
          <a:avLst/>
        </a:prstGeom>
        <a:blipFill rotWithShape="0">
          <a:blip xmlns:r="http://schemas.openxmlformats.org/officeDocument/2006/relationships" r:embed="rId1">
            <a:duotone>
              <a:schemeClr val="accent1">
                <a:hueOff val="0"/>
                <a:satOff val="0"/>
                <a:lumOff val="0"/>
                <a:alphaOff val="0"/>
                <a:shade val="10000"/>
                <a:satMod val="135000"/>
              </a:schemeClr>
              <a:schemeClr val="accent1">
                <a:hueOff val="0"/>
                <a:satOff val="0"/>
                <a:lumOff val="0"/>
                <a:alphaOff val="0"/>
                <a:satMod val="150000"/>
                <a:lumMod val="110000"/>
              </a:schemeClr>
            </a:duotone>
          </a:blip>
          <a:stretch/>
        </a:blipFill>
        <a:ln>
          <a:noFill/>
        </a:ln>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Was sponsored by Spain</a:t>
          </a:r>
          <a:endParaRPr lang="en-US" sz="1700" kern="1200" dirty="0"/>
        </a:p>
      </dsp:txBody>
      <dsp:txXfrm>
        <a:off x="2053849" y="3362267"/>
        <a:ext cx="1321265" cy="827486"/>
      </dsp:txXfrm>
    </dsp:sp>
    <dsp:sp modelId="{AED826B4-285E-4E49-A344-3811CFF37FA4}">
      <dsp:nvSpPr>
        <dsp:cNvPr id="0" name=""/>
        <dsp:cNvSpPr/>
      </dsp:nvSpPr>
      <dsp:spPr>
        <a:xfrm>
          <a:off x="1958997" y="460541"/>
          <a:ext cx="3665493" cy="3665493"/>
        </a:xfrm>
        <a:custGeom>
          <a:avLst/>
          <a:gdLst/>
          <a:ahLst/>
          <a:cxnLst/>
          <a:rect l="0" t="0" r="0" b="0"/>
          <a:pathLst>
            <a:path>
              <a:moveTo>
                <a:pt x="306368" y="2847207"/>
              </a:moveTo>
              <a:arcTo wR="1832746" hR="1832746" stAng="8783472" swAng="219691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72CA86-CCDE-BF4A-9A60-4F7BD9EB5364}">
      <dsp:nvSpPr>
        <dsp:cNvPr id="0" name=""/>
        <dsp:cNvSpPr/>
      </dsp:nvSpPr>
      <dsp:spPr>
        <a:xfrm>
          <a:off x="1343300" y="1268429"/>
          <a:ext cx="1410795" cy="917016"/>
        </a:xfrm>
        <a:prstGeom prst="roundRect">
          <a:avLst/>
        </a:prstGeom>
        <a:blipFill rotWithShape="0">
          <a:blip xmlns:r="http://schemas.openxmlformats.org/officeDocument/2006/relationships" r:embed="rId1">
            <a:duotone>
              <a:schemeClr val="accent1">
                <a:hueOff val="0"/>
                <a:satOff val="0"/>
                <a:lumOff val="0"/>
                <a:alphaOff val="0"/>
                <a:shade val="10000"/>
                <a:satMod val="135000"/>
              </a:schemeClr>
              <a:schemeClr val="accent1">
                <a:hueOff val="0"/>
                <a:satOff val="0"/>
                <a:lumOff val="0"/>
                <a:alphaOff val="0"/>
                <a:satMod val="150000"/>
                <a:lumMod val="110000"/>
              </a:schemeClr>
            </a:duotone>
          </a:blip>
          <a:stretch/>
        </a:blipFill>
        <a:ln>
          <a:noFill/>
        </a:ln>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Set sail in 1492</a:t>
          </a:r>
          <a:endParaRPr lang="en-US" sz="1700" kern="1200" dirty="0"/>
        </a:p>
      </dsp:txBody>
      <dsp:txXfrm>
        <a:off x="1388065" y="1313194"/>
        <a:ext cx="1321265" cy="827486"/>
      </dsp:txXfrm>
    </dsp:sp>
    <dsp:sp modelId="{AB51975B-A6C2-0047-B13D-FD30F3445D66}">
      <dsp:nvSpPr>
        <dsp:cNvPr id="0" name=""/>
        <dsp:cNvSpPr/>
      </dsp:nvSpPr>
      <dsp:spPr>
        <a:xfrm>
          <a:off x="1958997" y="460541"/>
          <a:ext cx="3665493" cy="3665493"/>
        </a:xfrm>
        <a:custGeom>
          <a:avLst/>
          <a:gdLst/>
          <a:ahLst/>
          <a:cxnLst/>
          <a:rect l="0" t="0" r="0" b="0"/>
          <a:pathLst>
            <a:path>
              <a:moveTo>
                <a:pt x="319239" y="799182"/>
              </a:moveTo>
              <a:arcTo wR="1832746" hR="1832746" stAng="12859735" swAng="1962330"/>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D57DE6-62A4-8644-9C27-54D64B139F65}" type="datetimeFigureOut">
              <a:rPr lang="en-US" smtClean="0"/>
              <a:t>9/17/20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1CFCA4-BD84-0740-9164-84F8F4D2C818}" type="slidenum">
              <a:rPr lang="en-US" smtClean="0"/>
              <a:t>‹#›</a:t>
            </a:fld>
            <a:endParaRPr lang="en-US"/>
          </a:p>
        </p:txBody>
      </p:sp>
    </p:spTree>
    <p:extLst>
      <p:ext uri="{BB962C8B-B14F-4D97-AF65-F5344CB8AC3E}">
        <p14:creationId xmlns:p14="http://schemas.microsoft.com/office/powerpoint/2010/main" val="9188453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2C6C45-5AE4-B24B-9A86-DD8CA9566E9A}" type="datetimeFigureOut">
              <a:rPr lang="en-US" smtClean="0"/>
              <a:t>9/17/20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C58A1-1CE9-0846-B04F-EDE6D1867EA9}" type="slidenum">
              <a:rPr lang="en-US" smtClean="0"/>
              <a:t>‹#›</a:t>
            </a:fld>
            <a:endParaRPr lang="en-US"/>
          </a:p>
        </p:txBody>
      </p:sp>
    </p:spTree>
    <p:extLst>
      <p:ext uri="{BB962C8B-B14F-4D97-AF65-F5344CB8AC3E}">
        <p14:creationId xmlns:p14="http://schemas.microsoft.com/office/powerpoint/2010/main" val="23559548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first</a:t>
            </a:r>
            <a:endParaRPr lang="en-US" dirty="0"/>
          </a:p>
        </p:txBody>
      </p:sp>
      <p:sp>
        <p:nvSpPr>
          <p:cNvPr id="4" name="Slide Number Placeholder 3"/>
          <p:cNvSpPr>
            <a:spLocks noGrp="1"/>
          </p:cNvSpPr>
          <p:nvPr>
            <p:ph type="sldNum" sz="quarter" idx="10"/>
          </p:nvPr>
        </p:nvSpPr>
        <p:spPr/>
        <p:txBody>
          <a:bodyPr/>
          <a:lstStyle/>
          <a:p>
            <a:fld id="{26AC58A1-1CE9-0846-B04F-EDE6D1867EA9}" type="slidenum">
              <a:rPr lang="en-US" smtClean="0"/>
              <a:t>6</a:t>
            </a:fld>
            <a:endParaRPr lang="en-US"/>
          </a:p>
        </p:txBody>
      </p:sp>
    </p:spTree>
    <p:extLst>
      <p:ext uri="{BB962C8B-B14F-4D97-AF65-F5344CB8AC3E}">
        <p14:creationId xmlns:p14="http://schemas.microsoft.com/office/powerpoint/2010/main" val="97356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C58A1-1CE9-0846-B04F-EDE6D1867EA9}" type="slidenum">
              <a:rPr lang="en-US" smtClean="0"/>
              <a:t>22</a:t>
            </a:fld>
            <a:endParaRPr lang="en-US"/>
          </a:p>
        </p:txBody>
      </p:sp>
    </p:spTree>
    <p:extLst>
      <p:ext uri="{BB962C8B-B14F-4D97-AF65-F5344CB8AC3E}">
        <p14:creationId xmlns:p14="http://schemas.microsoft.com/office/powerpoint/2010/main" val="307694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sponsorship?</a:t>
            </a:r>
            <a:r>
              <a:rPr lang="en-US" baseline="0" dirty="0" smtClean="0"/>
              <a:t>  Why?</a:t>
            </a:r>
            <a:endParaRPr lang="en-US" dirty="0"/>
          </a:p>
        </p:txBody>
      </p:sp>
      <p:sp>
        <p:nvSpPr>
          <p:cNvPr id="4" name="Slide Number Placeholder 3"/>
          <p:cNvSpPr>
            <a:spLocks noGrp="1"/>
          </p:cNvSpPr>
          <p:nvPr>
            <p:ph type="sldNum" sz="quarter" idx="10"/>
          </p:nvPr>
        </p:nvSpPr>
        <p:spPr/>
        <p:txBody>
          <a:bodyPr/>
          <a:lstStyle/>
          <a:p>
            <a:fld id="{26AC58A1-1CE9-0846-B04F-EDE6D1867EA9}" type="slidenum">
              <a:rPr lang="en-US" smtClean="0"/>
              <a:t>29</a:t>
            </a:fld>
            <a:endParaRPr lang="en-US"/>
          </a:p>
        </p:txBody>
      </p:sp>
    </p:spTree>
    <p:extLst>
      <p:ext uri="{BB962C8B-B14F-4D97-AF65-F5344CB8AC3E}">
        <p14:creationId xmlns:p14="http://schemas.microsoft.com/office/powerpoint/2010/main" val="151752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are they</a:t>
            </a:r>
            <a:r>
              <a:rPr lang="en-US" baseline="0" dirty="0" smtClean="0"/>
              <a:t> dressed?  Would you say this is realistic?  Why draw like this?</a:t>
            </a:r>
            <a:endParaRPr lang="en-US" dirty="0"/>
          </a:p>
        </p:txBody>
      </p:sp>
      <p:sp>
        <p:nvSpPr>
          <p:cNvPr id="4" name="Slide Number Placeholder 3"/>
          <p:cNvSpPr>
            <a:spLocks noGrp="1"/>
          </p:cNvSpPr>
          <p:nvPr>
            <p:ph type="sldNum" sz="quarter" idx="10"/>
          </p:nvPr>
        </p:nvSpPr>
        <p:spPr/>
        <p:txBody>
          <a:bodyPr/>
          <a:lstStyle/>
          <a:p>
            <a:fld id="{26AC58A1-1CE9-0846-B04F-EDE6D1867EA9}" type="slidenum">
              <a:rPr lang="en-US" smtClean="0"/>
              <a:t>33</a:t>
            </a:fld>
            <a:endParaRPr lang="en-US"/>
          </a:p>
        </p:txBody>
      </p:sp>
    </p:spTree>
    <p:extLst>
      <p:ext uri="{BB962C8B-B14F-4D97-AF65-F5344CB8AC3E}">
        <p14:creationId xmlns:p14="http://schemas.microsoft.com/office/powerpoint/2010/main" val="173073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ga-IE"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dirty="0"/>
          </a:p>
        </p:txBody>
      </p:sp>
      <p:sp>
        <p:nvSpPr>
          <p:cNvPr id="4" name="Date Placeholder 3"/>
          <p:cNvSpPr>
            <a:spLocks noGrp="1"/>
          </p:cNvSpPr>
          <p:nvPr>
            <p:ph type="dt" sz="half" idx="10"/>
          </p:nvPr>
        </p:nvSpPr>
        <p:spPr/>
        <p:txBody>
          <a:bodyPr/>
          <a:lstStyle/>
          <a:p>
            <a:fld id="{34CBB10F-C706-164C-86E7-588EFB624807}"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ga-IE"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ga-IE"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34D5C21F-CF4A-8E43-9124-5ABD01A74209}" type="datetime1">
              <a:rPr lang="en-IE" smtClean="0"/>
              <a:t>17/09/2020</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r>
              <a:rPr lang="en-US" smtClean="0"/>
              <a:t>Eóin Houlihan </a:t>
            </a:r>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ga-IE"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3D9E1133-BAA3-DE42-A75A-4D04BE65ACD0}" type="datetime1">
              <a:rPr lang="en-IE" smtClean="0"/>
              <a:t>17/09/2020</a:t>
            </a:fld>
            <a:endParaRPr lang="en-US"/>
          </a:p>
        </p:txBody>
      </p:sp>
      <p:sp>
        <p:nvSpPr>
          <p:cNvPr id="6" name="Footer Placeholder 5"/>
          <p:cNvSpPr>
            <a:spLocks noGrp="1"/>
          </p:cNvSpPr>
          <p:nvPr>
            <p:ph type="ftr" sz="quarter" idx="11"/>
          </p:nvPr>
        </p:nvSpPr>
        <p:spPr/>
        <p:txBody>
          <a:bodyPr/>
          <a:lstStyle/>
          <a:p>
            <a:r>
              <a:rPr lang="en-US" smtClean="0"/>
              <a:t>Eóin Houlihan </a:t>
            </a:r>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11151D3-7D3F-7747-9739-F5163C17B370}" type="datetime1">
              <a:rPr lang="en-IE" smtClean="0"/>
              <a:t>17/09/2020</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r>
              <a:rPr lang="en-US" smtClean="0"/>
              <a:t>Eóin Houlihan </a:t>
            </a:r>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ga-IE"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Date Placeholder 3"/>
          <p:cNvSpPr>
            <a:spLocks noGrp="1"/>
          </p:cNvSpPr>
          <p:nvPr>
            <p:ph type="dt" sz="half" idx="10"/>
          </p:nvPr>
        </p:nvSpPr>
        <p:spPr/>
        <p:txBody>
          <a:bodyPr/>
          <a:lstStyle/>
          <a:p>
            <a:fld id="{1B05BA7E-0276-7543-89D6-D802711DC698}"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ga-IE"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37A9633B-DB80-5A40-84F8-66E981933ABA}"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ga-IE"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Date Placeholder 3"/>
          <p:cNvSpPr>
            <a:spLocks noGrp="1"/>
          </p:cNvSpPr>
          <p:nvPr>
            <p:ph type="dt" sz="half" idx="10"/>
          </p:nvPr>
        </p:nvSpPr>
        <p:spPr/>
        <p:txBody>
          <a:bodyPr/>
          <a:lstStyle/>
          <a:p>
            <a:fld id="{7CD5AD3C-BEAF-9F4E-A8B0-B4FD840F0592}"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ga-IE"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dirty="0"/>
          </a:p>
        </p:txBody>
      </p:sp>
      <p:sp>
        <p:nvSpPr>
          <p:cNvPr id="4" name="Date Placeholder 3"/>
          <p:cNvSpPr>
            <a:spLocks noGrp="1"/>
          </p:cNvSpPr>
          <p:nvPr>
            <p:ph type="dt" sz="half" idx="10"/>
          </p:nvPr>
        </p:nvSpPr>
        <p:spPr/>
        <p:txBody>
          <a:bodyPr/>
          <a:lstStyle/>
          <a:p>
            <a:fld id="{5D76E368-F4BF-9243-B9C6-854ADDFF0A88}"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ga-IE"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ga-IE"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8CC8F85B-C726-2046-A1F6-41D0AF513A65}" type="datetime1">
              <a:rPr lang="en-IE" smtClean="0"/>
              <a:t>17/09/2020</a:t>
            </a:fld>
            <a:endParaRPr lang="en-US"/>
          </a:p>
        </p:txBody>
      </p:sp>
      <p:sp>
        <p:nvSpPr>
          <p:cNvPr id="5" name="Footer Placeholder 4"/>
          <p:cNvSpPr>
            <a:spLocks noGrp="1"/>
          </p:cNvSpPr>
          <p:nvPr>
            <p:ph type="ftr" sz="quarter" idx="11"/>
          </p:nvPr>
        </p:nvSpPr>
        <p:spPr/>
        <p:txBody>
          <a:bodyPr/>
          <a:lstStyle/>
          <a:p>
            <a:r>
              <a:rPr lang="en-US" smtClean="0"/>
              <a:t>Eóin Houlihan </a:t>
            </a:r>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ga-IE"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5" name="Date Placeholder 4"/>
          <p:cNvSpPr>
            <a:spLocks noGrp="1"/>
          </p:cNvSpPr>
          <p:nvPr>
            <p:ph type="dt" sz="half" idx="10"/>
          </p:nvPr>
        </p:nvSpPr>
        <p:spPr/>
        <p:txBody>
          <a:bodyPr/>
          <a:lstStyle/>
          <a:p>
            <a:fld id="{9A581AB4-9950-C941-8603-167F05649B7B}" type="datetime1">
              <a:rPr lang="en-IE" smtClean="0"/>
              <a:t>17/09/2020</a:t>
            </a:fld>
            <a:endParaRPr lang="en-US"/>
          </a:p>
        </p:txBody>
      </p:sp>
      <p:sp>
        <p:nvSpPr>
          <p:cNvPr id="6" name="Footer Placeholder 5"/>
          <p:cNvSpPr>
            <a:spLocks noGrp="1"/>
          </p:cNvSpPr>
          <p:nvPr>
            <p:ph type="ftr" sz="quarter" idx="11"/>
          </p:nvPr>
        </p:nvSpPr>
        <p:spPr/>
        <p:txBody>
          <a:bodyPr/>
          <a:lstStyle/>
          <a:p>
            <a:r>
              <a:rPr lang="en-US" smtClean="0"/>
              <a:t>Eóin Houlihan </a:t>
            </a:r>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ga-IE"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7" name="Date Placeholder 6"/>
          <p:cNvSpPr>
            <a:spLocks noGrp="1"/>
          </p:cNvSpPr>
          <p:nvPr>
            <p:ph type="dt" sz="half" idx="10"/>
          </p:nvPr>
        </p:nvSpPr>
        <p:spPr/>
        <p:txBody>
          <a:bodyPr/>
          <a:lstStyle/>
          <a:p>
            <a:fld id="{CD4E0CFA-F1D5-E84F-8D1E-AE2BF428D540}" type="datetime1">
              <a:rPr lang="en-IE" smtClean="0"/>
              <a:t>17/09/2020</a:t>
            </a:fld>
            <a:endParaRPr lang="en-US"/>
          </a:p>
        </p:txBody>
      </p:sp>
      <p:sp>
        <p:nvSpPr>
          <p:cNvPr id="8" name="Footer Placeholder 7"/>
          <p:cNvSpPr>
            <a:spLocks noGrp="1"/>
          </p:cNvSpPr>
          <p:nvPr>
            <p:ph type="ftr" sz="quarter" idx="11"/>
          </p:nvPr>
        </p:nvSpPr>
        <p:spPr/>
        <p:txBody>
          <a:bodyPr/>
          <a:lstStyle/>
          <a:p>
            <a:r>
              <a:rPr lang="en-US" smtClean="0"/>
              <a:t>Eóin Houlihan </a:t>
            </a:r>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ga-IE" smtClean="0"/>
              <a:t>Click to edit Master title style</a:t>
            </a:r>
            <a:endParaRPr/>
          </a:p>
        </p:txBody>
      </p:sp>
      <p:sp>
        <p:nvSpPr>
          <p:cNvPr id="3" name="Date Placeholder 2"/>
          <p:cNvSpPr>
            <a:spLocks noGrp="1"/>
          </p:cNvSpPr>
          <p:nvPr>
            <p:ph type="dt" sz="half" idx="10"/>
          </p:nvPr>
        </p:nvSpPr>
        <p:spPr/>
        <p:txBody>
          <a:bodyPr/>
          <a:lstStyle/>
          <a:p>
            <a:fld id="{D83E5F53-8C05-D04C-9B54-003F30C47815}" type="datetime1">
              <a:rPr lang="en-IE" smtClean="0"/>
              <a:t>17/09/2020</a:t>
            </a:fld>
            <a:endParaRPr lang="en-US"/>
          </a:p>
        </p:txBody>
      </p:sp>
      <p:sp>
        <p:nvSpPr>
          <p:cNvPr id="4" name="Footer Placeholder 3"/>
          <p:cNvSpPr>
            <a:spLocks noGrp="1"/>
          </p:cNvSpPr>
          <p:nvPr>
            <p:ph type="ftr" sz="quarter" idx="11"/>
          </p:nvPr>
        </p:nvSpPr>
        <p:spPr/>
        <p:txBody>
          <a:bodyPr/>
          <a:lstStyle/>
          <a:p>
            <a:r>
              <a:rPr lang="en-US" smtClean="0"/>
              <a:t>Eóin Houlihan </a:t>
            </a:r>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A0B9ED64-C653-0F46-B48B-B59B2A30256D}" type="datetime1">
              <a:rPr lang="en-IE" smtClean="0"/>
              <a:t>17/09/2020</a:t>
            </a:fld>
            <a:endParaRPr lang="en-US"/>
          </a:p>
        </p:txBody>
      </p:sp>
      <p:sp>
        <p:nvSpPr>
          <p:cNvPr id="3" name="Footer Placeholder 2"/>
          <p:cNvSpPr>
            <a:spLocks noGrp="1"/>
          </p:cNvSpPr>
          <p:nvPr>
            <p:ph type="ftr" sz="quarter" idx="11"/>
          </p:nvPr>
        </p:nvSpPr>
        <p:spPr/>
        <p:txBody>
          <a:bodyPr/>
          <a:lstStyle/>
          <a:p>
            <a:r>
              <a:rPr lang="en-US" smtClean="0"/>
              <a:t>Eóin Houlihan </a:t>
            </a:r>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ga-IE"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C5D9C3EA-F6C8-0247-A0AB-D39636255E73}" type="datetime1">
              <a:rPr lang="en-IE" smtClean="0"/>
              <a:t>17/09/2020</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r>
              <a:rPr lang="en-US" smtClean="0"/>
              <a:t>Eóin Houlihan </a:t>
            </a:r>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ga-IE"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AA70EB3E-8E5C-B74B-AF8F-C5A9CB24DCD3}" type="datetime1">
              <a:rPr lang="en-IE" smtClean="0"/>
              <a:t>17/09/2020</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r>
              <a:rPr lang="en-US" smtClean="0"/>
              <a:t>Eóin Houlihan </a:t>
            </a:r>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1699847"/>
            <a:ext cx="7583488" cy="1688626"/>
          </a:xfrm>
        </p:spPr>
        <p:txBody>
          <a:bodyPr/>
          <a:lstStyle/>
          <a:p>
            <a:r>
              <a:rPr lang="en-US" b="1" dirty="0" smtClean="0"/>
              <a:t>The Age of Explorations</a:t>
            </a:r>
            <a:endParaRPr lang="en-US" b="1" dirty="0"/>
          </a:p>
        </p:txBody>
      </p:sp>
      <p:sp>
        <p:nvSpPr>
          <p:cNvPr id="3" name="Subtitle 2"/>
          <p:cNvSpPr>
            <a:spLocks noGrp="1"/>
          </p:cNvSpPr>
          <p:nvPr>
            <p:ph type="subTitle" idx="1"/>
          </p:nvPr>
        </p:nvSpPr>
        <p:spPr/>
        <p:txBody>
          <a:bodyPr>
            <a:normAutofit/>
          </a:bodyPr>
          <a:lstStyle/>
          <a:p>
            <a:r>
              <a:rPr lang="en-US" sz="2600" b="1" dirty="0" smtClean="0">
                <a:solidFill>
                  <a:srgbClr val="020102"/>
                </a:solidFill>
              </a:rPr>
              <a:t>When people in Europe began to explore the rest of the world</a:t>
            </a:r>
            <a:endParaRPr lang="en-US" sz="2600"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2289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a:t>
            </a:r>
            <a:r>
              <a:rPr lang="en-US" dirty="0" smtClean="0"/>
              <a:t>think 1</a:t>
            </a:r>
            <a:endParaRPr lang="en-US" dirty="0"/>
          </a:p>
        </p:txBody>
      </p:sp>
      <p:sp>
        <p:nvSpPr>
          <p:cNvPr id="3" name="Content Placeholder 2"/>
          <p:cNvSpPr>
            <a:spLocks noGrp="1"/>
          </p:cNvSpPr>
          <p:nvPr>
            <p:ph idx="1"/>
          </p:nvPr>
        </p:nvSpPr>
        <p:spPr/>
        <p:txBody>
          <a:bodyPr/>
          <a:lstStyle/>
          <a:p>
            <a:r>
              <a:rPr lang="en-US" b="1" dirty="0" smtClean="0">
                <a:solidFill>
                  <a:srgbClr val="C95F2B"/>
                </a:solidFill>
              </a:rPr>
              <a:t>Mention THREE reasons why people were afraid to explore the world of the open ocean?</a:t>
            </a:r>
          </a:p>
          <a:p>
            <a:r>
              <a:rPr lang="en-US" b="1" dirty="0" smtClean="0">
                <a:solidFill>
                  <a:srgbClr val="C95F2B"/>
                </a:solidFill>
              </a:rPr>
              <a:t>Give TWO reasons why rulers were prepared to sponsor voyages during the Age of Exploration?</a:t>
            </a:r>
          </a:p>
          <a:p>
            <a:r>
              <a:rPr lang="en-US" b="1" dirty="0" smtClean="0">
                <a:solidFill>
                  <a:srgbClr val="C95F2B"/>
                </a:solidFill>
              </a:rPr>
              <a:t>Give TWO reasons why spices were so important in the fifteenth and sixteenth centuries?</a:t>
            </a: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8343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794000"/>
            <a:ext cx="7583487" cy="1539875"/>
          </a:xfrm>
        </p:spPr>
        <p:txBody>
          <a:bodyPr/>
          <a:lstStyle/>
          <a:p>
            <a:r>
              <a:rPr lang="en-US" b="1" dirty="0" smtClean="0"/>
              <a:t>What helped them explore?</a:t>
            </a:r>
            <a:endParaRPr lang="en-US" b="1" dirty="0"/>
          </a:p>
        </p:txBody>
      </p:sp>
      <p:sp>
        <p:nvSpPr>
          <p:cNvPr id="3" name="Text Placeholder 2"/>
          <p:cNvSpPr>
            <a:spLocks noGrp="1"/>
          </p:cNvSpPr>
          <p:nvPr>
            <p:ph type="body" idx="1"/>
          </p:nvPr>
        </p:nvSpPr>
        <p:spPr/>
        <p:txBody>
          <a:bodyPr>
            <a:normAutofit/>
          </a:bodyPr>
          <a:lstStyle/>
          <a:p>
            <a:pPr marL="342900" indent="-342900">
              <a:buFont typeface="+mj-lt"/>
              <a:buAutoNum type="arabicPeriod"/>
            </a:pPr>
            <a:r>
              <a:rPr lang="en-US" sz="2600" b="1" dirty="0" smtClean="0">
                <a:solidFill>
                  <a:srgbClr val="FF0000"/>
                </a:solidFill>
              </a:rPr>
              <a:t>New ship called a caravel</a:t>
            </a:r>
          </a:p>
          <a:p>
            <a:pPr marL="342900" indent="-342900">
              <a:buFont typeface="+mj-lt"/>
              <a:buAutoNum type="arabicPeriod"/>
            </a:pPr>
            <a:r>
              <a:rPr lang="en-US" sz="2600" b="1" dirty="0" smtClean="0">
                <a:solidFill>
                  <a:srgbClr val="FF0000"/>
                </a:solidFill>
              </a:rPr>
              <a:t>New navigational instruments </a:t>
            </a:r>
            <a:endParaRPr lang="en-US" sz="2600" b="1" dirty="0">
              <a:solidFill>
                <a:srgbClr val="FF0000"/>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9205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a:pPr>
            <a:r>
              <a:rPr lang="en-US" b="1" dirty="0" smtClean="0">
                <a:solidFill>
                  <a:srgbClr val="FF0000"/>
                </a:solidFill>
              </a:rPr>
              <a:t>The caravel</a:t>
            </a:r>
            <a:endParaRPr lang="en-US" b="1" dirty="0">
              <a:solidFill>
                <a:srgbClr val="FF0000"/>
              </a:solidFill>
            </a:endParaRPr>
          </a:p>
        </p:txBody>
      </p:sp>
      <p:pic>
        <p:nvPicPr>
          <p:cNvPr id="5" name="Picture Placeholder 4" descr="stamaria-1.jpeg"/>
          <p:cNvPicPr>
            <a:picLocks noGrp="1" noChangeAspect="1"/>
          </p:cNvPicPr>
          <p:nvPr>
            <p:ph type="pic" idx="1"/>
          </p:nvPr>
        </p:nvPicPr>
        <p:blipFill>
          <a:blip r:embed="rId2">
            <a:extLst>
              <a:ext uri="{28A0092B-C50C-407E-A947-70E740481C1C}">
                <a14:useLocalDpi xmlns:a14="http://schemas.microsoft.com/office/drawing/2010/main" val="0"/>
              </a:ext>
            </a:extLst>
          </a:blip>
          <a:srcRect l="-44953" r="-44953"/>
          <a:stretch>
            <a:fillRect/>
          </a:stretch>
        </p:blipFill>
        <p:spPr>
          <a:xfrm>
            <a:off x="342900" y="265113"/>
            <a:ext cx="8458200" cy="3773487"/>
          </a:xfrm>
        </p:spPr>
      </p:pic>
      <p:sp>
        <p:nvSpPr>
          <p:cNvPr id="4" name="Text Placeholder 3"/>
          <p:cNvSpPr>
            <a:spLocks noGrp="1"/>
          </p:cNvSpPr>
          <p:nvPr>
            <p:ph type="body" sz="half" idx="2"/>
          </p:nvPr>
        </p:nvSpPr>
        <p:spPr>
          <a:xfrm>
            <a:off x="762000" y="5042647"/>
            <a:ext cx="7620000" cy="1815353"/>
          </a:xfrm>
        </p:spPr>
        <p:txBody>
          <a:bodyPr/>
          <a:lstStyle/>
          <a:p>
            <a:r>
              <a:rPr lang="en-US" dirty="0" smtClean="0">
                <a:solidFill>
                  <a:srgbClr val="020102"/>
                </a:solidFill>
              </a:rPr>
              <a:t>The new ship was better able for the rough Atlantic Ocean</a:t>
            </a:r>
          </a:p>
          <a:p>
            <a:pPr marL="400050" indent="-400050">
              <a:buFont typeface="+mj-lt"/>
              <a:buAutoNum type="romanLcPeriod"/>
            </a:pPr>
            <a:r>
              <a:rPr lang="en-US" dirty="0" smtClean="0">
                <a:solidFill>
                  <a:srgbClr val="020102"/>
                </a:solidFill>
              </a:rPr>
              <a:t>The ships were </a:t>
            </a:r>
            <a:r>
              <a:rPr lang="en-US" b="1" dirty="0" smtClean="0">
                <a:solidFill>
                  <a:srgbClr val="FF0000"/>
                </a:solidFill>
              </a:rPr>
              <a:t>clinker built </a:t>
            </a:r>
            <a:r>
              <a:rPr lang="en-US" dirty="0" smtClean="0">
                <a:solidFill>
                  <a:srgbClr val="020102"/>
                </a:solidFill>
              </a:rPr>
              <a:t>(over lapping timbers to withstand the strong Atlantic waves)</a:t>
            </a:r>
          </a:p>
          <a:p>
            <a:pPr marL="400050" indent="-400050">
              <a:buFont typeface="+mj-lt"/>
              <a:buAutoNum type="romanLcPeriod"/>
            </a:pPr>
            <a:r>
              <a:rPr lang="en-US" dirty="0" smtClean="0">
                <a:solidFill>
                  <a:srgbClr val="020102"/>
                </a:solidFill>
              </a:rPr>
              <a:t>The ships also had </a:t>
            </a:r>
            <a:r>
              <a:rPr lang="en-US" b="1" dirty="0" smtClean="0">
                <a:solidFill>
                  <a:srgbClr val="FF0000"/>
                </a:solidFill>
              </a:rPr>
              <a:t>lateen sails </a:t>
            </a:r>
            <a:r>
              <a:rPr lang="en-US" dirty="0" smtClean="0">
                <a:solidFill>
                  <a:srgbClr val="020102"/>
                </a:solidFill>
              </a:rPr>
              <a:t>which made them easier to navigate</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9094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	New instruments</a:t>
            </a:r>
            <a:endParaRPr lang="en-US" b="1" dirty="0"/>
          </a:p>
        </p:txBody>
      </p:sp>
      <p:sp>
        <p:nvSpPr>
          <p:cNvPr id="3" name="Text Placeholder 2"/>
          <p:cNvSpPr>
            <a:spLocks noGrp="1"/>
          </p:cNvSpPr>
          <p:nvPr>
            <p:ph type="body" idx="1"/>
          </p:nvPr>
        </p:nvSpPr>
        <p:spPr>
          <a:xfrm>
            <a:off x="779463" y="4724400"/>
            <a:ext cx="7583487" cy="1957754"/>
          </a:xfrm>
        </p:spPr>
        <p:txBody>
          <a:bodyPr>
            <a:normAutofit/>
          </a:bodyPr>
          <a:lstStyle/>
          <a:p>
            <a:pPr marL="571500" indent="-571500">
              <a:buFont typeface="+mj-lt"/>
              <a:buAutoNum type="romanUcPeriod"/>
            </a:pPr>
            <a:r>
              <a:rPr lang="en-US" sz="2600" b="1" dirty="0" smtClean="0">
                <a:solidFill>
                  <a:srgbClr val="020102"/>
                </a:solidFill>
              </a:rPr>
              <a:t>The compass</a:t>
            </a:r>
          </a:p>
          <a:p>
            <a:pPr marL="571500" indent="-571500">
              <a:buFont typeface="+mj-lt"/>
              <a:buAutoNum type="romanUcPeriod"/>
            </a:pPr>
            <a:r>
              <a:rPr lang="en-US" sz="2600" b="1" dirty="0" smtClean="0">
                <a:solidFill>
                  <a:srgbClr val="020102"/>
                </a:solidFill>
              </a:rPr>
              <a:t>The astrolabe</a:t>
            </a:r>
          </a:p>
          <a:p>
            <a:pPr marL="571500" indent="-571500">
              <a:buFont typeface="+mj-lt"/>
              <a:buAutoNum type="romanUcPeriod"/>
            </a:pPr>
            <a:r>
              <a:rPr lang="en-US" sz="2600" b="1" dirty="0" smtClean="0">
                <a:solidFill>
                  <a:srgbClr val="020102"/>
                </a:solidFill>
              </a:rPr>
              <a:t>The quadrant</a:t>
            </a:r>
          </a:p>
          <a:p>
            <a:pPr marL="571500" indent="-571500">
              <a:buFont typeface="+mj-lt"/>
              <a:buAutoNum type="romanUcPeriod"/>
            </a:pPr>
            <a:r>
              <a:rPr lang="en-US" sz="2600" b="1" dirty="0" smtClean="0">
                <a:solidFill>
                  <a:srgbClr val="020102"/>
                </a:solidFill>
              </a:rPr>
              <a:t>Portolan charts</a:t>
            </a:r>
            <a:endParaRPr lang="en-US" sz="2600"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1340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the compass</a:t>
            </a:r>
            <a:endParaRPr lang="en-US" b="1" dirty="0"/>
          </a:p>
        </p:txBody>
      </p:sp>
      <p:pic>
        <p:nvPicPr>
          <p:cNvPr id="5" name="Content Placeholder 4" descr="imgres-1.jpeg"/>
          <p:cNvPicPr>
            <a:picLocks noGrp="1" noChangeAspect="1"/>
          </p:cNvPicPr>
          <p:nvPr>
            <p:ph idx="1"/>
          </p:nvPr>
        </p:nvPicPr>
        <p:blipFill>
          <a:blip r:embed="rId2">
            <a:extLst>
              <a:ext uri="{28A0092B-C50C-407E-A947-70E740481C1C}">
                <a14:useLocalDpi xmlns:a14="http://schemas.microsoft.com/office/drawing/2010/main" val="0"/>
              </a:ext>
            </a:extLst>
          </a:blip>
          <a:srcRect t="-21243" b="-21243"/>
          <a:stretch>
            <a:fillRect/>
          </a:stretch>
        </p:blipFill>
        <p:spPr/>
      </p:pic>
      <p:sp>
        <p:nvSpPr>
          <p:cNvPr id="4" name="Text Placeholder 3"/>
          <p:cNvSpPr>
            <a:spLocks noGrp="1"/>
          </p:cNvSpPr>
          <p:nvPr>
            <p:ph type="body" sz="half" idx="2"/>
          </p:nvPr>
        </p:nvSpPr>
        <p:spPr/>
        <p:txBody>
          <a:bodyPr>
            <a:normAutofit fontScale="92500"/>
          </a:bodyPr>
          <a:lstStyle/>
          <a:p>
            <a:endParaRPr lang="en-US" dirty="0" smtClean="0"/>
          </a:p>
          <a:p>
            <a:r>
              <a:rPr lang="en-US" sz="2600" dirty="0"/>
              <a:t>The compass allowed sailors to know which direction they were traveling in.  The magnet will always point north if you’re north of the equator</a:t>
            </a:r>
          </a:p>
          <a:p>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6184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Ii.	the astrolabe</a:t>
            </a:r>
            <a:endParaRPr lang="en-US" b="1" dirty="0"/>
          </a:p>
        </p:txBody>
      </p:sp>
      <p:pic>
        <p:nvPicPr>
          <p:cNvPr id="5" name="Content Placeholder 4" descr="imgres-2.jpeg"/>
          <p:cNvPicPr>
            <a:picLocks noGrp="1" noChangeAspect="1"/>
          </p:cNvPicPr>
          <p:nvPr>
            <p:ph idx="1"/>
          </p:nvPr>
        </p:nvPicPr>
        <p:blipFill>
          <a:blip r:embed="rId2">
            <a:extLst>
              <a:ext uri="{28A0092B-C50C-407E-A947-70E740481C1C}">
                <a14:useLocalDpi xmlns:a14="http://schemas.microsoft.com/office/drawing/2010/main" val="0"/>
              </a:ext>
            </a:extLst>
          </a:blip>
          <a:srcRect t="4689" b="4689"/>
          <a:stretch>
            <a:fillRect/>
          </a:stretch>
        </p:blipFill>
        <p:spPr/>
      </p:pic>
      <p:sp>
        <p:nvSpPr>
          <p:cNvPr id="4" name="Text Placeholder 3"/>
          <p:cNvSpPr>
            <a:spLocks noGrp="1"/>
          </p:cNvSpPr>
          <p:nvPr>
            <p:ph type="body" sz="half" idx="2"/>
          </p:nvPr>
        </p:nvSpPr>
        <p:spPr/>
        <p:txBody>
          <a:bodyPr>
            <a:normAutofit/>
          </a:bodyPr>
          <a:lstStyle/>
          <a:p>
            <a:endParaRPr lang="en-US" sz="2600" dirty="0" smtClean="0"/>
          </a:p>
          <a:p>
            <a:r>
              <a:rPr lang="en-US" sz="2600" dirty="0" smtClean="0"/>
              <a:t>The astrolabe measured the latitude by studying the sun during daylight hours</a:t>
            </a:r>
            <a:endParaRPr lang="en-US" sz="2600"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7641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Iii.	the quadrant</a:t>
            </a:r>
            <a:endParaRPr lang="en-US" b="1" dirty="0"/>
          </a:p>
        </p:txBody>
      </p:sp>
      <p:pic>
        <p:nvPicPr>
          <p:cNvPr id="5" name="Content Placeholder 4" descr="imgres-3.jpeg"/>
          <p:cNvPicPr>
            <a:picLocks noGrp="1" noChangeAspect="1"/>
          </p:cNvPicPr>
          <p:nvPr>
            <p:ph idx="1"/>
          </p:nvPr>
        </p:nvPicPr>
        <p:blipFill>
          <a:blip r:embed="rId2">
            <a:extLst>
              <a:ext uri="{28A0092B-C50C-407E-A947-70E740481C1C}">
                <a14:useLocalDpi xmlns:a14="http://schemas.microsoft.com/office/drawing/2010/main" val="0"/>
              </a:ext>
            </a:extLst>
          </a:blip>
          <a:srcRect t="-14101" b="-14101"/>
          <a:stretch>
            <a:fillRect/>
          </a:stretch>
        </p:blipFill>
        <p:spPr/>
      </p:pic>
      <p:sp>
        <p:nvSpPr>
          <p:cNvPr id="4" name="Text Placeholder 3"/>
          <p:cNvSpPr>
            <a:spLocks noGrp="1"/>
          </p:cNvSpPr>
          <p:nvPr>
            <p:ph type="body" sz="half" idx="2"/>
          </p:nvPr>
        </p:nvSpPr>
        <p:spPr/>
        <p:txBody>
          <a:bodyPr/>
          <a:lstStyle/>
          <a:p>
            <a:endParaRPr lang="en-US" dirty="0" smtClean="0"/>
          </a:p>
          <a:p>
            <a:r>
              <a:rPr lang="en-US" sz="2600" dirty="0" smtClean="0"/>
              <a:t>The quadrant was used to measure the latitude by studying the position of the stars in the night sky</a:t>
            </a:r>
            <a:endParaRPr lang="en-US" sz="2600"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0690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iv.	Portolan charts</a:t>
            </a:r>
            <a:endParaRPr lang="en-US" b="1" dirty="0"/>
          </a:p>
        </p:txBody>
      </p:sp>
      <p:pic>
        <p:nvPicPr>
          <p:cNvPr id="5" name="Content Placeholder 4" descr="cantino.jpeg"/>
          <p:cNvPicPr>
            <a:picLocks noGrp="1" noChangeAspect="1"/>
          </p:cNvPicPr>
          <p:nvPr>
            <p:ph idx="1"/>
          </p:nvPr>
        </p:nvPicPr>
        <p:blipFill>
          <a:blip r:embed="rId2">
            <a:extLst>
              <a:ext uri="{28A0092B-C50C-407E-A947-70E740481C1C}">
                <a14:useLocalDpi xmlns:a14="http://schemas.microsoft.com/office/drawing/2010/main" val="0"/>
              </a:ext>
            </a:extLst>
          </a:blip>
          <a:srcRect t="-104526" b="-104526"/>
          <a:stretch>
            <a:fillRect/>
          </a:stretch>
        </p:blipFill>
        <p:spPr/>
      </p:pic>
      <p:sp>
        <p:nvSpPr>
          <p:cNvPr id="4" name="Text Placeholder 3"/>
          <p:cNvSpPr>
            <a:spLocks noGrp="1"/>
          </p:cNvSpPr>
          <p:nvPr>
            <p:ph type="body" sz="half" idx="2"/>
          </p:nvPr>
        </p:nvSpPr>
        <p:spPr/>
        <p:txBody>
          <a:bodyPr>
            <a:normAutofit fontScale="92500" lnSpcReduction="10000"/>
          </a:bodyPr>
          <a:lstStyle/>
          <a:p>
            <a:endParaRPr lang="en-US" sz="2600" dirty="0" smtClean="0"/>
          </a:p>
          <a:p>
            <a:r>
              <a:rPr lang="en-US" sz="2600" dirty="0" smtClean="0"/>
              <a:t>Portolan charts were maps of the sea.  They recorded the shape of the coast line, winds and depth of water.</a:t>
            </a:r>
          </a:p>
          <a:p>
            <a:r>
              <a:rPr lang="en-US" sz="2600" dirty="0" smtClean="0"/>
              <a:t>Log, line and knots was how sailors measured the speed of the ship.</a:t>
            </a:r>
            <a:endParaRPr lang="en-US" sz="2600"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9766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a:t>
            </a:r>
            <a:r>
              <a:rPr lang="en-US" dirty="0" smtClean="0"/>
              <a:t>think 2</a:t>
            </a:r>
            <a:endParaRPr lang="en-US" dirty="0"/>
          </a:p>
        </p:txBody>
      </p:sp>
      <p:sp>
        <p:nvSpPr>
          <p:cNvPr id="3" name="Content Placeholder 2"/>
          <p:cNvSpPr>
            <a:spLocks noGrp="1"/>
          </p:cNvSpPr>
          <p:nvPr>
            <p:ph idx="1"/>
          </p:nvPr>
        </p:nvSpPr>
        <p:spPr/>
        <p:txBody>
          <a:bodyPr/>
          <a:lstStyle/>
          <a:p>
            <a:r>
              <a:rPr lang="en-US" dirty="0" smtClean="0"/>
              <a:t>Describe how each of the following developments in navigation made longer sea voyages possible during the fifteenth and sixteenth centuries</a:t>
            </a:r>
          </a:p>
          <a:p>
            <a:pPr lvl="1"/>
            <a:r>
              <a:rPr lang="en-US" b="1" dirty="0" smtClean="0">
                <a:solidFill>
                  <a:schemeClr val="accent5"/>
                </a:solidFill>
              </a:rPr>
              <a:t>Portolan chart:</a:t>
            </a:r>
          </a:p>
          <a:p>
            <a:pPr lvl="1"/>
            <a:r>
              <a:rPr lang="en-US" b="1" dirty="0" smtClean="0">
                <a:solidFill>
                  <a:schemeClr val="accent5"/>
                </a:solidFill>
              </a:rPr>
              <a:t>Astrolabe:</a:t>
            </a:r>
          </a:p>
          <a:p>
            <a:pPr lvl="1"/>
            <a:r>
              <a:rPr lang="en-US" b="1" dirty="0" smtClean="0">
                <a:solidFill>
                  <a:schemeClr val="accent5"/>
                </a:solidFill>
              </a:rPr>
              <a:t>Log and line:</a:t>
            </a:r>
          </a:p>
          <a:p>
            <a:pPr lvl="1"/>
            <a:r>
              <a:rPr lang="en-US" b="1" dirty="0" smtClean="0">
                <a:solidFill>
                  <a:schemeClr val="accent5"/>
                </a:solidFill>
              </a:rPr>
              <a:t>Compass:</a:t>
            </a:r>
          </a:p>
          <a:p>
            <a:pPr lvl="1"/>
            <a:r>
              <a:rPr lang="en-US" b="1" dirty="0" smtClean="0">
                <a:solidFill>
                  <a:schemeClr val="accent5"/>
                </a:solidFill>
              </a:rPr>
              <a:t>Quadrant:</a:t>
            </a:r>
            <a:endParaRPr lang="en-US" b="1" dirty="0">
              <a:solidFill>
                <a:schemeClr val="accent5"/>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56988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579078"/>
            <a:ext cx="7583487" cy="1754798"/>
          </a:xfrm>
        </p:spPr>
        <p:txBody>
          <a:bodyPr/>
          <a:lstStyle/>
          <a:p>
            <a:r>
              <a:rPr lang="en-US" b="1" dirty="0" smtClean="0"/>
              <a:t>The search for the bottom of Africa</a:t>
            </a:r>
            <a:endParaRPr lang="en-US" b="1" dirty="0"/>
          </a:p>
        </p:txBody>
      </p:sp>
      <p:sp>
        <p:nvSpPr>
          <p:cNvPr id="3" name="Text Placeholder 2"/>
          <p:cNvSpPr>
            <a:spLocks noGrp="1"/>
          </p:cNvSpPr>
          <p:nvPr>
            <p:ph type="body" idx="1"/>
          </p:nvPr>
        </p:nvSpPr>
        <p:spPr/>
        <p:txBody>
          <a:bodyPr>
            <a:normAutofit/>
          </a:bodyPr>
          <a:lstStyle/>
          <a:p>
            <a:r>
              <a:rPr lang="en-US" sz="2600" b="1" dirty="0" smtClean="0"/>
              <a:t>Prince Henry the Navigator</a:t>
            </a:r>
            <a:endParaRPr lang="en-US" sz="2600" b="1" dirty="0"/>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6437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a:t>
            </a:r>
            <a:endParaRPr lang="en-US" dirty="0"/>
          </a:p>
        </p:txBody>
      </p:sp>
      <p:sp>
        <p:nvSpPr>
          <p:cNvPr id="3" name="Content Placeholder 2"/>
          <p:cNvSpPr>
            <a:spLocks noGrp="1"/>
          </p:cNvSpPr>
          <p:nvPr>
            <p:ph idx="1"/>
          </p:nvPr>
        </p:nvSpPr>
        <p:spPr/>
        <p:txBody>
          <a:bodyPr/>
          <a:lstStyle/>
          <a:p>
            <a:r>
              <a:rPr lang="en-US" dirty="0" smtClean="0"/>
              <a:t>Why people didn’t explore</a:t>
            </a:r>
          </a:p>
          <a:p>
            <a:r>
              <a:rPr lang="en-US" dirty="0" smtClean="0"/>
              <a:t>Why people began to explore</a:t>
            </a:r>
          </a:p>
          <a:p>
            <a:r>
              <a:rPr lang="en-US" dirty="0" smtClean="0"/>
              <a:t>Have used your thinking and writing skills</a:t>
            </a:r>
            <a:endParaRPr lang="en-US" dirty="0"/>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8743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Prince henry of Portugal</a:t>
            </a:r>
            <a:endParaRPr lang="en-US" b="1" dirty="0"/>
          </a:p>
        </p:txBody>
      </p:sp>
      <p:pic>
        <p:nvPicPr>
          <p:cNvPr id="5" name="Content Placeholder 4" descr="imgres-4.jpeg"/>
          <p:cNvPicPr>
            <a:picLocks noGrp="1" noChangeAspect="1"/>
          </p:cNvPicPr>
          <p:nvPr>
            <p:ph idx="1"/>
          </p:nvPr>
        </p:nvPicPr>
        <p:blipFill>
          <a:blip r:embed="rId2">
            <a:extLst>
              <a:ext uri="{28A0092B-C50C-407E-A947-70E740481C1C}">
                <a14:useLocalDpi xmlns:a14="http://schemas.microsoft.com/office/drawing/2010/main" val="0"/>
              </a:ext>
            </a:extLst>
          </a:blip>
          <a:srcRect l="11551" r="11551"/>
          <a:stretch>
            <a:fillRect/>
          </a:stretch>
        </p:blipFill>
        <p:spPr/>
      </p:pic>
      <p:sp>
        <p:nvSpPr>
          <p:cNvPr id="4" name="Text Placeholder 3"/>
          <p:cNvSpPr>
            <a:spLocks noGrp="1"/>
          </p:cNvSpPr>
          <p:nvPr>
            <p:ph type="body" sz="half" idx="2"/>
          </p:nvPr>
        </p:nvSpPr>
        <p:spPr>
          <a:xfrm>
            <a:off x="301752" y="1975104"/>
            <a:ext cx="3962400" cy="4550742"/>
          </a:xfrm>
        </p:spPr>
        <p:txBody>
          <a:bodyPr>
            <a:normAutofit/>
          </a:bodyPr>
          <a:lstStyle/>
          <a:p>
            <a:r>
              <a:rPr lang="en-US" dirty="0" smtClean="0"/>
              <a:t>Prince Henry the navigator was interested in finding a new trade route to India.  He was convinced that if he did that Portugal would become a very wealthy country from the trade.</a:t>
            </a:r>
          </a:p>
          <a:p>
            <a:r>
              <a:rPr lang="en-US" dirty="0" smtClean="0"/>
              <a:t>He set up a school for sailors and invited the best sailors, mapmakers and instrument makers to some together at the port of </a:t>
            </a:r>
            <a:r>
              <a:rPr lang="en-US" dirty="0" err="1" smtClean="0"/>
              <a:t>Sagres</a:t>
            </a:r>
            <a:r>
              <a:rPr lang="en-US" dirty="0" smtClean="0"/>
              <a:t> and share ideas.  It was here that many of the new instruments were developed and improved upon.</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9131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 Henry</a:t>
            </a:r>
            <a:endParaRPr lang="en-US" dirty="0"/>
          </a:p>
        </p:txBody>
      </p:sp>
      <p:pic>
        <p:nvPicPr>
          <p:cNvPr id="4" name="Age of Exploration   Caravel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6563" y="1828800"/>
            <a:ext cx="5729287" cy="4297363"/>
          </a:xfrm>
        </p:spPr>
      </p:pic>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082236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Diaz does it!</a:t>
            </a:r>
            <a:endParaRPr lang="en-US" b="1" dirty="0"/>
          </a:p>
        </p:txBody>
      </p:sp>
      <p:pic>
        <p:nvPicPr>
          <p:cNvPr id="5" name="Content Placeholder 4" descr="imgres-5.jpeg"/>
          <p:cNvPicPr>
            <a:picLocks noGrp="1" noChangeAspect="1"/>
          </p:cNvPicPr>
          <p:nvPr>
            <p:ph idx="1"/>
          </p:nvPr>
        </p:nvPicPr>
        <p:blipFill>
          <a:blip r:embed="rId3">
            <a:extLst>
              <a:ext uri="{28A0092B-C50C-407E-A947-70E740481C1C}">
                <a14:useLocalDpi xmlns:a14="http://schemas.microsoft.com/office/drawing/2010/main" val="0"/>
              </a:ext>
            </a:extLst>
          </a:blip>
          <a:srcRect l="4323" r="4323"/>
          <a:stretch>
            <a:fillRect/>
          </a:stretch>
        </p:blipFill>
        <p:spPr/>
      </p:pic>
      <p:sp>
        <p:nvSpPr>
          <p:cNvPr id="4" name="Text Placeholder 3"/>
          <p:cNvSpPr>
            <a:spLocks noGrp="1"/>
          </p:cNvSpPr>
          <p:nvPr>
            <p:ph type="body" sz="half" idx="2"/>
          </p:nvPr>
        </p:nvSpPr>
        <p:spPr>
          <a:xfrm>
            <a:off x="301752" y="1975104"/>
            <a:ext cx="3962400" cy="3886434"/>
          </a:xfrm>
        </p:spPr>
        <p:txBody>
          <a:bodyPr>
            <a:normAutofit/>
          </a:bodyPr>
          <a:lstStyle/>
          <a:p>
            <a:r>
              <a:rPr lang="en-US" dirty="0" smtClean="0"/>
              <a:t>Bartolomeu Diaz was the first known sailor to reach the bottom of Africa.</a:t>
            </a:r>
          </a:p>
          <a:p>
            <a:r>
              <a:rPr lang="en-US" dirty="0" smtClean="0"/>
              <a:t>His ship suffered severe storms but he managed to survive and sail home.  Later the bottom of Africa become known as the Cape of Good Hope.</a:t>
            </a:r>
          </a:p>
          <a:p>
            <a:r>
              <a:rPr lang="en-US" dirty="0" smtClean="0"/>
              <a:t>With the bottom of A</a:t>
            </a:r>
            <a:r>
              <a:rPr lang="en-US" dirty="0"/>
              <a:t>f</a:t>
            </a:r>
            <a:r>
              <a:rPr lang="en-US" dirty="0" smtClean="0"/>
              <a:t>rica discovered it was only a matter of time before the sea route to India would be discovered.</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8648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p:cTn id="2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p:cTn id="3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Vasco da Gama</a:t>
            </a:r>
            <a:endParaRPr lang="en-US" b="1" dirty="0"/>
          </a:p>
        </p:txBody>
      </p:sp>
      <p:pic>
        <p:nvPicPr>
          <p:cNvPr id="5" name="Content Placeholder 4" descr="image010.jpeg"/>
          <p:cNvPicPr>
            <a:picLocks noGrp="1" noChangeAspect="1"/>
          </p:cNvPicPr>
          <p:nvPr>
            <p:ph idx="1"/>
          </p:nvPr>
        </p:nvPicPr>
        <p:blipFill>
          <a:blip r:embed="rId2">
            <a:extLst>
              <a:ext uri="{28A0092B-C50C-407E-A947-70E740481C1C}">
                <a14:useLocalDpi xmlns:a14="http://schemas.microsoft.com/office/drawing/2010/main" val="0"/>
              </a:ext>
            </a:extLst>
          </a:blip>
          <a:srcRect t="-9980" b="-9980"/>
          <a:stretch>
            <a:fillRect/>
          </a:stretch>
        </p:blipFill>
        <p:spPr/>
      </p:pic>
      <p:sp>
        <p:nvSpPr>
          <p:cNvPr id="4" name="Text Placeholder 3"/>
          <p:cNvSpPr>
            <a:spLocks noGrp="1"/>
          </p:cNvSpPr>
          <p:nvPr>
            <p:ph type="body" sz="half" idx="2"/>
          </p:nvPr>
        </p:nvSpPr>
        <p:spPr>
          <a:xfrm>
            <a:off x="301752" y="2268174"/>
            <a:ext cx="3962400" cy="3200401"/>
          </a:xfrm>
        </p:spPr>
        <p:txBody>
          <a:bodyPr>
            <a:normAutofit fontScale="92500" lnSpcReduction="20000"/>
          </a:bodyPr>
          <a:lstStyle/>
          <a:p>
            <a:r>
              <a:rPr lang="en-US" sz="2600" b="1" dirty="0" smtClean="0"/>
              <a:t>Vasco da Gama was the man who led the first known journey around the Cape of Good Hope and on to India.  With this new trade route established Portugal would now become a very rich and powerful country in Europe.</a:t>
            </a:r>
            <a:endParaRPr lang="en-US" sz="2600" b="1"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18005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a:t>
            </a:r>
            <a:r>
              <a:rPr lang="en-US" dirty="0" smtClean="0"/>
              <a:t>think 3</a:t>
            </a:r>
            <a:endParaRPr lang="en-US" dirty="0"/>
          </a:p>
        </p:txBody>
      </p:sp>
      <p:sp>
        <p:nvSpPr>
          <p:cNvPr id="3" name="Content Placeholder 2"/>
          <p:cNvSpPr>
            <a:spLocks noGrp="1"/>
          </p:cNvSpPr>
          <p:nvPr>
            <p:ph idx="1"/>
          </p:nvPr>
        </p:nvSpPr>
        <p:spPr/>
        <p:txBody>
          <a:bodyPr/>
          <a:lstStyle/>
          <a:p>
            <a:r>
              <a:rPr lang="en-US" b="1" dirty="0" smtClean="0">
                <a:solidFill>
                  <a:srgbClr val="C95F2B"/>
                </a:solidFill>
              </a:rPr>
              <a:t>Name the European country that discovered the sea route to India around the year 1,500</a:t>
            </a:r>
          </a:p>
          <a:p>
            <a:r>
              <a:rPr lang="en-US" b="1" dirty="0" smtClean="0">
                <a:solidFill>
                  <a:srgbClr val="C95F2B"/>
                </a:solidFill>
              </a:rPr>
              <a:t>What type of school did Prince Henry of Portugal set up in 1420?</a:t>
            </a:r>
          </a:p>
          <a:p>
            <a:r>
              <a:rPr lang="en-US" b="1" dirty="0" smtClean="0">
                <a:solidFill>
                  <a:srgbClr val="C95F2B"/>
                </a:solidFill>
              </a:rPr>
              <a:t>Who was the first person to successfully sail the whole length of the west cost of Africa?</a:t>
            </a:r>
          </a:p>
          <a:p>
            <a:r>
              <a:rPr lang="en-US" b="1" dirty="0" smtClean="0">
                <a:solidFill>
                  <a:srgbClr val="C95F2B"/>
                </a:solidFill>
              </a:rPr>
              <a:t>Who was the first person to successfully sail around the south of Africa and to India?</a:t>
            </a:r>
            <a:endParaRPr lang="en-US" b="1" dirty="0">
              <a:solidFill>
                <a:srgbClr val="C95F2B"/>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5690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Christopher Columbus</a:t>
            </a:r>
            <a:endParaRPr lang="en-US" dirty="0"/>
          </a:p>
        </p:txBody>
      </p:sp>
      <p:sp>
        <p:nvSpPr>
          <p:cNvPr id="3" name="Subtitle 2"/>
          <p:cNvSpPr>
            <a:spLocks noGrp="1"/>
          </p:cNvSpPr>
          <p:nvPr>
            <p:ph type="subTitle" idx="1"/>
          </p:nvPr>
        </p:nvSpPr>
        <p:spPr/>
        <p:txBody>
          <a:bodyPr>
            <a:normAutofit/>
          </a:bodyPr>
          <a:lstStyle/>
          <a:p>
            <a:r>
              <a:rPr lang="en-US" sz="2600" b="1" dirty="0" smtClean="0"/>
              <a:t>His exploration that led to the discovery of America</a:t>
            </a:r>
            <a:endParaRPr lang="en-US" sz="2600" b="1" dirty="0"/>
          </a:p>
        </p:txBody>
      </p:sp>
      <p:pic>
        <p:nvPicPr>
          <p:cNvPr id="5" name="Picture Placeholder 4" descr="columbus_piombo.jpe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736" r="-23736"/>
          <a:stretch>
            <a:fillRect/>
          </a:stretch>
        </p:blipFill>
        <p:spPr/>
      </p:pic>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6964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Columbus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3450893"/>
              </p:ext>
            </p:extLst>
          </p:nvPr>
        </p:nvGraphicFramePr>
        <p:xfrm>
          <a:off x="779463" y="1828800"/>
          <a:ext cx="7583488"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417132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246167"/>
            <a:ext cx="7620000" cy="990600"/>
          </a:xfrm>
        </p:spPr>
        <p:txBody>
          <a:bodyPr/>
          <a:lstStyle/>
          <a:p>
            <a:r>
              <a:rPr lang="en-US" dirty="0" smtClean="0"/>
              <a:t>What Columbus thought</a:t>
            </a:r>
            <a:endParaRPr lang="en-US" dirty="0"/>
          </a:p>
        </p:txBody>
      </p:sp>
      <p:pic>
        <p:nvPicPr>
          <p:cNvPr id="5" name="Picture Placeholder 4" descr="carta di toscanelli_jpg.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575" b="1004"/>
          <a:stretch/>
        </p:blipFill>
        <p:spPr>
          <a:xfrm>
            <a:off x="891408" y="1355630"/>
            <a:ext cx="7361183" cy="3807575"/>
          </a:xfrm>
        </p:spPr>
      </p:pic>
      <p:sp>
        <p:nvSpPr>
          <p:cNvPr id="4" name="Text Placeholder 3"/>
          <p:cNvSpPr>
            <a:spLocks noGrp="1"/>
          </p:cNvSpPr>
          <p:nvPr>
            <p:ph type="body" sz="half" idx="2"/>
          </p:nvPr>
        </p:nvSpPr>
        <p:spPr>
          <a:xfrm rot="10800000" flipV="1">
            <a:off x="762000" y="5493148"/>
            <a:ext cx="7620000" cy="1065306"/>
          </a:xfrm>
        </p:spPr>
        <p:txBody>
          <a:bodyPr>
            <a:normAutofit/>
          </a:bodyPr>
          <a:lstStyle/>
          <a:p>
            <a:r>
              <a:rPr lang="en-US" b="1" dirty="0" smtClean="0">
                <a:solidFill>
                  <a:schemeClr val="bg1"/>
                </a:solidFill>
              </a:rPr>
              <a:t>CATAY </a:t>
            </a:r>
            <a:r>
              <a:rPr lang="en-US" b="1" dirty="0" smtClean="0">
                <a:solidFill>
                  <a:schemeClr val="bg1"/>
                </a:solidFill>
              </a:rPr>
              <a:t>= CHINA</a:t>
            </a:r>
          </a:p>
          <a:p>
            <a:r>
              <a:rPr lang="en-US" b="1" dirty="0" smtClean="0">
                <a:solidFill>
                  <a:schemeClr val="bg1"/>
                </a:solidFill>
              </a:rPr>
              <a:t>CIPANGO = JAPAN</a:t>
            </a:r>
          </a:p>
          <a:p>
            <a:endParaRPr lang="en-US" dirty="0"/>
          </a:p>
        </p:txBody>
      </p:sp>
      <p:sp>
        <p:nvSpPr>
          <p:cNvPr id="3" name="Footer Placeholder 2"/>
          <p:cNvSpPr>
            <a:spLocks noGrp="1"/>
          </p:cNvSpPr>
          <p:nvPr>
            <p:ph type="ftr" sz="quarter" idx="11"/>
          </p:nvPr>
        </p:nvSpPr>
        <p:spPr>
          <a:xfrm flipV="1">
            <a:off x="532085" y="6721475"/>
            <a:ext cx="2605561" cy="45719"/>
          </a:xfrm>
        </p:spPr>
        <p:txBody>
          <a:bodyPr/>
          <a:lstStyle/>
          <a:p>
            <a:r>
              <a:rPr lang="en-US" smtClean="0"/>
              <a:t> </a:t>
            </a:r>
            <a:endParaRPr lang="en-US" dirty="0"/>
          </a:p>
        </p:txBody>
      </p:sp>
    </p:spTree>
    <p:extLst>
      <p:ext uri="{BB962C8B-B14F-4D97-AF65-F5344CB8AC3E}">
        <p14:creationId xmlns:p14="http://schemas.microsoft.com/office/powerpoint/2010/main" val="16153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4">
                                            <p:txEl>
                                              <p:pRg st="0" end="0"/>
                                            </p:txEl>
                                          </p:spTgt>
                                        </p:tgtEl>
                                      </p:cBhvr>
                                    </p:animEffect>
                                    <p:set>
                                      <p:cBhvr>
                                        <p:cTn id="3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grpId="1" nodeType="clickEffect">
                                  <p:stCondLst>
                                    <p:cond delay="0"/>
                                  </p:stCondLst>
                                  <p:childTnLst>
                                    <p:animEffect transition="out" filter="checkerboard(across)">
                                      <p:cBhvr>
                                        <p:cTn id="42" dur="500"/>
                                        <p:tgtEl>
                                          <p:spTgt spid="4">
                                            <p:txEl>
                                              <p:pRg st="1" end="1"/>
                                            </p:txEl>
                                          </p:spTgt>
                                        </p:tgtEl>
                                      </p:cBhvr>
                                    </p:animEffect>
                                    <p:set>
                                      <p:cBhvr>
                                        <p:cTn id="43"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grpId="1" nodeType="clickEffect">
                                  <p:stCondLst>
                                    <p:cond delay="0"/>
                                  </p:stCondLst>
                                  <p:childTnLst>
                                    <p:animEffect transition="out" filter="checkerboard(across)">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P spid="4"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same map with u.s.a. </a:t>
            </a:r>
            <a:endParaRPr lang="en-US" dirty="0"/>
          </a:p>
        </p:txBody>
      </p:sp>
      <p:pic>
        <p:nvPicPr>
          <p:cNvPr id="4" name="Content Placeholder 3" descr="Atlantic_Ocean,_Toscanelli,_1474.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52" b="-878"/>
          <a:stretch/>
        </p:blipFill>
        <p:spPr>
          <a:xfrm>
            <a:off x="779463" y="1622986"/>
            <a:ext cx="7583488" cy="4710190"/>
          </a:xfrm>
        </p:spPr>
      </p:pic>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8714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Sponsorship</a:t>
            </a:r>
            <a:endParaRPr lang="en-US" dirty="0"/>
          </a:p>
        </p:txBody>
      </p:sp>
      <p:pic>
        <p:nvPicPr>
          <p:cNvPr id="5" name="Content Placeholder 4" descr="imgres.jpeg"/>
          <p:cNvPicPr>
            <a:picLocks noGrp="1" noChangeAspect="1"/>
          </p:cNvPicPr>
          <p:nvPr>
            <p:ph idx="1"/>
          </p:nvPr>
        </p:nvPicPr>
        <p:blipFill>
          <a:blip r:embed="rId3">
            <a:extLst>
              <a:ext uri="{28A0092B-C50C-407E-A947-70E740481C1C}">
                <a14:useLocalDpi xmlns:a14="http://schemas.microsoft.com/office/drawing/2010/main" val="0"/>
              </a:ext>
            </a:extLst>
          </a:blip>
          <a:srcRect t="-48680" b="-48680"/>
          <a:stretch>
            <a:fillRect/>
          </a:stretch>
        </p:blipFill>
        <p:spPr/>
      </p:pic>
      <p:sp>
        <p:nvSpPr>
          <p:cNvPr id="4" name="Text Placeholder 3"/>
          <p:cNvSpPr>
            <a:spLocks noGrp="1"/>
          </p:cNvSpPr>
          <p:nvPr>
            <p:ph type="body" sz="half" idx="2"/>
          </p:nvPr>
        </p:nvSpPr>
        <p:spPr/>
        <p:txBody>
          <a:bodyPr>
            <a:normAutofit fontScale="92500"/>
          </a:bodyPr>
          <a:lstStyle/>
          <a:p>
            <a:pPr marL="342900" indent="-342900">
              <a:buFont typeface="+mj-lt"/>
              <a:buAutoNum type="arabicPeriod"/>
            </a:pPr>
            <a:r>
              <a:rPr lang="en-US" dirty="0" smtClean="0"/>
              <a:t>Journeys of great exploration were very expensive and the people with money were the monarchs of Europe</a:t>
            </a:r>
          </a:p>
          <a:p>
            <a:pPr marL="342900" indent="-342900">
              <a:buFont typeface="+mj-lt"/>
              <a:buAutoNum type="arabicPeriod"/>
            </a:pPr>
            <a:r>
              <a:rPr lang="en-US" dirty="0" smtClean="0"/>
              <a:t>Columbus sought sponsorship from Portugal to fund his journey</a:t>
            </a:r>
          </a:p>
          <a:p>
            <a:pPr marL="342900" indent="-342900">
              <a:buFont typeface="+mj-lt"/>
              <a:buAutoNum type="arabicPeriod"/>
            </a:pPr>
            <a:r>
              <a:rPr lang="en-US" dirty="0" smtClean="0"/>
              <a:t>Portugal refused as they were happy with the African route</a:t>
            </a:r>
          </a:p>
          <a:p>
            <a:pPr marL="342900" indent="-342900">
              <a:buFont typeface="+mj-lt"/>
              <a:buAutoNum type="arabicPeriod"/>
            </a:pPr>
            <a:r>
              <a:rPr lang="en-US" dirty="0" smtClean="0"/>
              <a:t>Columbus went to Spain where the King &amp; Queen, Ferdinand and Isabella, agreed to sponsor him</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40254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of world before explorations</a:t>
            </a:r>
            <a:endParaRPr lang="en-US" dirty="0"/>
          </a:p>
        </p:txBody>
      </p:sp>
      <p:pic>
        <p:nvPicPr>
          <p:cNvPr id="5" name="Picture Placeholder 4" descr="ptolemys_map.jpeg"/>
          <p:cNvPicPr>
            <a:picLocks noGrp="1" noChangeAspect="1"/>
          </p:cNvPicPr>
          <p:nvPr>
            <p:ph type="pic" idx="1"/>
          </p:nvPr>
        </p:nvPicPr>
        <p:blipFill>
          <a:blip r:embed="rId2">
            <a:extLst>
              <a:ext uri="{28A0092B-C50C-407E-A947-70E740481C1C}">
                <a14:useLocalDpi xmlns:a14="http://schemas.microsoft.com/office/drawing/2010/main" val="0"/>
              </a:ext>
            </a:extLst>
          </a:blip>
          <a:srcRect l="-30964" r="-30964"/>
          <a:stretch>
            <a:fillRect/>
          </a:stretch>
        </p:blipFill>
        <p:spPr/>
      </p:pic>
      <p:sp>
        <p:nvSpPr>
          <p:cNvPr id="4" name="Text Placeholder 3"/>
          <p:cNvSpPr>
            <a:spLocks noGrp="1"/>
          </p:cNvSpPr>
          <p:nvPr>
            <p:ph type="body" sz="half" idx="2"/>
          </p:nvPr>
        </p:nvSpPr>
        <p:spPr/>
        <p:txBody>
          <a:bodyPr/>
          <a:lstStyle/>
          <a:p>
            <a:r>
              <a:rPr lang="en-US" dirty="0" smtClean="0"/>
              <a:t>The above map is the map of what people thought the world looked like before the 1400’s.</a:t>
            </a:r>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9689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Voyage one</a:t>
            </a:r>
            <a:endParaRPr lang="en-US" dirty="0"/>
          </a:p>
        </p:txBody>
      </p:sp>
      <p:pic>
        <p:nvPicPr>
          <p:cNvPr id="5" name="Content Placeholder 4" descr="imgres-1.jpeg"/>
          <p:cNvPicPr>
            <a:picLocks noGrp="1" noChangeAspect="1"/>
          </p:cNvPicPr>
          <p:nvPr>
            <p:ph idx="1"/>
          </p:nvPr>
        </p:nvPicPr>
        <p:blipFill>
          <a:blip r:embed="rId2">
            <a:extLst>
              <a:ext uri="{28A0092B-C50C-407E-A947-70E740481C1C}">
                <a14:useLocalDpi xmlns:a14="http://schemas.microsoft.com/office/drawing/2010/main" val="0"/>
              </a:ext>
            </a:extLst>
          </a:blip>
          <a:srcRect t="-70112" b="-70112"/>
          <a:stretch>
            <a:fillRect/>
          </a:stretch>
        </p:blipFill>
        <p:spPr/>
      </p:pic>
      <p:sp>
        <p:nvSpPr>
          <p:cNvPr id="4" name="Text Placeholder 3"/>
          <p:cNvSpPr>
            <a:spLocks noGrp="1"/>
          </p:cNvSpPr>
          <p:nvPr>
            <p:ph type="body" sz="half" idx="2"/>
          </p:nvPr>
        </p:nvSpPr>
        <p:spPr>
          <a:xfrm>
            <a:off x="301752" y="1975104"/>
            <a:ext cx="3962400" cy="4616793"/>
          </a:xfrm>
        </p:spPr>
        <p:txBody>
          <a:bodyPr>
            <a:normAutofit lnSpcReduction="10000"/>
          </a:bodyPr>
          <a:lstStyle/>
          <a:p>
            <a:pPr marL="285750" indent="-285750">
              <a:buFont typeface="Arial"/>
              <a:buChar char="•"/>
            </a:pPr>
            <a:r>
              <a:rPr lang="en-US" dirty="0" smtClean="0"/>
              <a:t>Columbus had three ships</a:t>
            </a:r>
          </a:p>
          <a:p>
            <a:r>
              <a:rPr lang="en-US" dirty="0" smtClean="0"/>
              <a:t>The Nina, </a:t>
            </a:r>
            <a:r>
              <a:rPr lang="en-US" dirty="0" err="1" smtClean="0"/>
              <a:t>Pinta</a:t>
            </a:r>
            <a:r>
              <a:rPr lang="en-US" dirty="0" smtClean="0"/>
              <a:t> and the Santa Maria</a:t>
            </a:r>
          </a:p>
          <a:p>
            <a:pPr marL="285750" indent="-285750">
              <a:buFont typeface="Arial"/>
              <a:buChar char="•"/>
            </a:pPr>
            <a:r>
              <a:rPr lang="en-US" dirty="0" smtClean="0"/>
              <a:t>The set sail in 1492</a:t>
            </a:r>
          </a:p>
          <a:p>
            <a:pPr marL="285750" indent="-285750">
              <a:buFont typeface="Arial"/>
              <a:buChar char="•"/>
            </a:pPr>
            <a:r>
              <a:rPr lang="en-US" dirty="0" smtClean="0"/>
              <a:t>Stopped in the Canary Islands </a:t>
            </a:r>
          </a:p>
          <a:p>
            <a:pPr marL="285750" indent="-285750">
              <a:buFont typeface="Arial"/>
              <a:buChar char="•"/>
            </a:pPr>
            <a:r>
              <a:rPr lang="en-US" dirty="0" smtClean="0"/>
              <a:t>Columbus thought the entire journey would take three weeks</a:t>
            </a:r>
          </a:p>
          <a:p>
            <a:pPr marL="285750" indent="-285750">
              <a:buFont typeface="Arial"/>
              <a:buChar char="•"/>
            </a:pPr>
            <a:r>
              <a:rPr lang="en-US" dirty="0" smtClean="0"/>
              <a:t>Sailors began to get scurvy</a:t>
            </a:r>
          </a:p>
          <a:p>
            <a:pPr marL="285750" indent="-285750">
              <a:buFont typeface="Arial"/>
              <a:buChar char="•"/>
            </a:pPr>
            <a:r>
              <a:rPr lang="en-US" dirty="0" smtClean="0"/>
              <a:t>Columbus kept two logs</a:t>
            </a:r>
          </a:p>
          <a:p>
            <a:pPr marL="285750" indent="-285750">
              <a:buFont typeface="Arial"/>
              <a:buChar char="•"/>
            </a:pPr>
            <a:r>
              <a:rPr lang="en-US" dirty="0" smtClean="0"/>
              <a:t>One log was the true distance the other a false account so that the sailors wouldn’t panic</a:t>
            </a:r>
          </a:p>
          <a:p>
            <a:pPr marL="285750" indent="-285750">
              <a:buFont typeface="Arial"/>
              <a:buChar char="•"/>
            </a:pPr>
            <a:r>
              <a:rPr lang="en-US" dirty="0" smtClean="0"/>
              <a:t>After over two months land was discovered (San Salvador).</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8839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 calcmode="lin" valueType="num">
                                      <p:cBhvr>
                                        <p:cTn id="5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55"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56"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57" dur="10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calcmode="lin" valueType="num">
                                      <p:cBhvr>
                                        <p:cTn id="62"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63"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64"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65" dur="1000"/>
                                        <p:tgtEl>
                                          <p:spTgt spid="4">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 calcmode="lin" valueType="num">
                                      <p:cBhvr>
                                        <p:cTn id="70"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71"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72"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73" dur="1000"/>
                                        <p:tgtEl>
                                          <p:spTgt spid="4">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4">
                                            <p:txEl>
                                              <p:pRg st="7" end="7"/>
                                            </p:txEl>
                                          </p:spTgt>
                                        </p:tgtEl>
                                        <p:attrNameLst>
                                          <p:attrName>style.visibility</p:attrName>
                                        </p:attrNameLst>
                                      </p:cBhvr>
                                      <p:to>
                                        <p:strVal val="visible"/>
                                      </p:to>
                                    </p:set>
                                    <p:anim calcmode="lin" valueType="num">
                                      <p:cBhvr>
                                        <p:cTn id="78"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79"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80"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81" dur="1000"/>
                                        <p:tgtEl>
                                          <p:spTgt spid="4">
                                            <p:txEl>
                                              <p:pRg st="7" end="7"/>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4">
                                            <p:txEl>
                                              <p:pRg st="8" end="8"/>
                                            </p:txEl>
                                          </p:spTgt>
                                        </p:tgtEl>
                                        <p:attrNameLst>
                                          <p:attrName>style.visibility</p:attrName>
                                        </p:attrNameLst>
                                      </p:cBhvr>
                                      <p:to>
                                        <p:strVal val="visible"/>
                                      </p:to>
                                    </p:set>
                                    <p:anim calcmode="lin" valueType="num">
                                      <p:cBhvr>
                                        <p:cTn id="86"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87"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88"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8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a:t>
            </a:r>
            <a:r>
              <a:rPr lang="en-US" dirty="0" smtClean="0"/>
              <a:t>think 4</a:t>
            </a:r>
            <a:endParaRPr lang="en-US" dirty="0"/>
          </a:p>
        </p:txBody>
      </p:sp>
      <p:sp>
        <p:nvSpPr>
          <p:cNvPr id="3" name="Content Placeholder 2"/>
          <p:cNvSpPr>
            <a:spLocks noGrp="1"/>
          </p:cNvSpPr>
          <p:nvPr>
            <p:ph idx="1"/>
          </p:nvPr>
        </p:nvSpPr>
        <p:spPr>
          <a:xfrm>
            <a:off x="483476" y="1828800"/>
            <a:ext cx="7879475" cy="4297363"/>
          </a:xfrm>
        </p:spPr>
        <p:txBody>
          <a:bodyPr/>
          <a:lstStyle/>
          <a:p>
            <a:r>
              <a:rPr lang="en-US" b="1" dirty="0" smtClean="0">
                <a:solidFill>
                  <a:schemeClr val="accent5"/>
                </a:solidFill>
              </a:rPr>
              <a:t>What did Columbus believe about </a:t>
            </a:r>
            <a:r>
              <a:rPr lang="en-US" b="1" smtClean="0">
                <a:solidFill>
                  <a:schemeClr val="accent5"/>
                </a:solidFill>
              </a:rPr>
              <a:t>the journey West?</a:t>
            </a:r>
          </a:p>
          <a:p>
            <a:r>
              <a:rPr lang="en-US" b="1" dirty="0" smtClean="0">
                <a:solidFill>
                  <a:schemeClr val="accent5"/>
                </a:solidFill>
              </a:rPr>
              <a:t>What </a:t>
            </a:r>
            <a:r>
              <a:rPr lang="en-US" b="1" dirty="0" smtClean="0">
                <a:solidFill>
                  <a:schemeClr val="accent5"/>
                </a:solidFill>
              </a:rPr>
              <a:t>does sponsorship mean</a:t>
            </a:r>
            <a:r>
              <a:rPr lang="en-US" b="1" dirty="0" smtClean="0">
                <a:solidFill>
                  <a:schemeClr val="accent5"/>
                </a:solidFill>
              </a:rPr>
              <a:t>?</a:t>
            </a:r>
            <a:endParaRPr lang="en-US" b="1" dirty="0" smtClean="0">
              <a:solidFill>
                <a:schemeClr val="accent5"/>
              </a:solidFill>
            </a:endParaRPr>
          </a:p>
          <a:p>
            <a:r>
              <a:rPr lang="en-US" b="1" dirty="0" smtClean="0">
                <a:solidFill>
                  <a:schemeClr val="accent5"/>
                </a:solidFill>
              </a:rPr>
              <a:t>What country would NOT sponsor him first?</a:t>
            </a:r>
          </a:p>
          <a:p>
            <a:r>
              <a:rPr lang="en-US" b="1" dirty="0" smtClean="0">
                <a:solidFill>
                  <a:schemeClr val="accent5"/>
                </a:solidFill>
              </a:rPr>
              <a:t>What country sponsored the journey in the end?</a:t>
            </a:r>
          </a:p>
          <a:p>
            <a:r>
              <a:rPr lang="en-US" b="1" dirty="0" smtClean="0">
                <a:solidFill>
                  <a:schemeClr val="accent5"/>
                </a:solidFill>
              </a:rPr>
              <a:t>Name THREE of his ships</a:t>
            </a:r>
          </a:p>
          <a:p>
            <a:r>
              <a:rPr lang="en-US" b="1" dirty="0" smtClean="0">
                <a:solidFill>
                  <a:schemeClr val="accent5"/>
                </a:solidFill>
              </a:rPr>
              <a:t>What was a log book?</a:t>
            </a:r>
          </a:p>
          <a:p>
            <a:r>
              <a:rPr lang="en-US" b="1" dirty="0" smtClean="0">
                <a:solidFill>
                  <a:schemeClr val="accent5"/>
                </a:solidFill>
              </a:rPr>
              <a:t>What land mass had Columbus’s expedition landed on?</a:t>
            </a:r>
          </a:p>
          <a:p>
            <a:endParaRPr lang="en-US" dirty="0"/>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4139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had Columbus landed?</a:t>
            </a:r>
            <a:endParaRPr lang="en-US" dirty="0"/>
          </a:p>
        </p:txBody>
      </p:sp>
      <p:pic>
        <p:nvPicPr>
          <p:cNvPr id="5" name="Picture Placeholder 4" descr="NCSA-large.png"/>
          <p:cNvPicPr>
            <a:picLocks noGrp="1" noChangeAspect="1"/>
          </p:cNvPicPr>
          <p:nvPr>
            <p:ph type="pic" idx="1"/>
          </p:nvPr>
        </p:nvPicPr>
        <p:blipFill>
          <a:blip r:embed="rId2">
            <a:extLst>
              <a:ext uri="{28A0092B-C50C-407E-A947-70E740481C1C}">
                <a14:useLocalDpi xmlns:a14="http://schemas.microsoft.com/office/drawing/2010/main" val="0"/>
              </a:ext>
            </a:extLst>
          </a:blip>
          <a:srcRect l="26537" r="26537"/>
          <a:stretch>
            <a:fillRect/>
          </a:stretch>
        </p:blipFill>
        <p:spPr/>
      </p:pic>
      <p:sp>
        <p:nvSpPr>
          <p:cNvPr id="4" name="Text Placeholder 3"/>
          <p:cNvSpPr>
            <a:spLocks noGrp="1"/>
          </p:cNvSpPr>
          <p:nvPr>
            <p:ph type="body" sz="half" idx="2"/>
          </p:nvPr>
        </p:nvSpPr>
        <p:spPr/>
        <p:txBody>
          <a:bodyPr/>
          <a:lstStyle/>
          <a:p>
            <a:pPr marL="285750" indent="-285750">
              <a:buFont typeface="Arial"/>
              <a:buChar char="•"/>
            </a:pPr>
            <a:r>
              <a:rPr lang="en-US" dirty="0" smtClean="0"/>
              <a:t>Columbus was convinced that he had finally landed in Asia.</a:t>
            </a:r>
          </a:p>
          <a:p>
            <a:endParaRPr lang="en-US" dirty="0" smtClean="0"/>
          </a:p>
          <a:p>
            <a:pPr marL="285750" indent="-285750">
              <a:buFont typeface="Arial"/>
              <a:buChar char="•"/>
            </a:pPr>
            <a:r>
              <a:rPr lang="en-US" dirty="0" smtClean="0"/>
              <a:t>He had in fact landed in what is known today as the Caribbean Islands</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27393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landing</a:t>
            </a:r>
            <a:endParaRPr lang="en-US" dirty="0"/>
          </a:p>
        </p:txBody>
      </p:sp>
      <p:pic>
        <p:nvPicPr>
          <p:cNvPr id="5" name="Picture Placeholder 4" descr="first-landing-of-columbus-on-the-shores-of-the-new-world-at-san-salvador-pg-reproductions.jpeg"/>
          <p:cNvPicPr>
            <a:picLocks noGrp="1" noChangeAspect="1"/>
          </p:cNvPicPr>
          <p:nvPr>
            <p:ph type="pic" idx="1"/>
          </p:nvPr>
        </p:nvPicPr>
        <p:blipFill>
          <a:blip r:embed="rId3">
            <a:extLst>
              <a:ext uri="{28A0092B-C50C-407E-A947-70E740481C1C}">
                <a14:useLocalDpi xmlns:a14="http://schemas.microsoft.com/office/drawing/2010/main" val="0"/>
              </a:ext>
            </a:extLst>
          </a:blip>
          <a:srcRect t="15850" b="15850"/>
          <a:stretch>
            <a:fillRect/>
          </a:stretch>
        </p:blipFill>
        <p:spPr/>
      </p:pic>
      <p:sp>
        <p:nvSpPr>
          <p:cNvPr id="4" name="Text Placeholder 3"/>
          <p:cNvSpPr>
            <a:spLocks noGrp="1"/>
          </p:cNvSpPr>
          <p:nvPr>
            <p:ph type="body" sz="half" idx="2"/>
          </p:nvPr>
        </p:nvSpPr>
        <p:spPr/>
        <p:txBody>
          <a:bodyPr>
            <a:normAutofit/>
          </a:bodyPr>
          <a:lstStyle/>
          <a:p>
            <a:r>
              <a:rPr lang="en-US" sz="2600" dirty="0" smtClean="0"/>
              <a:t>What do you notice about the picture?</a:t>
            </a:r>
            <a:endParaRPr lang="en-US" sz="2600"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33646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00"/>
                                        <p:tgtEl>
                                          <p:spTgt spid="4">
                                            <p:txEl>
                                              <p:pRg st="0" end="0"/>
                                            </p:txEl>
                                          </p:spTgt>
                                        </p:tgtEl>
                                      </p:cBhvr>
                                    </p:animEffect>
                                    <p:anim calcmode="lin" valueType="num">
                                      <p:cBhvr>
                                        <p:cTn id="24"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islands</a:t>
            </a:r>
            <a:endParaRPr lang="en-US" dirty="0"/>
          </a:p>
        </p:txBody>
      </p:sp>
      <p:pic>
        <p:nvPicPr>
          <p:cNvPr id="5" name="Picture Placeholder 4" descr="christopher_columbus_voyages.gif"/>
          <p:cNvPicPr>
            <a:picLocks noGrp="1" noChangeAspect="1"/>
          </p:cNvPicPr>
          <p:nvPr>
            <p:ph type="pic" idx="1"/>
          </p:nvPr>
        </p:nvPicPr>
        <p:blipFill>
          <a:blip r:embed="rId2">
            <a:extLst>
              <a:ext uri="{28A0092B-C50C-407E-A947-70E740481C1C}">
                <a14:useLocalDpi xmlns:a14="http://schemas.microsoft.com/office/drawing/2010/main" val="0"/>
              </a:ext>
            </a:extLst>
          </a:blip>
          <a:srcRect l="-16689" r="-16689"/>
          <a:stretch>
            <a:fillRect/>
          </a:stretch>
        </p:blipFill>
        <p:spPr/>
      </p:pic>
      <p:sp>
        <p:nvSpPr>
          <p:cNvPr id="4" name="Text Placeholder 3"/>
          <p:cNvSpPr>
            <a:spLocks noGrp="1"/>
          </p:cNvSpPr>
          <p:nvPr>
            <p:ph type="body" sz="half" idx="2"/>
          </p:nvPr>
        </p:nvSpPr>
        <p:spPr/>
        <p:txBody>
          <a:bodyPr>
            <a:normAutofit fontScale="77500" lnSpcReduction="20000"/>
          </a:bodyPr>
          <a:lstStyle/>
          <a:p>
            <a:pPr marL="285750" indent="-285750">
              <a:buFont typeface="Arial"/>
              <a:buChar char="•"/>
            </a:pPr>
            <a:r>
              <a:rPr lang="en-US" sz="2200" b="1" dirty="0">
                <a:solidFill>
                  <a:srgbClr val="020102"/>
                </a:solidFill>
              </a:rPr>
              <a:t>Columbus spent the three months exploring the islands of the Caribbean.</a:t>
            </a:r>
          </a:p>
          <a:p>
            <a:pPr marL="285750" indent="-285750">
              <a:buFont typeface="Arial"/>
              <a:buChar char="•"/>
            </a:pPr>
            <a:r>
              <a:rPr lang="en-US" sz="2200" b="1" dirty="0">
                <a:solidFill>
                  <a:srgbClr val="020102"/>
                </a:solidFill>
              </a:rPr>
              <a:t>He placed the Spanish flag and Christian cross on the island</a:t>
            </a:r>
          </a:p>
          <a:p>
            <a:pPr marL="285750" indent="-285750">
              <a:buFont typeface="Arial"/>
              <a:buChar char="•"/>
            </a:pPr>
            <a:r>
              <a:rPr lang="en-US" sz="2200" b="1" dirty="0">
                <a:solidFill>
                  <a:srgbClr val="020102"/>
                </a:solidFill>
              </a:rPr>
              <a:t>He called the locals Indians</a:t>
            </a:r>
          </a:p>
          <a:p>
            <a:pPr marL="285750" indent="-285750">
              <a:buFont typeface="Arial"/>
              <a:buChar char="•"/>
            </a:pPr>
            <a:r>
              <a:rPr lang="en-US" sz="2200" b="1" dirty="0">
                <a:solidFill>
                  <a:srgbClr val="020102"/>
                </a:solidFill>
              </a:rPr>
              <a:t>Discovered the islands of Cuba and Hispaniola</a:t>
            </a:r>
          </a:p>
          <a:p>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83678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Columbus &amp; the four journeys </a:t>
            </a:r>
            <a:endParaRPr lang="en-US" dirty="0"/>
          </a:p>
        </p:txBody>
      </p:sp>
      <p:sp>
        <p:nvSpPr>
          <p:cNvPr id="4" name="Text Placeholder 3"/>
          <p:cNvSpPr>
            <a:spLocks noGrp="1"/>
          </p:cNvSpPr>
          <p:nvPr>
            <p:ph type="body" sz="half" idx="2"/>
          </p:nvPr>
        </p:nvSpPr>
        <p:spPr/>
        <p:txBody>
          <a:bodyPr/>
          <a:lstStyle/>
          <a:p>
            <a:r>
              <a:rPr lang="en-US" sz="2200" b="1" dirty="0" smtClean="0"/>
              <a:t>Between 1492 and his death in 1506 Columbus undertook four more exploration trips to the new islands</a:t>
            </a:r>
            <a:r>
              <a:rPr lang="en-US" dirty="0" smtClean="0"/>
              <a:t>.</a:t>
            </a:r>
            <a:endParaRPr lang="en-US" dirty="0"/>
          </a:p>
        </p:txBody>
      </p:sp>
      <p:pic>
        <p:nvPicPr>
          <p:cNvPr id="7" name="Picture Placeholder 6" descr="Columbus map.png"/>
          <p:cNvPicPr>
            <a:picLocks noGrp="1" noChangeAspect="1"/>
          </p:cNvPicPr>
          <p:nvPr>
            <p:ph type="pic" idx="1"/>
          </p:nvPr>
        </p:nvPicPr>
        <p:blipFill>
          <a:blip r:embed="rId2">
            <a:extLst>
              <a:ext uri="{28A0092B-C50C-407E-A947-70E740481C1C}">
                <a14:useLocalDpi xmlns:a14="http://schemas.microsoft.com/office/drawing/2010/main" val="0"/>
              </a:ext>
            </a:extLst>
          </a:blip>
          <a:srcRect l="-26639" r="-26639"/>
          <a:stretch>
            <a:fillRect/>
          </a:stretch>
        </p:blipFill>
        <p:spPr/>
      </p:pic>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8956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years</a:t>
            </a:r>
            <a:endParaRPr lang="en-US" dirty="0"/>
          </a:p>
        </p:txBody>
      </p:sp>
      <p:sp>
        <p:nvSpPr>
          <p:cNvPr id="3" name="TextBox 2"/>
          <p:cNvSpPr txBox="1"/>
          <p:nvPr/>
        </p:nvSpPr>
        <p:spPr>
          <a:xfrm>
            <a:off x="410853" y="1568609"/>
            <a:ext cx="8254578" cy="4549963"/>
          </a:xfrm>
          <a:prstGeom prst="rect">
            <a:avLst/>
          </a:prstGeom>
          <a:noFill/>
        </p:spPr>
        <p:txBody>
          <a:bodyPr wrap="square" rtlCol="0">
            <a:spAutoFit/>
          </a:bodyPr>
          <a:lstStyle/>
          <a:p>
            <a:pPr marL="342900" indent="-342900">
              <a:lnSpc>
                <a:spcPct val="120000"/>
              </a:lnSpc>
              <a:buFont typeface="Arial"/>
              <a:buChar char="•"/>
            </a:pPr>
            <a:r>
              <a:rPr lang="en-US" sz="2200" b="1" dirty="0">
                <a:solidFill>
                  <a:srgbClr val="020102"/>
                </a:solidFill>
              </a:rPr>
              <a:t>He was still convinced, up to his death, that he had discovered </a:t>
            </a:r>
            <a:r>
              <a:rPr lang="en-US" sz="2200" b="1" dirty="0" smtClean="0">
                <a:solidFill>
                  <a:srgbClr val="020102"/>
                </a:solidFill>
              </a:rPr>
              <a:t>Asian Columbus was made governor of the new lands discovered</a:t>
            </a:r>
          </a:p>
          <a:p>
            <a:pPr marL="342900" indent="-342900">
              <a:lnSpc>
                <a:spcPct val="120000"/>
              </a:lnSpc>
              <a:buFont typeface="Arial"/>
              <a:buChar char="•"/>
            </a:pPr>
            <a:r>
              <a:rPr lang="en-US" sz="2200" b="1" dirty="0" smtClean="0">
                <a:solidFill>
                  <a:srgbClr val="020102"/>
                </a:solidFill>
              </a:rPr>
              <a:t>He could not understand why he couldn’t find the big Asian cities</a:t>
            </a:r>
          </a:p>
          <a:p>
            <a:pPr marL="342900" indent="-342900">
              <a:lnSpc>
                <a:spcPct val="120000"/>
              </a:lnSpc>
              <a:buFont typeface="Arial"/>
              <a:buChar char="•"/>
            </a:pPr>
            <a:r>
              <a:rPr lang="en-US" sz="2200" b="1" dirty="0" smtClean="0">
                <a:solidFill>
                  <a:srgbClr val="020102"/>
                </a:solidFill>
              </a:rPr>
              <a:t>Many more people followed the journey of Columbus</a:t>
            </a:r>
          </a:p>
          <a:p>
            <a:pPr marL="342900" indent="-342900">
              <a:lnSpc>
                <a:spcPct val="120000"/>
              </a:lnSpc>
              <a:buFont typeface="Arial"/>
              <a:buChar char="•"/>
            </a:pPr>
            <a:r>
              <a:rPr lang="en-US" sz="2200" b="1" dirty="0" smtClean="0">
                <a:solidFill>
                  <a:srgbClr val="020102"/>
                </a:solidFill>
              </a:rPr>
              <a:t>These people were extremely cruel to the locals, murdering and torturing them</a:t>
            </a:r>
          </a:p>
          <a:p>
            <a:pPr marL="342900" indent="-342900">
              <a:lnSpc>
                <a:spcPct val="120000"/>
              </a:lnSpc>
              <a:buFont typeface="Arial"/>
              <a:buChar char="•"/>
            </a:pPr>
            <a:r>
              <a:rPr lang="en-US" sz="2200" b="1" dirty="0" smtClean="0">
                <a:solidFill>
                  <a:srgbClr val="020102"/>
                </a:solidFill>
              </a:rPr>
              <a:t>Columbus was later charged with cruelty but proved his innocence</a:t>
            </a:r>
          </a:p>
          <a:p>
            <a:pPr marL="342900" indent="-342900">
              <a:lnSpc>
                <a:spcPct val="120000"/>
              </a:lnSpc>
              <a:buFont typeface="Arial"/>
              <a:buChar char="•"/>
            </a:pPr>
            <a:r>
              <a:rPr lang="en-US" sz="2200" b="1" dirty="0" smtClean="0">
                <a:solidFill>
                  <a:srgbClr val="020102"/>
                </a:solidFill>
              </a:rPr>
              <a:t>He died in 1506 a bitter and disappointed man</a:t>
            </a:r>
            <a:endParaRPr lang="en-US" sz="2200"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96083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74319"/>
            <a:ext cx="3959352" cy="2125983"/>
          </a:xfrm>
        </p:spPr>
        <p:txBody>
          <a:bodyPr/>
          <a:lstStyle/>
          <a:p>
            <a:r>
              <a:rPr lang="en-US" sz="2600" b="1" dirty="0"/>
              <a:t>WHY did people not know what the world actually looked like?</a:t>
            </a:r>
          </a:p>
        </p:txBody>
      </p:sp>
      <p:pic>
        <p:nvPicPr>
          <p:cNvPr id="5" name="Picture Placeholder 4" descr="sea-monsters.jpeg"/>
          <p:cNvPicPr>
            <a:picLocks noGrp="1" noChangeAspect="1"/>
          </p:cNvPicPr>
          <p:nvPr>
            <p:ph type="pic" idx="1"/>
          </p:nvPr>
        </p:nvPicPr>
        <p:blipFill>
          <a:blip r:embed="rId2">
            <a:extLst>
              <a:ext uri="{28A0092B-C50C-407E-A947-70E740481C1C}">
                <a14:useLocalDpi xmlns:a14="http://schemas.microsoft.com/office/drawing/2010/main" val="0"/>
              </a:ext>
            </a:extLst>
          </a:blip>
          <a:srcRect t="-46360" b="-46360"/>
          <a:stretch>
            <a:fillRect/>
          </a:stretch>
        </p:blipFill>
        <p:spPr>
          <a:xfrm>
            <a:off x="4575502" y="264907"/>
            <a:ext cx="4568498" cy="6328186"/>
          </a:xfrm>
        </p:spPr>
      </p:pic>
      <p:sp>
        <p:nvSpPr>
          <p:cNvPr id="4" name="Text Placeholder 3"/>
          <p:cNvSpPr>
            <a:spLocks noGrp="1"/>
          </p:cNvSpPr>
          <p:nvPr>
            <p:ph type="body" sz="half" idx="2"/>
          </p:nvPr>
        </p:nvSpPr>
        <p:spPr>
          <a:xfrm>
            <a:off x="301752" y="2400303"/>
            <a:ext cx="3959352" cy="4192790"/>
          </a:xfrm>
        </p:spPr>
        <p:txBody>
          <a:bodyPr>
            <a:noAutofit/>
          </a:bodyPr>
          <a:lstStyle/>
          <a:p>
            <a:r>
              <a:rPr lang="en-US" sz="2000" b="1" dirty="0" smtClean="0"/>
              <a:t>People had no idea what the world actually looked like because there was a fear of the unknown.</a:t>
            </a:r>
          </a:p>
          <a:p>
            <a:r>
              <a:rPr lang="en-US" sz="2000" b="1" dirty="0" smtClean="0"/>
              <a:t>People believed that </a:t>
            </a:r>
          </a:p>
          <a:p>
            <a:pPr marL="342900" indent="-342900">
              <a:buFont typeface="+mj-lt"/>
              <a:buAutoNum type="arabicPeriod"/>
            </a:pPr>
            <a:r>
              <a:rPr lang="en-US" sz="2000" b="1" dirty="0" smtClean="0"/>
              <a:t>There were sea monsters</a:t>
            </a:r>
          </a:p>
          <a:p>
            <a:pPr marL="342900" indent="-342900">
              <a:buFont typeface="+mj-lt"/>
              <a:buAutoNum type="arabicPeriod"/>
            </a:pPr>
            <a:r>
              <a:rPr lang="en-US" sz="2000" b="1" dirty="0" smtClean="0"/>
              <a:t>The further south you travelled you would boil</a:t>
            </a:r>
          </a:p>
          <a:p>
            <a:pPr marL="342900" indent="-342900">
              <a:buFont typeface="+mj-lt"/>
              <a:buAutoNum type="arabicPeriod"/>
            </a:pPr>
            <a:r>
              <a:rPr lang="en-US" sz="2000" b="1" dirty="0" smtClean="0"/>
              <a:t>The world was flat and you would fall off the edge</a:t>
            </a:r>
            <a:endParaRPr lang="en-US" sz="2000" b="1"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916755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Another reason why</a:t>
            </a:r>
            <a:endParaRPr lang="en-US" b="1" dirty="0"/>
          </a:p>
        </p:txBody>
      </p:sp>
      <p:pic>
        <p:nvPicPr>
          <p:cNvPr id="5" name="Content Placeholder 4" descr="imgres.jpeg"/>
          <p:cNvPicPr>
            <a:picLocks noGrp="1" noChangeAspect="1"/>
          </p:cNvPicPr>
          <p:nvPr>
            <p:ph idx="1"/>
          </p:nvPr>
        </p:nvPicPr>
        <p:blipFill>
          <a:blip r:embed="rId2">
            <a:extLst>
              <a:ext uri="{28A0092B-C50C-407E-A947-70E740481C1C}">
                <a14:useLocalDpi xmlns:a14="http://schemas.microsoft.com/office/drawing/2010/main" val="0"/>
              </a:ext>
            </a:extLst>
          </a:blip>
          <a:srcRect l="21296" r="21296"/>
          <a:stretch>
            <a:fillRect/>
          </a:stretch>
        </p:blipFill>
        <p:spPr/>
      </p:pic>
      <p:sp>
        <p:nvSpPr>
          <p:cNvPr id="4" name="Text Placeholder 3"/>
          <p:cNvSpPr>
            <a:spLocks noGrp="1"/>
          </p:cNvSpPr>
          <p:nvPr>
            <p:ph type="body" sz="half" idx="2"/>
          </p:nvPr>
        </p:nvSpPr>
        <p:spPr>
          <a:xfrm>
            <a:off x="93377" y="1975104"/>
            <a:ext cx="4388745" cy="3200401"/>
          </a:xfrm>
        </p:spPr>
        <p:txBody>
          <a:bodyPr/>
          <a:lstStyle/>
          <a:p>
            <a:r>
              <a:rPr lang="en-US" dirty="0" smtClean="0"/>
              <a:t>At this time if people went on long sea journeys there was no way of keeping food fresh.</a:t>
            </a:r>
          </a:p>
          <a:p>
            <a:r>
              <a:rPr lang="en-US" dirty="0" smtClean="0"/>
              <a:t>Without continued fresh food many sailors would develop an illness called scurvy.</a:t>
            </a:r>
          </a:p>
          <a:p>
            <a:r>
              <a:rPr lang="en-US" dirty="0" smtClean="0"/>
              <a:t>Scurvy is caused by a lack of vitamin C</a:t>
            </a:r>
            <a:endParaRPr lang="en-US" dirty="0"/>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89470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explore?</a:t>
            </a:r>
            <a:endParaRPr lang="en-US" b="1" dirty="0"/>
          </a:p>
        </p:txBody>
      </p:sp>
      <p:sp>
        <p:nvSpPr>
          <p:cNvPr id="3" name="Text Placeholder 2"/>
          <p:cNvSpPr>
            <a:spLocks noGrp="1"/>
          </p:cNvSpPr>
          <p:nvPr>
            <p:ph type="body" idx="1"/>
          </p:nvPr>
        </p:nvSpPr>
        <p:spPr/>
        <p:txBody>
          <a:bodyPr/>
          <a:lstStyle/>
          <a:p>
            <a:r>
              <a:rPr lang="en-US" b="1" dirty="0" smtClean="0">
                <a:solidFill>
                  <a:srgbClr val="020102"/>
                </a:solidFill>
              </a:rPr>
              <a:t>There were three main reasons why Europeans wanted to explore</a:t>
            </a:r>
          </a:p>
          <a:p>
            <a:pPr marL="342900" indent="-342900">
              <a:buFont typeface="+mj-lt"/>
              <a:buAutoNum type="arabicPeriod"/>
            </a:pPr>
            <a:r>
              <a:rPr lang="en-US" b="1" dirty="0" smtClean="0">
                <a:solidFill>
                  <a:srgbClr val="020102"/>
                </a:solidFill>
              </a:rPr>
              <a:t>TRADE</a:t>
            </a:r>
          </a:p>
          <a:p>
            <a:pPr marL="342900" indent="-342900">
              <a:buFont typeface="+mj-lt"/>
              <a:buAutoNum type="arabicPeriod"/>
            </a:pPr>
            <a:r>
              <a:rPr lang="en-US" b="1" dirty="0" smtClean="0">
                <a:solidFill>
                  <a:srgbClr val="020102"/>
                </a:solidFill>
              </a:rPr>
              <a:t>RELIGION</a:t>
            </a:r>
          </a:p>
          <a:p>
            <a:pPr marL="342900" indent="-342900">
              <a:buFont typeface="+mj-lt"/>
              <a:buAutoNum type="arabicPeriod"/>
            </a:pPr>
            <a:r>
              <a:rPr lang="en-US" b="1" dirty="0" smtClean="0">
                <a:solidFill>
                  <a:srgbClr val="020102"/>
                </a:solidFill>
              </a:rPr>
              <a:t>EMPIRE BUILDING</a:t>
            </a:r>
            <a:endParaRPr lang="en-US"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25177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buFont typeface="+mj-lt"/>
              <a:buAutoNum type="arabicPeriod"/>
            </a:pPr>
            <a:r>
              <a:rPr lang="en-US" b="1" dirty="0" smtClean="0"/>
              <a:t>trade</a:t>
            </a:r>
            <a:endParaRPr lang="en-US" b="1" dirty="0"/>
          </a:p>
        </p:txBody>
      </p:sp>
      <p:sp>
        <p:nvSpPr>
          <p:cNvPr id="3" name="TextBox 2"/>
          <p:cNvSpPr txBox="1"/>
          <p:nvPr/>
        </p:nvSpPr>
        <p:spPr>
          <a:xfrm>
            <a:off x="41329" y="1610807"/>
            <a:ext cx="9084538" cy="5170645"/>
          </a:xfrm>
          <a:prstGeom prst="rect">
            <a:avLst/>
          </a:prstGeom>
          <a:noFill/>
        </p:spPr>
        <p:txBody>
          <a:bodyPr wrap="none" rtlCol="0">
            <a:spAutoFit/>
          </a:bodyPr>
          <a:lstStyle/>
          <a:p>
            <a:pPr marL="342900" indent="-342900">
              <a:buFont typeface="Arial"/>
              <a:buChar char="•"/>
            </a:pPr>
            <a:r>
              <a:rPr lang="en-US" sz="2200" b="1" dirty="0" smtClean="0">
                <a:solidFill>
                  <a:srgbClr val="020102"/>
                </a:solidFill>
              </a:rPr>
              <a:t>Europeans had, up to this point in history, had trade links with India, </a:t>
            </a:r>
          </a:p>
          <a:p>
            <a:r>
              <a:rPr lang="en-US" sz="2200" b="1" dirty="0" smtClean="0">
                <a:solidFill>
                  <a:srgbClr val="020102"/>
                </a:solidFill>
              </a:rPr>
              <a:t>China and the Spice Islands</a:t>
            </a:r>
          </a:p>
          <a:p>
            <a:endParaRPr lang="en-US" sz="2200" b="1" dirty="0" smtClean="0">
              <a:solidFill>
                <a:srgbClr val="020102"/>
              </a:solidFill>
            </a:endParaRPr>
          </a:p>
          <a:p>
            <a:pPr marL="342900" indent="-342900">
              <a:buFont typeface="Arial"/>
              <a:buChar char="•"/>
            </a:pPr>
            <a:r>
              <a:rPr lang="en-US" sz="2200" b="1" dirty="0" smtClean="0">
                <a:solidFill>
                  <a:srgbClr val="020102"/>
                </a:solidFill>
              </a:rPr>
              <a:t>Spices and silks were very valuable commodities in Medieval Europe</a:t>
            </a:r>
          </a:p>
          <a:p>
            <a:pPr marL="800100" lvl="1" indent="-342900">
              <a:buFont typeface="Arial"/>
              <a:buChar char="•"/>
            </a:pPr>
            <a:r>
              <a:rPr lang="en-US" sz="2200" b="1" dirty="0" smtClean="0">
                <a:solidFill>
                  <a:srgbClr val="020102"/>
                </a:solidFill>
              </a:rPr>
              <a:t>Used in cooking, medicines and dye for clothes</a:t>
            </a:r>
          </a:p>
          <a:p>
            <a:pPr marL="342900" indent="-342900">
              <a:buFont typeface="Arial"/>
              <a:buChar char="•"/>
            </a:pPr>
            <a:endParaRPr lang="en-US" sz="2200" b="1" dirty="0" smtClean="0">
              <a:solidFill>
                <a:srgbClr val="020102"/>
              </a:solidFill>
            </a:endParaRPr>
          </a:p>
          <a:p>
            <a:pPr marL="342900" indent="-342900">
              <a:buFont typeface="Arial"/>
              <a:buChar char="•"/>
            </a:pPr>
            <a:r>
              <a:rPr lang="en-US" sz="2200" b="1" dirty="0" smtClean="0">
                <a:solidFill>
                  <a:srgbClr val="020102"/>
                </a:solidFill>
              </a:rPr>
              <a:t>Getting these goods would take months and years</a:t>
            </a:r>
          </a:p>
          <a:p>
            <a:pPr marL="342900" indent="-342900">
              <a:buFont typeface="Arial"/>
              <a:buChar char="•"/>
            </a:pPr>
            <a:endParaRPr lang="en-US" sz="2200" b="1" dirty="0">
              <a:solidFill>
                <a:srgbClr val="020102"/>
              </a:solidFill>
            </a:endParaRPr>
          </a:p>
          <a:p>
            <a:pPr marL="342900" indent="-342900">
              <a:buFont typeface="Arial"/>
              <a:buChar char="•"/>
            </a:pPr>
            <a:r>
              <a:rPr lang="en-US" sz="2200" b="1" dirty="0" smtClean="0">
                <a:solidFill>
                  <a:srgbClr val="020102"/>
                </a:solidFill>
              </a:rPr>
              <a:t>Then the trade routes became dangerous with the growth of the </a:t>
            </a:r>
          </a:p>
          <a:p>
            <a:r>
              <a:rPr lang="en-US" sz="2200" b="1" dirty="0" smtClean="0">
                <a:solidFill>
                  <a:srgbClr val="020102"/>
                </a:solidFill>
              </a:rPr>
              <a:t>Turkish Empire</a:t>
            </a:r>
          </a:p>
          <a:p>
            <a:endParaRPr lang="en-US" sz="2200" b="1" dirty="0">
              <a:solidFill>
                <a:srgbClr val="020102"/>
              </a:solidFill>
            </a:endParaRPr>
          </a:p>
          <a:p>
            <a:pPr marL="342900" indent="-342900">
              <a:buFont typeface="Arial"/>
              <a:buChar char="•"/>
            </a:pPr>
            <a:r>
              <a:rPr lang="en-US" sz="2200" b="1" dirty="0" smtClean="0">
                <a:solidFill>
                  <a:srgbClr val="020102"/>
                </a:solidFill>
              </a:rPr>
              <a:t>The Muslim Turks were enemies of the European Christians</a:t>
            </a:r>
          </a:p>
          <a:p>
            <a:pPr marL="342900" indent="-342900">
              <a:buFont typeface="Arial"/>
              <a:buChar char="•"/>
            </a:pPr>
            <a:endParaRPr lang="en-US" sz="2200" b="1" dirty="0">
              <a:solidFill>
                <a:srgbClr val="020102"/>
              </a:solidFill>
            </a:endParaRPr>
          </a:p>
          <a:p>
            <a:pPr marL="342900" indent="-342900">
              <a:buFont typeface="Arial"/>
              <a:buChar char="•"/>
            </a:pPr>
            <a:r>
              <a:rPr lang="en-US" sz="2200" b="1" dirty="0" smtClean="0">
                <a:solidFill>
                  <a:srgbClr val="020102"/>
                </a:solidFill>
              </a:rPr>
              <a:t>The European population also began to rise and therefore there </a:t>
            </a:r>
          </a:p>
          <a:p>
            <a:r>
              <a:rPr lang="en-US" sz="2200" b="1" dirty="0" smtClean="0">
                <a:solidFill>
                  <a:srgbClr val="020102"/>
                </a:solidFill>
              </a:rPr>
              <a:t>was a greater demand on these goods</a:t>
            </a:r>
            <a:endParaRPr lang="en-US" sz="2200"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18984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p:cTn id="50"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8" end="8"/>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p:cTn id="56"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 calcmode="lin" valueType="num">
                                      <p:cBhvr>
                                        <p:cTn id="64"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 calcmode="lin" valueType="num">
                                      <p:cBhvr>
                                        <p:cTn id="72"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73"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74"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75" dur="1000"/>
                                        <p:tgtEl>
                                          <p:spTgt spid="3">
                                            <p:txEl>
                                              <p:pRg st="13" end="13"/>
                                            </p:txEl>
                                          </p:spTgt>
                                        </p:tgtEl>
                                      </p:cBhvr>
                                    </p:animEffect>
                                  </p:childTnLst>
                                </p:cTn>
                              </p:par>
                              <p:par>
                                <p:cTn id="76" presetID="31" presetClass="entr" presetSubtype="0" fill="hold" nodeType="with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 calcmode="lin" valueType="num">
                                      <p:cBhvr>
                                        <p:cTn id="78"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79"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80"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81"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	religion</a:t>
            </a:r>
            <a:endParaRPr lang="en-US" b="1" dirty="0"/>
          </a:p>
        </p:txBody>
      </p:sp>
      <p:sp>
        <p:nvSpPr>
          <p:cNvPr id="3" name="TextBox 2"/>
          <p:cNvSpPr txBox="1"/>
          <p:nvPr/>
        </p:nvSpPr>
        <p:spPr>
          <a:xfrm>
            <a:off x="102773" y="1778001"/>
            <a:ext cx="8943537" cy="3293209"/>
          </a:xfrm>
          <a:prstGeom prst="rect">
            <a:avLst/>
          </a:prstGeom>
          <a:noFill/>
        </p:spPr>
        <p:txBody>
          <a:bodyPr wrap="none" rtlCol="0">
            <a:spAutoFit/>
          </a:bodyPr>
          <a:lstStyle/>
          <a:p>
            <a:pPr marL="285750" indent="-285750">
              <a:buFont typeface="Arial"/>
              <a:buChar char="•"/>
            </a:pPr>
            <a:r>
              <a:rPr lang="en-US" sz="2600" b="1" dirty="0" smtClean="0">
                <a:solidFill>
                  <a:srgbClr val="020102"/>
                </a:solidFill>
              </a:rPr>
              <a:t>At this time most Europeans were Christian</a:t>
            </a:r>
          </a:p>
          <a:p>
            <a:pPr marL="285750" indent="-285750">
              <a:buFont typeface="Arial"/>
              <a:buChar char="•"/>
            </a:pPr>
            <a:endParaRPr lang="en-US" sz="2600" b="1" dirty="0">
              <a:solidFill>
                <a:srgbClr val="020102"/>
              </a:solidFill>
            </a:endParaRPr>
          </a:p>
          <a:p>
            <a:pPr marL="285750" indent="-285750">
              <a:buFont typeface="Arial"/>
              <a:buChar char="•"/>
            </a:pPr>
            <a:r>
              <a:rPr lang="en-US" sz="2600" b="1" dirty="0" smtClean="0">
                <a:solidFill>
                  <a:srgbClr val="020102"/>
                </a:solidFill>
              </a:rPr>
              <a:t>Europeans believed it was there duty to spread the </a:t>
            </a:r>
          </a:p>
          <a:p>
            <a:r>
              <a:rPr lang="en-US" sz="2600" b="1" dirty="0" smtClean="0">
                <a:solidFill>
                  <a:srgbClr val="020102"/>
                </a:solidFill>
              </a:rPr>
              <a:t>message of the Christian god</a:t>
            </a:r>
          </a:p>
          <a:p>
            <a:endParaRPr lang="en-US" sz="2600" b="1" dirty="0">
              <a:solidFill>
                <a:srgbClr val="020102"/>
              </a:solidFill>
            </a:endParaRPr>
          </a:p>
          <a:p>
            <a:pPr marL="457200" indent="-457200">
              <a:buFont typeface="Arial"/>
              <a:buChar char="•"/>
            </a:pPr>
            <a:r>
              <a:rPr lang="en-US" sz="2600" b="1" dirty="0" smtClean="0">
                <a:solidFill>
                  <a:srgbClr val="020102"/>
                </a:solidFill>
              </a:rPr>
              <a:t>As a result most of the ships that went on these journeys </a:t>
            </a:r>
          </a:p>
          <a:p>
            <a:r>
              <a:rPr lang="en-US" sz="2600" b="1" dirty="0" smtClean="0">
                <a:solidFill>
                  <a:srgbClr val="020102"/>
                </a:solidFill>
              </a:rPr>
              <a:t>brought with them priests and the aim was to convert where </a:t>
            </a:r>
          </a:p>
          <a:p>
            <a:r>
              <a:rPr lang="en-US" sz="2600" b="1" dirty="0" smtClean="0">
                <a:solidFill>
                  <a:srgbClr val="020102"/>
                </a:solidFill>
              </a:rPr>
              <a:t>they conquered </a:t>
            </a:r>
            <a:endParaRPr lang="en-US" sz="2600" b="1" dirty="0">
              <a:solidFill>
                <a:srgbClr val="020102"/>
              </a:solidFill>
            </a:endParaRPr>
          </a:p>
        </p:txBody>
      </p:sp>
      <p:sp>
        <p:nvSpPr>
          <p:cNvPr id="4" name="Footer Placeholder 3"/>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5554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5" end="5"/>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6" end="6"/>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b="1" dirty="0" smtClean="0"/>
              <a:t>Empire building</a:t>
            </a:r>
            <a:endParaRPr lang="en-US" b="1" dirty="0"/>
          </a:p>
        </p:txBody>
      </p:sp>
      <p:sp>
        <p:nvSpPr>
          <p:cNvPr id="4" name="TextBox 3"/>
          <p:cNvSpPr txBox="1"/>
          <p:nvPr/>
        </p:nvSpPr>
        <p:spPr>
          <a:xfrm>
            <a:off x="390768" y="2051538"/>
            <a:ext cx="8596924" cy="2893100"/>
          </a:xfrm>
          <a:prstGeom prst="rect">
            <a:avLst/>
          </a:prstGeom>
          <a:noFill/>
        </p:spPr>
        <p:txBody>
          <a:bodyPr wrap="square" rtlCol="0">
            <a:spAutoFit/>
          </a:bodyPr>
          <a:lstStyle/>
          <a:p>
            <a:pPr marL="457200" indent="-457200">
              <a:buFont typeface="Arial"/>
              <a:buChar char="•"/>
            </a:pPr>
            <a:r>
              <a:rPr lang="en-US" sz="2600" b="1" dirty="0" smtClean="0">
                <a:solidFill>
                  <a:srgbClr val="020102"/>
                </a:solidFill>
              </a:rPr>
              <a:t>Many European countries wanted to build empires</a:t>
            </a:r>
          </a:p>
          <a:p>
            <a:pPr marL="457200" indent="-457200">
              <a:buFont typeface="Arial"/>
              <a:buChar char="•"/>
            </a:pPr>
            <a:endParaRPr lang="en-US" sz="2600" b="1" dirty="0">
              <a:solidFill>
                <a:srgbClr val="020102"/>
              </a:solidFill>
            </a:endParaRPr>
          </a:p>
          <a:p>
            <a:pPr marL="457200" indent="-457200">
              <a:buFont typeface="Arial"/>
              <a:buChar char="•"/>
            </a:pPr>
            <a:r>
              <a:rPr lang="en-US" sz="2600" b="1" dirty="0" smtClean="0">
                <a:solidFill>
                  <a:srgbClr val="020102"/>
                </a:solidFill>
              </a:rPr>
              <a:t>They wanted to control new lands and exploit their natural resources</a:t>
            </a:r>
          </a:p>
          <a:p>
            <a:pPr marL="457200" indent="-457200">
              <a:buFont typeface="Arial"/>
              <a:buChar char="•"/>
            </a:pPr>
            <a:endParaRPr lang="en-US" sz="2600" b="1" dirty="0">
              <a:solidFill>
                <a:srgbClr val="020102"/>
              </a:solidFill>
            </a:endParaRPr>
          </a:p>
          <a:p>
            <a:pPr marL="457200" indent="-457200">
              <a:buFont typeface="Arial"/>
              <a:buChar char="•"/>
            </a:pPr>
            <a:r>
              <a:rPr lang="en-US" sz="2600" b="1" dirty="0" smtClean="0">
                <a:solidFill>
                  <a:srgbClr val="020102"/>
                </a:solidFill>
              </a:rPr>
              <a:t>Europeans thought that they were superior (better) than the people of the countries they conquered</a:t>
            </a:r>
            <a:endParaRPr lang="en-US" sz="2600" b="1" dirty="0">
              <a:solidFill>
                <a:srgbClr val="020102"/>
              </a:solidFill>
            </a:endParaRPr>
          </a:p>
        </p:txBody>
      </p:sp>
      <p:sp>
        <p:nvSpPr>
          <p:cNvPr id="3" name="Footer Placeholder 2"/>
          <p:cNvSpPr>
            <a:spLocks noGrp="1"/>
          </p:cNvSpPr>
          <p:nvPr>
            <p:ph type="ftr" sz="quarter" idx="11"/>
          </p:nvPr>
        </p:nvSpPr>
        <p:spPr/>
        <p:txBody>
          <a:bodyPr/>
          <a:lstStyle/>
          <a:p>
            <a:r>
              <a:rPr lang="en-US" smtClean="0"/>
              <a:t>Eóin Houlihan </a:t>
            </a:r>
            <a:endParaRPr lang="en-US"/>
          </a:p>
        </p:txBody>
      </p:sp>
    </p:spTree>
    <p:extLst>
      <p:ext uri="{BB962C8B-B14F-4D97-AF65-F5344CB8AC3E}">
        <p14:creationId xmlns:p14="http://schemas.microsoft.com/office/powerpoint/2010/main" val="335716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1263</TotalTime>
  <Words>1391</Words>
  <Application>Microsoft Macintosh PowerPoint</Application>
  <PresentationFormat>On-screen Show (4:3)</PresentationFormat>
  <Paragraphs>205</Paragraphs>
  <Slides>36</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Calisto MT</vt:lpstr>
      <vt:lpstr>Perpetua Titling MT</vt:lpstr>
      <vt:lpstr>Arial</vt:lpstr>
      <vt:lpstr>Precedent</vt:lpstr>
      <vt:lpstr>The Age of Explorations</vt:lpstr>
      <vt:lpstr>What we will learn</vt:lpstr>
      <vt:lpstr>Map of world before explorations</vt:lpstr>
      <vt:lpstr>WHY did people not know what the world actually looked like?</vt:lpstr>
      <vt:lpstr>Another reason why</vt:lpstr>
      <vt:lpstr>Why explore?</vt:lpstr>
      <vt:lpstr>trade</vt:lpstr>
      <vt:lpstr>2. religion</vt:lpstr>
      <vt:lpstr>3. Empire building</vt:lpstr>
      <vt:lpstr>Time to think 1</vt:lpstr>
      <vt:lpstr>What helped them explore?</vt:lpstr>
      <vt:lpstr>The caravel</vt:lpstr>
      <vt:lpstr>2. New instruments</vt:lpstr>
      <vt:lpstr>I. the compass</vt:lpstr>
      <vt:lpstr>Ii. the astrolabe</vt:lpstr>
      <vt:lpstr>Iii. the quadrant</vt:lpstr>
      <vt:lpstr>iv. Portolan charts</vt:lpstr>
      <vt:lpstr>Time to think 2</vt:lpstr>
      <vt:lpstr>The search for the bottom of Africa</vt:lpstr>
      <vt:lpstr>Prince henry of Portugal</vt:lpstr>
      <vt:lpstr>Prince Henry</vt:lpstr>
      <vt:lpstr>Diaz does it!</vt:lpstr>
      <vt:lpstr>Vasco da Gama</vt:lpstr>
      <vt:lpstr>Time to think 3</vt:lpstr>
      <vt:lpstr>Christopher Columbus</vt:lpstr>
      <vt:lpstr>Columbus</vt:lpstr>
      <vt:lpstr>What Columbus thought</vt:lpstr>
      <vt:lpstr>The same map with u.s.a. </vt:lpstr>
      <vt:lpstr>Sponsorship</vt:lpstr>
      <vt:lpstr>Voyage one</vt:lpstr>
      <vt:lpstr>Time to think 4</vt:lpstr>
      <vt:lpstr>Where had Columbus landed?</vt:lpstr>
      <vt:lpstr>The landing</vt:lpstr>
      <vt:lpstr>On the islands</vt:lpstr>
      <vt:lpstr>Columbus &amp; the four journeys </vt:lpstr>
      <vt:lpstr>Final years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Age of Explorations</dc:title>
  <dc:creator>Microsoft Office User</dc:creator>
  <cp:lastModifiedBy>James Cormick</cp:lastModifiedBy>
  <cp:revision>44</cp:revision>
  <dcterms:created xsi:type="dcterms:W3CDTF">2012-11-08T17:49:54Z</dcterms:created>
  <dcterms:modified xsi:type="dcterms:W3CDTF">2020-09-17T18:36:20Z</dcterms:modified>
</cp:coreProperties>
</file>