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58" r:id="rId4"/>
    <p:sldId id="275" r:id="rId5"/>
    <p:sldId id="276" r:id="rId6"/>
    <p:sldId id="277" r:id="rId7"/>
    <p:sldId id="278" r:id="rId8"/>
    <p:sldId id="279" r:id="rId9"/>
    <p:sldId id="280" r:id="rId10"/>
    <p:sldId id="281" r:id="rId11"/>
    <p:sldId id="282" r:id="rId12"/>
    <p:sldId id="283" r:id="rId13"/>
    <p:sldId id="284" r:id="rId14"/>
    <p:sldId id="264" r:id="rId15"/>
    <p:sldId id="27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2676"/>
  </p:normalViewPr>
  <p:slideViewPr>
    <p:cSldViewPr>
      <p:cViewPr varScale="1">
        <p:scale>
          <a:sx n="119" d="100"/>
          <a:sy n="119" d="100"/>
        </p:scale>
        <p:origin x="18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7010DE53-3F4B-4F99-82DC-A59163809904}" type="datetimeFigureOut">
              <a:rPr lang="en-GB" smtClean="0"/>
              <a:t>05/02/2018</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CBFEE6A5-BD14-4080-B414-A94673703569}"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10DE53-3F4B-4F99-82DC-A59163809904}" type="datetimeFigureOut">
              <a:rPr lang="en-GB" smtClean="0"/>
              <a:t>05/02/2018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10DE53-3F4B-4F99-82DC-A59163809904}" type="datetimeFigureOut">
              <a:rPr lang="en-GB" smtClean="0"/>
              <a:t>05/02/2018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10DE53-3F4B-4F99-82DC-A59163809904}" type="datetimeFigureOut">
              <a:rPr lang="en-GB" smtClean="0"/>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10DE53-3F4B-4F99-82DC-A59163809904}" type="datetimeFigureOut">
              <a:rPr lang="en-GB" smtClean="0"/>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10DE53-3F4B-4F99-82DC-A59163809904}" type="datetimeFigureOut">
              <a:rPr lang="en-GB" smtClean="0"/>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0DE53-3F4B-4F99-82DC-A59163809904}" type="datetimeFigureOut">
              <a:rPr lang="en-GB" smtClean="0"/>
              <a:t>05/02/2018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10DE53-3F4B-4F99-82DC-A59163809904}" type="datetimeFigureOut">
              <a:rPr lang="en-GB" smtClean="0"/>
              <a:t>05/02/2018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10DE53-3F4B-4F99-82DC-A59163809904}" type="datetimeFigureOut">
              <a:rPr lang="en-GB" smtClean="0"/>
              <a:t>05/02/2018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0DE53-3F4B-4F99-82DC-A59163809904}" type="datetimeFigureOut">
              <a:rPr lang="en-GB" smtClean="0"/>
              <a:t>05/02/2018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0DE53-3F4B-4F99-82DC-A59163809904}" type="datetimeFigureOut">
              <a:rPr lang="en-GB" smtClean="0"/>
              <a:t>05/02/2018</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FEE6A5-BD14-4080-B414-A9467370356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7010DE53-3F4B-4F99-82DC-A59163809904}" type="datetimeFigureOut">
              <a:rPr lang="en-GB" smtClean="0"/>
              <a:t>05/02/2018</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CBFEE6A5-BD14-4080-B414-A94673703569}" type="slidenum">
              <a:rPr lang="en-GB" smtClean="0"/>
              <a:t>‹#›</a:t>
            </a:fld>
            <a:endParaRPr lang="en-GB"/>
          </a:p>
        </p:txBody>
      </p:sp>
    </p:spTree>
    <p:extLst>
      <p:ext uri="{BB962C8B-B14F-4D97-AF65-F5344CB8AC3E}">
        <p14:creationId xmlns:p14="http://schemas.microsoft.com/office/powerpoint/2010/main" val="1343303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Why did Cuba become such a threat to the USA?</a:t>
            </a:r>
            <a:endParaRPr lang="en-GB" dirty="0"/>
          </a:p>
        </p:txBody>
      </p:sp>
      <p:sp>
        <p:nvSpPr>
          <p:cNvPr id="3" name="Subtitle 2"/>
          <p:cNvSpPr>
            <a:spLocks noGrp="1"/>
          </p:cNvSpPr>
          <p:nvPr>
            <p:ph type="subTitle" idx="1"/>
          </p:nvPr>
        </p:nvSpPr>
        <p:spPr/>
        <p:txBody>
          <a:bodyPr/>
          <a:lstStyle/>
          <a:p>
            <a:r>
              <a:rPr lang="en-GB" dirty="0" smtClean="0"/>
              <a:t>To be able to identify the causes of the Cuban Missile Crisis</a:t>
            </a:r>
            <a:endParaRPr lang="en-GB" dirty="0"/>
          </a:p>
        </p:txBody>
      </p:sp>
    </p:spTree>
    <p:extLst>
      <p:ext uri="{BB962C8B-B14F-4D97-AF65-F5344CB8AC3E}">
        <p14:creationId xmlns:p14="http://schemas.microsoft.com/office/powerpoint/2010/main" val="3205660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Event 4: </a:t>
            </a:r>
            <a:endParaRPr lang="en-GB" dirty="0"/>
          </a:p>
        </p:txBody>
      </p:sp>
      <p:sp>
        <p:nvSpPr>
          <p:cNvPr id="3" name="Content Placeholder 2"/>
          <p:cNvSpPr>
            <a:spLocks noGrp="1"/>
          </p:cNvSpPr>
          <p:nvPr>
            <p:ph sz="quarter" idx="13"/>
          </p:nvPr>
        </p:nvSpPr>
        <p:spPr>
          <a:xfrm>
            <a:off x="457200" y="1600200"/>
            <a:ext cx="4186808" cy="4525963"/>
          </a:xfrm>
        </p:spPr>
        <p:txBody>
          <a:bodyPr>
            <a:normAutofit fontScale="70000" lnSpcReduction="20000"/>
          </a:bodyPr>
          <a:lstStyle/>
          <a:p>
            <a:r>
              <a:rPr lang="en-GB" dirty="0"/>
              <a:t>1960 – The CIA offers you an invasion plan to kick Communism out of Cuba.</a:t>
            </a:r>
          </a:p>
          <a:p>
            <a:r>
              <a:rPr lang="en-GB" dirty="0"/>
              <a:t>Do you:</a:t>
            </a:r>
          </a:p>
          <a:p>
            <a:pPr marL="971550" lvl="1" indent="-514350">
              <a:buFont typeface="+mj-lt"/>
              <a:buAutoNum type="alphaLcPeriod"/>
            </a:pPr>
            <a:r>
              <a:rPr lang="en-GB" dirty="0"/>
              <a:t>Reject the idea in case it angers the Russians</a:t>
            </a:r>
          </a:p>
          <a:p>
            <a:pPr marL="971550" lvl="1" indent="-514350">
              <a:buFont typeface="+mj-lt"/>
              <a:buAutoNum type="alphaLcPeriod"/>
            </a:pPr>
            <a:r>
              <a:rPr lang="en-GB" dirty="0"/>
              <a:t>Invade Cuba but only use ex-Cuban exiles living in America so if it goes wrong no Americans die.</a:t>
            </a:r>
          </a:p>
          <a:p>
            <a:pPr marL="971550" lvl="1" indent="-514350">
              <a:buFont typeface="+mj-lt"/>
              <a:buAutoNum type="alphaLcPeriod"/>
            </a:pPr>
            <a:r>
              <a:rPr lang="en-GB" dirty="0"/>
              <a:t>Invade Cuba supporting the Cuban exiles with American warplanes, troops and battleships</a:t>
            </a:r>
            <a:r>
              <a:rPr lang="en-GB" dirty="0" smtClean="0"/>
              <a:t>.</a:t>
            </a:r>
          </a:p>
          <a:p>
            <a:pPr marL="971550" lvl="1" indent="-514350">
              <a:buFont typeface="+mj-lt"/>
              <a:buAutoNum type="alphaLcPeriod"/>
            </a:pPr>
            <a:endParaRPr lang="en-GB" dirty="0"/>
          </a:p>
          <a:p>
            <a:r>
              <a:rPr lang="en-GB" b="1" u="sng" dirty="0"/>
              <a:t>Extra information to help you with your decision</a:t>
            </a:r>
            <a:r>
              <a:rPr lang="en-GB" b="1" dirty="0"/>
              <a:t>:</a:t>
            </a:r>
            <a:r>
              <a:rPr lang="en-GB" dirty="0"/>
              <a:t> Both yourselves and the Russians have nuclear weapons.  Angering Russia could have disastrous consequences.  If any American troops are involved in an invasion then the Russians might see it as an act of war and might offer military support to Cuba.</a:t>
            </a:r>
          </a:p>
          <a:p>
            <a:endParaRPr lang="en-GB" dirty="0"/>
          </a:p>
        </p:txBody>
      </p:sp>
      <p:pic>
        <p:nvPicPr>
          <p:cNvPr id="4098" name="Picture 2" descr="http://awaznews.com/wp-content/uploads/2011/11/CIA-WikiLea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298132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9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a:t>
            </a:r>
            <a:endParaRPr lang="en-GB" dirty="0"/>
          </a:p>
        </p:txBody>
      </p:sp>
      <p:sp>
        <p:nvSpPr>
          <p:cNvPr id="3" name="Content Placeholder 2"/>
          <p:cNvSpPr>
            <a:spLocks noGrp="1"/>
          </p:cNvSpPr>
          <p:nvPr>
            <p:ph sz="quarter" idx="13"/>
          </p:nvPr>
        </p:nvSpPr>
        <p:spPr/>
        <p:txBody>
          <a:bodyPr>
            <a:normAutofit fontScale="77500" lnSpcReduction="20000"/>
          </a:bodyPr>
          <a:lstStyle/>
          <a:p>
            <a:pPr marL="514350" lvl="0" indent="-514350">
              <a:buFont typeface="+mj-lt"/>
              <a:buAutoNum type="alphaLcPeriod"/>
            </a:pPr>
            <a:r>
              <a:rPr lang="en-GB" dirty="0" smtClean="0"/>
              <a:t>5 points – probably the best option.  You don’t want to start a nuclear war.</a:t>
            </a:r>
          </a:p>
          <a:p>
            <a:pPr marL="514350" lvl="0" indent="-514350">
              <a:buFont typeface="+mj-lt"/>
              <a:buAutoNum type="alphaLcPeriod"/>
            </a:pPr>
            <a:r>
              <a:rPr lang="en-GB" dirty="0" smtClean="0"/>
              <a:t>2 points – this could work.  By using ex-Cuban exiles it will look like a civil war as opposed to a war between the USA and Cuba.</a:t>
            </a:r>
          </a:p>
          <a:p>
            <a:pPr marL="514350" lvl="0" indent="-514350">
              <a:buFont typeface="+mj-lt"/>
              <a:buAutoNum type="alphaLcPeriod"/>
            </a:pPr>
            <a:r>
              <a:rPr lang="en-GB" dirty="0" smtClean="0"/>
              <a:t>0 points - The use of American troops could well lead to a retaliation from the Russians and a possible nuclear war.</a:t>
            </a:r>
          </a:p>
          <a:p>
            <a:endParaRPr lang="en-GB" dirty="0" smtClean="0"/>
          </a:p>
          <a:p>
            <a:r>
              <a:rPr lang="en-GB" b="1" dirty="0" smtClean="0"/>
              <a:t>What </a:t>
            </a:r>
            <a:r>
              <a:rPr lang="en-GB" b="1" dirty="0"/>
              <a:t>did America do?</a:t>
            </a:r>
          </a:p>
          <a:p>
            <a:pPr lvl="1"/>
            <a:r>
              <a:rPr lang="en-GB" dirty="0"/>
              <a:t>They decided to invade the Cuba using ex-Cuban exiles.  The Cuban refugees were trained and equipped by the CIA.  They invaded the Bay of Pigs in April 1961.  The invasion was a disaster and was easily defeated by Castro and his supporters within two days.</a:t>
            </a:r>
          </a:p>
          <a:p>
            <a:endParaRPr lang="en-GB" dirty="0"/>
          </a:p>
        </p:txBody>
      </p:sp>
    </p:spTree>
    <p:extLst>
      <p:ext uri="{BB962C8B-B14F-4D97-AF65-F5344CB8AC3E}">
        <p14:creationId xmlns:p14="http://schemas.microsoft.com/office/powerpoint/2010/main" val="24632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Event </a:t>
            </a:r>
            <a:r>
              <a:rPr lang="en-GB" b="1" dirty="0" smtClean="0"/>
              <a:t>5</a:t>
            </a:r>
            <a:endParaRPr lang="en-GB" dirty="0"/>
          </a:p>
        </p:txBody>
      </p:sp>
      <p:sp>
        <p:nvSpPr>
          <p:cNvPr id="3" name="Content Placeholder 2"/>
          <p:cNvSpPr>
            <a:spLocks noGrp="1"/>
          </p:cNvSpPr>
          <p:nvPr>
            <p:ph sz="quarter" idx="13"/>
          </p:nvPr>
        </p:nvSpPr>
        <p:spPr>
          <a:xfrm>
            <a:off x="457200" y="1600200"/>
            <a:ext cx="4114800" cy="4525963"/>
          </a:xfrm>
        </p:spPr>
        <p:txBody>
          <a:bodyPr>
            <a:normAutofit fontScale="55000" lnSpcReduction="20000"/>
          </a:bodyPr>
          <a:lstStyle/>
          <a:p>
            <a:r>
              <a:rPr lang="en-GB" dirty="0"/>
              <a:t>1961 – Castro asks Khrushchev to help him defend Cuba in case of further attacks.  Khrushchev agrees to start sending arms to Cuba.  This could include nuclear arms as well as conventional arms.</a:t>
            </a:r>
          </a:p>
          <a:p>
            <a:pPr marL="971550" lvl="1" indent="-514350">
              <a:buFont typeface="+mj-lt"/>
              <a:buAutoNum type="alphaLcPeriod"/>
            </a:pPr>
            <a:r>
              <a:rPr lang="en-GB" dirty="0"/>
              <a:t>Declare war on Cuba and send US troops to remove the Communist regime.</a:t>
            </a:r>
          </a:p>
          <a:p>
            <a:pPr marL="971550" lvl="1" indent="-514350">
              <a:buFont typeface="+mj-lt"/>
              <a:buAutoNum type="alphaLcPeriod"/>
            </a:pPr>
            <a:r>
              <a:rPr lang="en-GB" dirty="0"/>
              <a:t>Order U2 spy planes to fly over Cuba regularly to check whether nuclear missiles are being placed on the island.</a:t>
            </a:r>
          </a:p>
          <a:p>
            <a:pPr marL="971550" lvl="1" indent="-514350">
              <a:buFont typeface="+mj-lt"/>
              <a:buAutoNum type="alphaLcPeriod"/>
            </a:pPr>
            <a:r>
              <a:rPr lang="en-GB" dirty="0"/>
              <a:t>Send a letter to Khrushchev saying that you will remove your missiles from Turkey, as long as he promises not to put nuclear missiles on Cuba.</a:t>
            </a:r>
          </a:p>
          <a:p>
            <a:endParaRPr lang="en-GB" b="1" u="sng" dirty="0" smtClean="0"/>
          </a:p>
          <a:p>
            <a:r>
              <a:rPr lang="en-GB" b="1" u="sng" dirty="0" smtClean="0"/>
              <a:t>Extra </a:t>
            </a:r>
            <a:r>
              <a:rPr lang="en-GB" b="1" u="sng" dirty="0"/>
              <a:t>information to help you with your decision:</a:t>
            </a:r>
            <a:r>
              <a:rPr lang="en-GB" dirty="0"/>
              <a:t> If the USSR put nuclear missiles on Cuba it will mean that they will be able to attack America without spending large amounts of money developing more ICBMs.  If you remove missiles from Turkey it will mean that you face public humiliation and you lose your upper hand in the arms race.</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92896"/>
            <a:ext cx="3810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2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a:t>
            </a:r>
            <a:endParaRPr lang="en-GB" dirty="0"/>
          </a:p>
        </p:txBody>
      </p:sp>
      <p:sp>
        <p:nvSpPr>
          <p:cNvPr id="3" name="Content Placeholder 2"/>
          <p:cNvSpPr>
            <a:spLocks noGrp="1"/>
          </p:cNvSpPr>
          <p:nvPr>
            <p:ph sz="quarter" idx="13"/>
          </p:nvPr>
        </p:nvSpPr>
        <p:spPr/>
        <p:txBody>
          <a:bodyPr>
            <a:normAutofit fontScale="70000" lnSpcReduction="20000"/>
          </a:bodyPr>
          <a:lstStyle/>
          <a:p>
            <a:pPr marL="514350" lvl="0" indent="-514350">
              <a:buFont typeface="+mj-lt"/>
              <a:buAutoNum type="alphaLcPeriod"/>
            </a:pPr>
            <a:r>
              <a:rPr lang="en-GB" dirty="0"/>
              <a:t>0 points – Russia will come to the aid of Cuba and this could start a nuclear war.</a:t>
            </a:r>
          </a:p>
          <a:p>
            <a:pPr marL="514350" lvl="0" indent="-514350">
              <a:buFont typeface="+mj-lt"/>
              <a:buAutoNum type="alphaLcPeriod"/>
            </a:pPr>
            <a:r>
              <a:rPr lang="en-GB" dirty="0"/>
              <a:t>5 points – This will help you collect evidence to find if there is a legitimate reason to invade Cuba.</a:t>
            </a:r>
          </a:p>
          <a:p>
            <a:pPr marL="514350" lvl="0" indent="-514350">
              <a:buFont typeface="+mj-lt"/>
              <a:buAutoNum type="alphaLcPeriod"/>
            </a:pPr>
            <a:r>
              <a:rPr lang="en-GB" dirty="0"/>
              <a:t>2 points – This might be good enough to convince Khrushchev not to place missiles on Cuba, however it will be humiliating for you.</a:t>
            </a:r>
          </a:p>
          <a:p>
            <a:endParaRPr lang="en-GB" dirty="0" smtClean="0"/>
          </a:p>
          <a:p>
            <a:r>
              <a:rPr lang="en-GB" b="1" u="sng" dirty="0" smtClean="0"/>
              <a:t>What </a:t>
            </a:r>
            <a:r>
              <a:rPr lang="en-GB" b="1" u="sng" dirty="0"/>
              <a:t>did America do?</a:t>
            </a:r>
          </a:p>
          <a:p>
            <a:pPr lvl="1"/>
            <a:r>
              <a:rPr lang="en-GB" dirty="0"/>
              <a:t>They started sending U2 spy planes over Cuba on a regular basis.  Kennedy warned the USSR that he would prevent them by ‘whatever means necessary’ from placing nuclear missiles on Cuba.  The Russians said that they had no plans to do this anyway.  However, on 14</a:t>
            </a:r>
            <a:r>
              <a:rPr lang="en-GB" baseline="30000" dirty="0"/>
              <a:t>th</a:t>
            </a:r>
            <a:r>
              <a:rPr lang="en-GB" dirty="0"/>
              <a:t> October 1962, an American spy plane flew over Cuba and took amazingly detailed photographs of missile sites in Cuba.</a:t>
            </a:r>
          </a:p>
          <a:p>
            <a:endParaRPr lang="en-GB" dirty="0"/>
          </a:p>
        </p:txBody>
      </p:sp>
    </p:spTree>
    <p:extLst>
      <p:ext uri="{BB962C8B-B14F-4D97-AF65-F5344CB8AC3E}">
        <p14:creationId xmlns:p14="http://schemas.microsoft.com/office/powerpoint/2010/main" val="36736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r>
              <a:rPr lang="en-GB" sz="2800" dirty="0" smtClean="0"/>
              <a:t>Task 2: What actually happened?</a:t>
            </a:r>
            <a:br>
              <a:rPr lang="en-GB" sz="2800" dirty="0" smtClean="0"/>
            </a:br>
            <a:r>
              <a:rPr lang="en-GB" sz="2800" dirty="0" smtClean="0"/>
              <a:t>Fill in your sheet of what happened.</a:t>
            </a:r>
            <a:endParaRPr lang="en-GB" sz="28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044008780"/>
              </p:ext>
            </p:extLst>
          </p:nvPr>
        </p:nvGraphicFramePr>
        <p:xfrm>
          <a:off x="457200" y="1600200"/>
          <a:ext cx="8219256" cy="4211320"/>
        </p:xfrm>
        <a:graphic>
          <a:graphicData uri="http://schemas.openxmlformats.org/drawingml/2006/table">
            <a:tbl>
              <a:tblPr firstRow="1" bandRow="1">
                <a:tableStyleId>{5C22544A-7EE6-4342-B048-85BDC9FD1C3A}</a:tableStyleId>
              </a:tblPr>
              <a:tblGrid>
                <a:gridCol w="1378496"/>
                <a:gridCol w="6840760"/>
              </a:tblGrid>
              <a:tr h="370840">
                <a:tc>
                  <a:txBody>
                    <a:bodyPr/>
                    <a:lstStyle/>
                    <a:p>
                      <a:r>
                        <a:rPr lang="en-GB" dirty="0" smtClean="0"/>
                        <a:t>Date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Event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1959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1960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1961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1961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9407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http://ncelementaryscience.files.wordpress.com/2010/07/thermome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55000">
            <a:off x="3203575" y="692151"/>
            <a:ext cx="32289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0" y="2708275"/>
            <a:ext cx="18716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t>Relaxed and Calm </a:t>
            </a:r>
            <a:endParaRPr lang="en-US"/>
          </a:p>
        </p:txBody>
      </p:sp>
      <p:sp>
        <p:nvSpPr>
          <p:cNvPr id="8196" name="TextBox 5"/>
          <p:cNvSpPr txBox="1">
            <a:spLocks noChangeArrowheads="1"/>
          </p:cNvSpPr>
          <p:nvPr/>
        </p:nvSpPr>
        <p:spPr bwMode="auto">
          <a:xfrm>
            <a:off x="7416800" y="3357563"/>
            <a:ext cx="17272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t>Very Afraid </a:t>
            </a:r>
            <a:endParaRPr lang="en-US"/>
          </a:p>
        </p:txBody>
      </p:sp>
      <p:sp>
        <p:nvSpPr>
          <p:cNvPr id="8197" name="Title 6"/>
          <p:cNvSpPr>
            <a:spLocks noGrp="1"/>
          </p:cNvSpPr>
          <p:nvPr>
            <p:ph type="title"/>
          </p:nvPr>
        </p:nvSpPr>
        <p:spPr>
          <a:xfrm>
            <a:off x="457200" y="274638"/>
            <a:ext cx="8229600" cy="1570037"/>
          </a:xfrm>
        </p:spPr>
        <p:txBody>
          <a:bodyPr>
            <a:normAutofit fontScale="90000"/>
          </a:bodyPr>
          <a:lstStyle/>
          <a:p>
            <a:r>
              <a:rPr lang="en-GB" u="sng" smtClean="0"/>
              <a:t>Here is a fearometer </a:t>
            </a:r>
            <a:br>
              <a:rPr lang="en-GB" u="sng" smtClean="0"/>
            </a:br>
            <a:r>
              <a:rPr lang="en-GB" u="sng" smtClean="0"/>
              <a:t>Just how afraid do you think the American Public were? </a:t>
            </a:r>
            <a:endParaRPr lang="en-US" u="sng" smtClean="0"/>
          </a:p>
        </p:txBody>
      </p:sp>
      <p:sp>
        <p:nvSpPr>
          <p:cNvPr id="6" name="TextBox 5"/>
          <p:cNvSpPr txBox="1"/>
          <p:nvPr/>
        </p:nvSpPr>
        <p:spPr>
          <a:xfrm>
            <a:off x="2411413" y="5589588"/>
            <a:ext cx="5184775" cy="922337"/>
          </a:xfrm>
          <a:prstGeom prst="rect">
            <a:avLst/>
          </a:prstGeom>
          <a:solidFill>
            <a:schemeClr val="accent2">
              <a:lumMod val="40000"/>
              <a:lumOff val="60000"/>
            </a:schemeClr>
          </a:solidFill>
          <a:ln>
            <a:solidFill>
              <a:schemeClr val="tx1"/>
            </a:solidFill>
          </a:ln>
        </p:spPr>
        <p:txBody>
          <a:bodyPr>
            <a:spAutoFit/>
          </a:bodyPr>
          <a:lstStyle/>
          <a:p>
            <a:pPr algn="ctr">
              <a:defRPr/>
            </a:pPr>
            <a:r>
              <a:rPr lang="en-GB" b="1" dirty="0"/>
              <a:t>Come and stick your post it note where you think the fear level is</a:t>
            </a:r>
          </a:p>
          <a:p>
            <a:pPr algn="ctr">
              <a:defRPr/>
            </a:pPr>
            <a:r>
              <a:rPr lang="en-GB" b="1" dirty="0"/>
              <a:t>Make sure you justify your answer </a:t>
            </a:r>
            <a:endParaRPr lang="en-US" b="1" dirty="0"/>
          </a:p>
        </p:txBody>
      </p:sp>
    </p:spTree>
    <p:extLst>
      <p:ext uri="{BB962C8B-B14F-4D97-AF65-F5344CB8AC3E}">
        <p14:creationId xmlns:p14="http://schemas.microsoft.com/office/powerpoint/2010/main" val="91004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 – Why did Cuba become such a threat to the USA?</a:t>
            </a:r>
            <a:endParaRPr lang="en-GB" dirty="0"/>
          </a:p>
        </p:txBody>
      </p:sp>
      <p:sp>
        <p:nvSpPr>
          <p:cNvPr id="3" name="Content Placeholder 2"/>
          <p:cNvSpPr>
            <a:spLocks noGrp="1"/>
          </p:cNvSpPr>
          <p:nvPr>
            <p:ph sz="quarter" idx="13"/>
          </p:nvPr>
        </p:nvSpPr>
        <p:spPr/>
        <p:txBody>
          <a:bodyPr/>
          <a:lstStyle/>
          <a:p>
            <a:endParaRPr lang="en-GB" dirty="0"/>
          </a:p>
        </p:txBody>
      </p:sp>
      <p:sp>
        <p:nvSpPr>
          <p:cNvPr id="4" name="Oval 3"/>
          <p:cNvSpPr/>
          <p:nvPr/>
        </p:nvSpPr>
        <p:spPr>
          <a:xfrm>
            <a:off x="3203848" y="3212976"/>
            <a:ext cx="259228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084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mericas-map"/>
          <p:cNvPicPr>
            <a:picLocks noChangeAspect="1" noChangeArrowheads="1"/>
          </p:cNvPicPr>
          <p:nvPr/>
        </p:nvPicPr>
        <p:blipFill>
          <a:blip r:embed="rId2">
            <a:extLst>
              <a:ext uri="{28A0092B-C50C-407E-A947-70E740481C1C}">
                <a14:useLocalDpi xmlns:a14="http://schemas.microsoft.com/office/drawing/2010/main" val="0"/>
              </a:ext>
            </a:extLst>
          </a:blip>
          <a:srcRect l="7152" t="23361" r="28545" b="42996"/>
          <a:stretch>
            <a:fillRect/>
          </a:stretch>
        </p:blipFill>
        <p:spPr bwMode="auto">
          <a:xfrm>
            <a:off x="1258888" y="1225550"/>
            <a:ext cx="6913562" cy="5534025"/>
          </a:xfrm>
          <a:prstGeom prst="rect">
            <a:avLst/>
          </a:prstGeom>
          <a:noFill/>
          <a:extLst>
            <a:ext uri="{909E8E84-426E-40DD-AFC4-6F175D3DCCD1}">
              <a14:hiddenFill xmlns:a14="http://schemas.microsoft.com/office/drawing/2010/main">
                <a:solidFill>
                  <a:srgbClr val="FFFFFF"/>
                </a:solidFill>
              </a14:hiddenFill>
            </a:ext>
          </a:extLst>
        </p:spPr>
      </p:pic>
      <p:sp>
        <p:nvSpPr>
          <p:cNvPr id="7174" name="Line 6"/>
          <p:cNvSpPr>
            <a:spLocks noChangeShapeType="1"/>
          </p:cNvSpPr>
          <p:nvPr/>
        </p:nvSpPr>
        <p:spPr bwMode="auto">
          <a:xfrm flipH="1" flipV="1">
            <a:off x="5651500" y="4581525"/>
            <a:ext cx="144463"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75" name="Text Box 7"/>
          <p:cNvSpPr txBox="1">
            <a:spLocks noChangeArrowheads="1"/>
          </p:cNvSpPr>
          <p:nvPr/>
        </p:nvSpPr>
        <p:spPr bwMode="auto">
          <a:xfrm>
            <a:off x="5867400" y="4365625"/>
            <a:ext cx="2160588" cy="579438"/>
          </a:xfrm>
          <a:prstGeom prst="rect">
            <a:avLst/>
          </a:prstGeom>
          <a:solidFill>
            <a:schemeClr val="bg1">
              <a:alpha val="59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a:solidFill>
                  <a:srgbClr val="FF0000"/>
                </a:solidFill>
              </a:rPr>
              <a:t>90 miles</a:t>
            </a:r>
          </a:p>
        </p:txBody>
      </p:sp>
      <p:sp>
        <p:nvSpPr>
          <p:cNvPr id="7176" name="Text Box 8"/>
          <p:cNvSpPr txBox="1">
            <a:spLocks noChangeArrowheads="1"/>
          </p:cNvSpPr>
          <p:nvPr/>
        </p:nvSpPr>
        <p:spPr bwMode="auto">
          <a:xfrm>
            <a:off x="0" y="1125538"/>
            <a:ext cx="9144000" cy="4429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300" b="1"/>
              <a:t>Write a sentence to explain where Cuba is in relation to the USA.</a:t>
            </a:r>
          </a:p>
        </p:txBody>
      </p:sp>
      <p:sp>
        <p:nvSpPr>
          <p:cNvPr id="2" name="Title 1"/>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499665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How would you have handled the beginnings of the Cuban Missile Crisis?</a:t>
            </a:r>
            <a:endParaRPr lang="en-GB" i="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45412690"/>
              </p:ext>
            </p:extLst>
          </p:nvPr>
        </p:nvGraphicFramePr>
        <p:xfrm>
          <a:off x="514350" y="2063750"/>
          <a:ext cx="7796212" cy="3840480"/>
        </p:xfrm>
        <a:graphic>
          <a:graphicData uri="http://schemas.openxmlformats.org/drawingml/2006/table">
            <a:tbl>
              <a:tblPr firstRow="1" bandRow="1">
                <a:tableStyleId>{5C22544A-7EE6-4342-B048-85BDC9FD1C3A}</a:tableStyleId>
              </a:tblPr>
              <a:tblGrid>
                <a:gridCol w="1949053"/>
                <a:gridCol w="1949053"/>
                <a:gridCol w="1949053"/>
                <a:gridCol w="1949053"/>
              </a:tblGrid>
              <a:tr h="370840">
                <a:tc>
                  <a:txBody>
                    <a:bodyPr/>
                    <a:lstStyle/>
                    <a:p>
                      <a:r>
                        <a:rPr lang="en-GB" dirty="0" smtClean="0"/>
                        <a:t>Event</a:t>
                      </a:r>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What would you do?</a:t>
                      </a:r>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Reason for your decision</a:t>
                      </a:r>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Score</a:t>
                      </a:r>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1.</a:t>
                      </a:r>
                    </a:p>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2.</a:t>
                      </a:r>
                    </a:p>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3.</a:t>
                      </a:r>
                    </a:p>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4.</a:t>
                      </a:r>
                    </a:p>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dirty="0" smtClean="0"/>
                        <a:t>5.</a:t>
                      </a:r>
                    </a:p>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marL="86625" marR="86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8569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Event 1: </a:t>
            </a:r>
            <a:endParaRPr lang="en-GB" dirty="0"/>
          </a:p>
        </p:txBody>
      </p:sp>
      <p:sp>
        <p:nvSpPr>
          <p:cNvPr id="3" name="Content Placeholder 2"/>
          <p:cNvSpPr>
            <a:spLocks noGrp="1"/>
          </p:cNvSpPr>
          <p:nvPr>
            <p:ph sz="quarter" idx="13"/>
          </p:nvPr>
        </p:nvSpPr>
        <p:spPr>
          <a:xfrm>
            <a:off x="457200" y="1600200"/>
            <a:ext cx="4186808" cy="4525963"/>
          </a:xfrm>
        </p:spPr>
        <p:txBody>
          <a:bodyPr>
            <a:normAutofit fontScale="70000" lnSpcReduction="20000"/>
          </a:bodyPr>
          <a:lstStyle/>
          <a:p>
            <a:r>
              <a:rPr lang="en-GB" dirty="0"/>
              <a:t>1959 – The island of Cuba has been taken over by Communist rebels led by Fidel Castro.  </a:t>
            </a:r>
          </a:p>
          <a:p>
            <a:endParaRPr lang="en-GB" dirty="0" smtClean="0"/>
          </a:p>
          <a:p>
            <a:r>
              <a:rPr lang="en-GB" dirty="0" smtClean="0"/>
              <a:t>Do </a:t>
            </a:r>
            <a:r>
              <a:rPr lang="en-GB" dirty="0"/>
              <a:t>you:</a:t>
            </a:r>
          </a:p>
          <a:p>
            <a:pPr marL="971550" lvl="1" indent="-514350">
              <a:buFont typeface="+mj-lt"/>
              <a:buAutoNum type="alphaLcPeriod"/>
            </a:pPr>
            <a:r>
              <a:rPr lang="en-GB" dirty="0"/>
              <a:t>Declare war on Cuba</a:t>
            </a:r>
          </a:p>
          <a:p>
            <a:pPr marL="971550" lvl="1" indent="-514350">
              <a:buFont typeface="+mj-lt"/>
              <a:buAutoNum type="alphaLcPeriod"/>
            </a:pPr>
            <a:r>
              <a:rPr lang="en-GB" dirty="0"/>
              <a:t>Wait to see what Castro does as the new leader of Cuba.</a:t>
            </a:r>
          </a:p>
          <a:p>
            <a:pPr marL="0" indent="0">
              <a:buNone/>
            </a:pPr>
            <a:r>
              <a:rPr lang="en-GB" dirty="0"/>
              <a:t> </a:t>
            </a:r>
          </a:p>
          <a:p>
            <a:r>
              <a:rPr lang="en-GB" b="1" u="sng" dirty="0"/>
              <a:t>Extra information to help you make your decision:</a:t>
            </a:r>
            <a:r>
              <a:rPr lang="en-GB" dirty="0"/>
              <a:t> In 1959 Cuba was not that important to the America.  The previous leader of Cuba, General Batista, might have been pro-USA but he had also been a dictator who had been extremely unpopular.</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276872"/>
            <a:ext cx="358790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6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a:t>
            </a:r>
            <a:endParaRPr lang="en-GB" dirty="0"/>
          </a:p>
        </p:txBody>
      </p:sp>
      <p:sp>
        <p:nvSpPr>
          <p:cNvPr id="3" name="Content Placeholder 2"/>
          <p:cNvSpPr>
            <a:spLocks noGrp="1"/>
          </p:cNvSpPr>
          <p:nvPr>
            <p:ph sz="quarter" idx="13"/>
          </p:nvPr>
        </p:nvSpPr>
        <p:spPr>
          <a:xfrm>
            <a:off x="457200" y="1600200"/>
            <a:ext cx="8219256" cy="4525963"/>
          </a:xfrm>
        </p:spPr>
        <p:txBody>
          <a:bodyPr>
            <a:normAutofit/>
          </a:bodyPr>
          <a:lstStyle/>
          <a:p>
            <a:r>
              <a:rPr lang="en-GB" dirty="0"/>
              <a:t>Scores</a:t>
            </a:r>
            <a:r>
              <a:rPr lang="en-GB" dirty="0" smtClean="0"/>
              <a:t>:</a:t>
            </a:r>
          </a:p>
          <a:p>
            <a:endParaRPr lang="en-GB" dirty="0"/>
          </a:p>
          <a:p>
            <a:pPr marL="457200" lvl="1" indent="0">
              <a:buNone/>
            </a:pPr>
            <a:r>
              <a:rPr lang="en-GB" dirty="0" smtClean="0"/>
              <a:t>A: 0 </a:t>
            </a:r>
            <a:r>
              <a:rPr lang="en-GB" dirty="0"/>
              <a:t>points – you don’t really have any reason to invade Cuba.  The rest of the world will </a:t>
            </a:r>
            <a:r>
              <a:rPr lang="en-GB" dirty="0" err="1"/>
              <a:t>criticis</a:t>
            </a:r>
            <a:r>
              <a:rPr lang="en-GB" dirty="0"/>
              <a:t> you.  The USSR may well come to the aid of Cuba.  A nuclear war might </a:t>
            </a:r>
            <a:r>
              <a:rPr lang="en-GB" dirty="0" smtClean="0"/>
              <a:t>start.</a:t>
            </a:r>
          </a:p>
          <a:p>
            <a:pPr marL="457200" lvl="1" indent="0">
              <a:buNone/>
            </a:pPr>
            <a:endParaRPr lang="en-GB" dirty="0" smtClean="0"/>
          </a:p>
          <a:p>
            <a:pPr marL="457200" lvl="1" indent="0">
              <a:buNone/>
            </a:pPr>
            <a:r>
              <a:rPr lang="en-GB" dirty="0" smtClean="0"/>
              <a:t>B: 5 </a:t>
            </a:r>
            <a:r>
              <a:rPr lang="en-GB" dirty="0"/>
              <a:t>points – The best decision at this stage.  You never know, Castro might want to stay on good terms with the USA.</a:t>
            </a:r>
          </a:p>
          <a:p>
            <a:endParaRPr lang="en-GB" dirty="0" smtClean="0"/>
          </a:p>
          <a:p>
            <a:r>
              <a:rPr lang="en-GB" dirty="0" smtClean="0"/>
              <a:t>What </a:t>
            </a:r>
            <a:r>
              <a:rPr lang="en-GB" dirty="0"/>
              <a:t>did America do? </a:t>
            </a:r>
          </a:p>
          <a:p>
            <a:pPr lvl="1"/>
            <a:r>
              <a:rPr lang="en-GB" dirty="0"/>
              <a:t>They waited to see what Castro did as new leader of Cuba.</a:t>
            </a:r>
          </a:p>
          <a:p>
            <a:endParaRPr lang="en-GB" dirty="0"/>
          </a:p>
        </p:txBody>
      </p:sp>
    </p:spTree>
    <p:extLst>
      <p:ext uri="{BB962C8B-B14F-4D97-AF65-F5344CB8AC3E}">
        <p14:creationId xmlns:p14="http://schemas.microsoft.com/office/powerpoint/2010/main" val="30060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Event 2</a:t>
            </a:r>
            <a:r>
              <a:rPr lang="en-GB" b="1" dirty="0" smtClean="0"/>
              <a:t>:</a:t>
            </a:r>
            <a:endParaRPr lang="en-GB" dirty="0"/>
          </a:p>
        </p:txBody>
      </p:sp>
      <p:sp>
        <p:nvSpPr>
          <p:cNvPr id="3" name="Content Placeholder 2"/>
          <p:cNvSpPr>
            <a:spLocks noGrp="1"/>
          </p:cNvSpPr>
          <p:nvPr>
            <p:ph sz="quarter" idx="13"/>
          </p:nvPr>
        </p:nvSpPr>
        <p:spPr>
          <a:xfrm>
            <a:off x="457200" y="1600200"/>
            <a:ext cx="4114800" cy="4525963"/>
          </a:xfrm>
        </p:spPr>
        <p:txBody>
          <a:bodyPr>
            <a:normAutofit fontScale="55000" lnSpcReduction="20000"/>
          </a:bodyPr>
          <a:lstStyle/>
          <a:p>
            <a:r>
              <a:rPr lang="en-GB" dirty="0"/>
              <a:t>1960 - Castro’s new Communist government has taken over all American property located in Cuba.  All American companies have been kicked out of the country.  Cubans who are loyal to America or believe in capitalism are expelled from the country as well.</a:t>
            </a:r>
          </a:p>
          <a:p>
            <a:endParaRPr lang="en-GB" dirty="0" smtClean="0"/>
          </a:p>
          <a:p>
            <a:r>
              <a:rPr lang="en-GB" dirty="0" smtClean="0"/>
              <a:t>Do </a:t>
            </a:r>
            <a:r>
              <a:rPr lang="en-GB" dirty="0"/>
              <a:t>you:</a:t>
            </a:r>
          </a:p>
          <a:p>
            <a:pPr marL="971550" lvl="1" indent="-514350">
              <a:buAutoNum type="alphaLcPeriod"/>
            </a:pPr>
            <a:r>
              <a:rPr lang="en-GB" dirty="0" smtClean="0"/>
              <a:t>Ignore </a:t>
            </a:r>
            <a:r>
              <a:rPr lang="en-GB" dirty="0"/>
              <a:t>the problem as Cuba is only a small </a:t>
            </a:r>
            <a:r>
              <a:rPr lang="en-GB" dirty="0" smtClean="0"/>
              <a:t>problem.</a:t>
            </a:r>
          </a:p>
          <a:p>
            <a:pPr marL="971550" lvl="1" indent="-514350">
              <a:buAutoNum type="alphaLcPeriod"/>
            </a:pPr>
            <a:r>
              <a:rPr lang="en-GB" dirty="0" smtClean="0"/>
              <a:t>Protest </a:t>
            </a:r>
            <a:r>
              <a:rPr lang="en-GB" dirty="0"/>
              <a:t>to the United Nations asking them to force Cuba to allow American companies back </a:t>
            </a:r>
            <a:r>
              <a:rPr lang="en-GB" dirty="0" smtClean="0"/>
              <a:t>in.</a:t>
            </a:r>
          </a:p>
          <a:p>
            <a:pPr marL="971550" lvl="1" indent="-514350">
              <a:buAutoNum type="alphaLcPeriod"/>
            </a:pPr>
            <a:r>
              <a:rPr lang="en-GB" dirty="0" smtClean="0"/>
              <a:t>Retaliate </a:t>
            </a:r>
            <a:r>
              <a:rPr lang="en-GB" dirty="0"/>
              <a:t>by refusing to buy any goods from Cuba.  </a:t>
            </a:r>
            <a:endParaRPr lang="en-GB" dirty="0" smtClean="0"/>
          </a:p>
          <a:p>
            <a:pPr marL="971550" lvl="1" indent="-514350">
              <a:buAutoNum type="alphaLcPeriod"/>
            </a:pPr>
            <a:r>
              <a:rPr lang="en-GB" dirty="0" smtClean="0"/>
              <a:t>Declare </a:t>
            </a:r>
            <a:r>
              <a:rPr lang="en-GB" dirty="0"/>
              <a:t>war on Cuba</a:t>
            </a:r>
            <a:r>
              <a:rPr lang="en-GB" dirty="0" smtClean="0"/>
              <a:t>.</a:t>
            </a:r>
          </a:p>
          <a:p>
            <a:pPr marL="971550" lvl="1" indent="-514350">
              <a:buAutoNum type="alphaLcPeriod"/>
            </a:pPr>
            <a:endParaRPr lang="en-GB" dirty="0"/>
          </a:p>
          <a:p>
            <a:pPr marL="571500" indent="-514350"/>
            <a:r>
              <a:rPr lang="en-GB" b="1" u="sng" dirty="0"/>
              <a:t>Extra information to help you make your decision:</a:t>
            </a:r>
            <a:r>
              <a:rPr lang="en-GB" dirty="0"/>
              <a:t>  The loss of American companies on the island is not a huge problem.  However, on the other hand Cuba’s economy depends heavily on America buying sugar from them.  </a:t>
            </a:r>
          </a:p>
          <a:p>
            <a:pPr marL="971550" lvl="1" indent="-514350">
              <a:buAutoNum type="alphaLcPeriod"/>
            </a:pP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29125"/>
            <a:ext cx="380419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6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a:t>
            </a:r>
            <a:endParaRPr lang="en-GB" dirty="0"/>
          </a:p>
        </p:txBody>
      </p:sp>
      <p:sp>
        <p:nvSpPr>
          <p:cNvPr id="3" name="Content Placeholder 2"/>
          <p:cNvSpPr>
            <a:spLocks noGrp="1"/>
          </p:cNvSpPr>
          <p:nvPr>
            <p:ph sz="quarter" idx="13"/>
          </p:nvPr>
        </p:nvSpPr>
        <p:spPr/>
        <p:txBody>
          <a:bodyPr>
            <a:normAutofit fontScale="55000" lnSpcReduction="20000"/>
          </a:bodyPr>
          <a:lstStyle/>
          <a:p>
            <a:pPr marL="514350" lvl="0" indent="-514350">
              <a:buFont typeface="+mj-lt"/>
              <a:buAutoNum type="alphaLcPeriod"/>
            </a:pPr>
            <a:r>
              <a:rPr lang="en-GB" dirty="0" smtClean="0"/>
              <a:t>2 points – This might have meant that Cuba never became a big problem.  However, the US public won’t be impressed at your ‘laissez-faire’ attitude to the rise of Communism so close to America.</a:t>
            </a:r>
          </a:p>
          <a:p>
            <a:pPr marL="514350" lvl="0" indent="-514350">
              <a:buFont typeface="+mj-lt"/>
              <a:buAutoNum type="alphaLcPeriod"/>
            </a:pPr>
            <a:r>
              <a:rPr lang="en-GB" dirty="0" smtClean="0"/>
              <a:t>2 points - The United Nations would probably launch an investigation.   This could take a long time to solve the issue.</a:t>
            </a:r>
          </a:p>
          <a:p>
            <a:pPr marL="514350" lvl="0" indent="-514350">
              <a:buFont typeface="+mj-lt"/>
              <a:buAutoNum type="alphaLcPeriod"/>
            </a:pPr>
            <a:r>
              <a:rPr lang="en-GB" dirty="0" smtClean="0"/>
              <a:t>5 points – The best option.  Economic sanctions are seen as a peaceful way of solving a problem without starting a war.  Cuba is heavily dependent on you so may well reverse their decision to get rid of American businesses.</a:t>
            </a:r>
          </a:p>
          <a:p>
            <a:pPr marL="514350" lvl="0" indent="-514350">
              <a:buFont typeface="+mj-lt"/>
              <a:buAutoNum type="alphaLcPeriod"/>
            </a:pPr>
            <a:r>
              <a:rPr lang="en-GB" dirty="0" smtClean="0"/>
              <a:t>0 points – This could well start a nuclear war if Russia come to the aid of Cuba.</a:t>
            </a:r>
          </a:p>
          <a:p>
            <a:endParaRPr lang="en-GB" dirty="0" smtClean="0"/>
          </a:p>
          <a:p>
            <a:r>
              <a:rPr lang="en-GB" b="1" dirty="0" smtClean="0"/>
              <a:t>What </a:t>
            </a:r>
            <a:r>
              <a:rPr lang="en-GB" b="1" dirty="0"/>
              <a:t>did America do?</a:t>
            </a:r>
          </a:p>
          <a:p>
            <a:pPr lvl="1"/>
            <a:r>
              <a:rPr lang="en-GB" dirty="0"/>
              <a:t>President Eisenhower banned the import of Cuban sugar and stopped selling American goods such as oil to the Cubans.  </a:t>
            </a:r>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38690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Event 3: </a:t>
            </a:r>
            <a:endParaRPr lang="en-GB" dirty="0"/>
          </a:p>
        </p:txBody>
      </p:sp>
      <p:sp>
        <p:nvSpPr>
          <p:cNvPr id="3" name="Content Placeholder 2"/>
          <p:cNvSpPr>
            <a:spLocks noGrp="1"/>
          </p:cNvSpPr>
          <p:nvPr>
            <p:ph sz="quarter" idx="13"/>
          </p:nvPr>
        </p:nvSpPr>
        <p:spPr>
          <a:xfrm>
            <a:off x="457200" y="1600200"/>
            <a:ext cx="4114800" cy="4925144"/>
          </a:xfrm>
        </p:spPr>
        <p:txBody>
          <a:bodyPr>
            <a:normAutofit fontScale="70000" lnSpcReduction="20000"/>
          </a:bodyPr>
          <a:lstStyle/>
          <a:p>
            <a:r>
              <a:rPr lang="en-GB" dirty="0"/>
              <a:t>1960 – Cuban leader Fidel Castro asks Communist Russia to buy Cuban sugar.  Russia also promises to sell oil to Cuba.</a:t>
            </a:r>
          </a:p>
          <a:p>
            <a:pPr marL="971550" lvl="1" indent="-514350">
              <a:buFont typeface="+mj-lt"/>
              <a:buAutoNum type="alphaLcPeriod"/>
            </a:pPr>
            <a:r>
              <a:rPr lang="en-GB" dirty="0"/>
              <a:t>Offer to start selling American oil to Cuba and to start buying Cuban sugar again.</a:t>
            </a:r>
          </a:p>
          <a:p>
            <a:pPr marL="971550" lvl="1" indent="-514350">
              <a:buFont typeface="+mj-lt"/>
              <a:buAutoNum type="alphaLcPeriod"/>
            </a:pPr>
            <a:r>
              <a:rPr lang="en-GB" dirty="0"/>
              <a:t>Complain to Russia that Cuba is in your backyard and they should stay out of its affairs.</a:t>
            </a:r>
          </a:p>
          <a:p>
            <a:pPr marL="971550" lvl="1" indent="-514350">
              <a:buFont typeface="+mj-lt"/>
              <a:buAutoNum type="alphaLcPeriod"/>
            </a:pPr>
            <a:r>
              <a:rPr lang="en-GB" dirty="0"/>
              <a:t>Declare to the world that America will not tolerate Russia interference in Cuba.</a:t>
            </a:r>
          </a:p>
          <a:p>
            <a:pPr marL="971550" lvl="1" indent="-514350">
              <a:buFont typeface="+mj-lt"/>
              <a:buAutoNum type="alphaLcPeriod"/>
            </a:pPr>
            <a:r>
              <a:rPr lang="en-GB" dirty="0"/>
              <a:t>Ask the CIA for a possible solution to the problem</a:t>
            </a:r>
            <a:r>
              <a:rPr lang="en-GB" dirty="0" smtClean="0"/>
              <a:t>.</a:t>
            </a:r>
          </a:p>
          <a:p>
            <a:pPr lvl="1"/>
            <a:endParaRPr lang="en-GB" dirty="0"/>
          </a:p>
          <a:p>
            <a:r>
              <a:rPr lang="en-GB" b="1" u="sng" dirty="0"/>
              <a:t>Extra information to help you make your decision:</a:t>
            </a:r>
            <a:r>
              <a:rPr lang="en-GB" dirty="0"/>
              <a:t> Cuba is only 90 miles away from the USA and was within its sphere of influence.  The USA had not got involved when the Soviet’s put down the Hungarian Uprising of 1956 because they had respected that it was part of the USSR’s sphere of influence.</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32856"/>
            <a:ext cx="4058593" cy="2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51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Scores</a:t>
            </a:r>
            <a:endParaRPr lang="en-GB" dirty="0"/>
          </a:p>
        </p:txBody>
      </p:sp>
      <p:sp>
        <p:nvSpPr>
          <p:cNvPr id="3" name="Content Placeholder 2"/>
          <p:cNvSpPr>
            <a:spLocks noGrp="1"/>
          </p:cNvSpPr>
          <p:nvPr>
            <p:ph sz="quarter" idx="13"/>
          </p:nvPr>
        </p:nvSpPr>
        <p:spPr/>
        <p:txBody>
          <a:bodyPr>
            <a:normAutofit fontScale="70000" lnSpcReduction="20000"/>
          </a:bodyPr>
          <a:lstStyle/>
          <a:p>
            <a:pPr marL="514350" lvl="0" indent="-514350">
              <a:buFont typeface="+mj-lt"/>
              <a:buAutoNum type="alphaLcPeriod"/>
            </a:pPr>
            <a:r>
              <a:rPr lang="en-GB" dirty="0"/>
              <a:t>2 points – it could improve relations but it is unlikely to work now that Castro is getting everything he needs from the Russians.</a:t>
            </a:r>
          </a:p>
          <a:p>
            <a:pPr marL="514350" lvl="0" indent="-514350">
              <a:buFont typeface="+mj-lt"/>
              <a:buAutoNum type="alphaLcPeriod"/>
            </a:pPr>
            <a:r>
              <a:rPr lang="en-GB" dirty="0"/>
              <a:t>2 points – This might work but Khrushchev is desperate to gain the upper hand in the Cold War so will probably ignore the complaint.  </a:t>
            </a:r>
          </a:p>
          <a:p>
            <a:pPr marL="514350" lvl="0" indent="-514350">
              <a:buFont typeface="+mj-lt"/>
              <a:buAutoNum type="alphaLcPeriod"/>
            </a:pPr>
            <a:r>
              <a:rPr lang="en-GB" dirty="0"/>
              <a:t>0 points – The rest of the world don’t want a nuclear war so probably wouldn’t do anything.</a:t>
            </a:r>
          </a:p>
          <a:p>
            <a:pPr marL="514350" lvl="0" indent="-514350">
              <a:buFont typeface="+mj-lt"/>
              <a:buAutoNum type="alphaLcPeriod"/>
            </a:pPr>
            <a:r>
              <a:rPr lang="en-GB" dirty="0"/>
              <a:t>5 points – Probably the best option.  Let the experts find a solution to the problem.</a:t>
            </a:r>
          </a:p>
          <a:p>
            <a:endParaRPr lang="en-GB" dirty="0" smtClean="0"/>
          </a:p>
          <a:p>
            <a:r>
              <a:rPr lang="en-GB" b="1" dirty="0"/>
              <a:t>What did America do?</a:t>
            </a:r>
          </a:p>
          <a:p>
            <a:pPr lvl="1"/>
            <a:r>
              <a:rPr lang="en-GB" dirty="0"/>
              <a:t>President Kennedy asked the CIA to find a possible solution to the problem.</a:t>
            </a:r>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4002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1025</TotalTime>
  <Words>1346</Words>
  <Application>Microsoft Macintosh PowerPoint</Application>
  <PresentationFormat>On-screen Show (4:3)</PresentationFormat>
  <Paragraphs>112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Impact</vt:lpstr>
      <vt:lpstr>Arial</vt:lpstr>
      <vt:lpstr>Main Event</vt:lpstr>
      <vt:lpstr>Why did Cuba become such a threat to the USA?</vt:lpstr>
      <vt:lpstr>‘</vt:lpstr>
      <vt:lpstr>How would you have handled the beginnings of the Cuban Missile Crisis?</vt:lpstr>
      <vt:lpstr>Event 1: </vt:lpstr>
      <vt:lpstr>Scores</vt:lpstr>
      <vt:lpstr>Event 2:</vt:lpstr>
      <vt:lpstr>Scores</vt:lpstr>
      <vt:lpstr>Event 3: </vt:lpstr>
      <vt:lpstr>Scores</vt:lpstr>
      <vt:lpstr>Event 4: </vt:lpstr>
      <vt:lpstr>Scores</vt:lpstr>
      <vt:lpstr>Event 5</vt:lpstr>
      <vt:lpstr>Scores</vt:lpstr>
      <vt:lpstr>Task 2: What actually happened? Fill in your sheet of what happened.</vt:lpstr>
      <vt:lpstr>Here is a fearometer  Just how afraid do you think the American Public were? </vt:lpstr>
      <vt:lpstr>Review – Why did Cuba become such a threat to the USA?</vt:lpstr>
    </vt:vector>
  </TitlesOfParts>
  <Company>Hewlett-Packard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Activity - The Nuclear Arms Race 1945 to 1961</dc:title>
  <dc:creator>Tim</dc:creator>
  <cp:lastModifiedBy>James Cormick</cp:lastModifiedBy>
  <cp:revision>29</cp:revision>
  <dcterms:created xsi:type="dcterms:W3CDTF">2011-11-19T15:00:12Z</dcterms:created>
  <dcterms:modified xsi:type="dcterms:W3CDTF">2018-02-05T20:11:46Z</dcterms:modified>
</cp:coreProperties>
</file>