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77" r:id="rId3"/>
    <p:sldId id="276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9"/>
    <p:restoredTop sz="94719"/>
  </p:normalViewPr>
  <p:slideViewPr>
    <p:cSldViewPr>
      <p:cViewPr varScale="1">
        <p:scale>
          <a:sx n="122" d="100"/>
          <a:sy n="122" d="100"/>
        </p:scale>
        <p:origin x="16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9DAEE-46B0-463F-ACF9-BB23588935BD}" type="datetimeFigureOut">
              <a:rPr lang="fr-CH" smtClean="0"/>
              <a:pPr/>
              <a:t>04.10.18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5FB75-0893-4FB4-A87A-91EF30489B72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55638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D45D-13AC-4F52-ADA2-F6E4724EC4A7}" type="datetimeFigureOut">
              <a:rPr lang="fr-CH" smtClean="0"/>
              <a:pPr/>
              <a:t>04.10.18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D45D-13AC-4F52-ADA2-F6E4724EC4A7}" type="datetimeFigureOut">
              <a:rPr lang="fr-CH" smtClean="0"/>
              <a:pPr/>
              <a:t>04.10.18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D45D-13AC-4F52-ADA2-F6E4724EC4A7}" type="datetimeFigureOut">
              <a:rPr lang="fr-CH" smtClean="0"/>
              <a:pPr/>
              <a:t>04.10.18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D45D-13AC-4F52-ADA2-F6E4724EC4A7}" type="datetimeFigureOut">
              <a:rPr lang="fr-CH" smtClean="0"/>
              <a:pPr/>
              <a:t>04.10.18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D45D-13AC-4F52-ADA2-F6E4724EC4A7}" type="datetimeFigureOut">
              <a:rPr lang="fr-CH" smtClean="0"/>
              <a:pPr/>
              <a:t>04.10.18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D45D-13AC-4F52-ADA2-F6E4724EC4A7}" type="datetimeFigureOut">
              <a:rPr lang="fr-CH" smtClean="0"/>
              <a:pPr/>
              <a:t>04.10.18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D45D-13AC-4F52-ADA2-F6E4724EC4A7}" type="datetimeFigureOut">
              <a:rPr lang="fr-CH" smtClean="0"/>
              <a:pPr/>
              <a:t>04.10.18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D45D-13AC-4F52-ADA2-F6E4724EC4A7}" type="datetimeFigureOut">
              <a:rPr lang="fr-CH" smtClean="0"/>
              <a:pPr/>
              <a:t>04.10.18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D45D-13AC-4F52-ADA2-F6E4724EC4A7}" type="datetimeFigureOut">
              <a:rPr lang="fr-CH" smtClean="0"/>
              <a:pPr/>
              <a:t>04.10.18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D45D-13AC-4F52-ADA2-F6E4724EC4A7}" type="datetimeFigureOut">
              <a:rPr lang="fr-CH" smtClean="0"/>
              <a:pPr/>
              <a:t>04.10.18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D45D-13AC-4F52-ADA2-F6E4724EC4A7}" type="datetimeFigureOut">
              <a:rPr lang="fr-CH" smtClean="0"/>
              <a:pPr/>
              <a:t>04.10.18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39D45D-13AC-4F52-ADA2-F6E4724EC4A7}" type="datetimeFigureOut">
              <a:rPr lang="fr-CH" smtClean="0"/>
              <a:pPr/>
              <a:t>04.10.18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DD76AC9-725B-445E-B051-E8752C48F3E0}" type="slidenum">
              <a:rPr lang="fr-CH" smtClean="0"/>
              <a:pPr/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chineseposters.net/posters/e15-699.php" TargetMode="Externa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err="1" smtClean="0"/>
              <a:t>Domestic</a:t>
            </a:r>
            <a:r>
              <a:rPr lang="fr-CH" dirty="0" smtClean="0"/>
              <a:t> </a:t>
            </a:r>
            <a:r>
              <a:rPr lang="fr-CH" dirty="0" err="1" smtClean="0"/>
              <a:t>policies</a:t>
            </a:r>
            <a:r>
              <a:rPr lang="fr-CH" dirty="0" smtClean="0"/>
              <a:t> 1966-1976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Mao in power II</a:t>
            </a:r>
            <a:endParaRPr lang="fr-C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Social </a:t>
            </a:r>
            <a:r>
              <a:rPr lang="fr-CH" dirty="0" err="1" smtClean="0"/>
              <a:t>Legacy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>
            <a:normAutofit lnSpcReduction="10000"/>
          </a:bodyPr>
          <a:lstStyle/>
          <a:p>
            <a:r>
              <a:rPr lang="fr-CH" dirty="0" smtClean="0"/>
              <a:t>R/o/ </a:t>
            </a:r>
            <a:r>
              <a:rPr lang="fr-CH" dirty="0" err="1" smtClean="0"/>
              <a:t>women</a:t>
            </a:r>
            <a:endParaRPr lang="fr-CH" dirty="0" smtClean="0"/>
          </a:p>
          <a:p>
            <a:r>
              <a:rPr lang="fr-CH" dirty="0" smtClean="0"/>
              <a:t>Lib of Ps</a:t>
            </a:r>
          </a:p>
          <a:p>
            <a:r>
              <a:rPr lang="fr-CH" dirty="0" smtClean="0"/>
              <a:t>Cultural </a:t>
            </a:r>
            <a:r>
              <a:rPr lang="fr-CH" dirty="0" err="1" smtClean="0"/>
              <a:t>devs</a:t>
            </a:r>
            <a:r>
              <a:rPr lang="fr-CH" dirty="0" smtClean="0"/>
              <a:t> </a:t>
            </a:r>
            <a:r>
              <a:rPr lang="fr-CH" dirty="0" err="1" smtClean="0"/>
              <a:t>despite</a:t>
            </a:r>
            <a:r>
              <a:rPr lang="fr-CH" dirty="0" smtClean="0"/>
              <a:t> CR </a:t>
            </a:r>
            <a:r>
              <a:rPr lang="fr-CH" dirty="0" err="1" smtClean="0"/>
              <a:t>brought</a:t>
            </a:r>
            <a:r>
              <a:rPr lang="fr-CH" dirty="0" smtClean="0"/>
              <a:t> C </a:t>
            </a:r>
            <a:r>
              <a:rPr lang="fr-CH" dirty="0" err="1" smtClean="0"/>
              <a:t>into</a:t>
            </a:r>
            <a:r>
              <a:rPr lang="fr-CH" dirty="0" smtClean="0"/>
              <a:t> 20th </a:t>
            </a:r>
            <a:r>
              <a:rPr lang="fr-CH" dirty="0" err="1" smtClean="0"/>
              <a:t>century</a:t>
            </a:r>
            <a:endParaRPr lang="fr-CH" dirty="0" smtClean="0"/>
          </a:p>
          <a:p>
            <a:r>
              <a:rPr lang="fr-CH" dirty="0" smtClean="0">
                <a:solidFill>
                  <a:srgbClr val="FF0000"/>
                </a:solidFill>
              </a:rPr>
              <a:t>1949</a:t>
            </a:r>
            <a:r>
              <a:rPr lang="fr-CH" dirty="0" smtClean="0"/>
              <a:t> –     50 000 </a:t>
            </a:r>
            <a:r>
              <a:rPr lang="fr-CH" dirty="0" err="1" smtClean="0"/>
              <a:t>scientists</a:t>
            </a:r>
            <a:endParaRPr lang="fr-CH" dirty="0" smtClean="0"/>
          </a:p>
          <a:p>
            <a:r>
              <a:rPr lang="fr-CH" dirty="0" smtClean="0">
                <a:solidFill>
                  <a:srgbClr val="FF0000"/>
                </a:solidFill>
              </a:rPr>
              <a:t>1966</a:t>
            </a:r>
            <a:r>
              <a:rPr lang="fr-CH" dirty="0" smtClean="0"/>
              <a:t> – 2 500 000 </a:t>
            </a:r>
            <a:r>
              <a:rPr lang="fr-CH" dirty="0" err="1" smtClean="0"/>
              <a:t>scientists</a:t>
            </a:r>
            <a:r>
              <a:rPr lang="fr-CH" dirty="0" smtClean="0"/>
              <a:t> (Meisner – </a:t>
            </a:r>
            <a:r>
              <a:rPr lang="fr-CH" i="1" dirty="0" smtClean="0"/>
              <a:t>China and </a:t>
            </a:r>
            <a:r>
              <a:rPr lang="fr-CH" i="1" dirty="0" err="1" smtClean="0"/>
              <a:t>After</a:t>
            </a:r>
            <a:r>
              <a:rPr lang="fr-CH" i="1" dirty="0" smtClean="0"/>
              <a:t> </a:t>
            </a:r>
            <a:r>
              <a:rPr lang="fr-CH" dirty="0" smtClean="0"/>
              <a:t>1999)</a:t>
            </a:r>
          </a:p>
          <a:p>
            <a:r>
              <a:rPr lang="fr-CH" dirty="0" smtClean="0"/>
              <a:t>1949 – 20% </a:t>
            </a:r>
            <a:r>
              <a:rPr lang="fr-CH" dirty="0" err="1" smtClean="0"/>
              <a:t>literacy</a:t>
            </a:r>
            <a:endParaRPr lang="fr-CH" dirty="0" smtClean="0"/>
          </a:p>
          <a:p>
            <a:r>
              <a:rPr lang="fr-CH" dirty="0" smtClean="0"/>
              <a:t>1976 – 70% </a:t>
            </a:r>
            <a:r>
              <a:rPr lang="fr-CH" dirty="0" err="1" smtClean="0"/>
              <a:t>literacy</a:t>
            </a:r>
            <a:r>
              <a:rPr lang="fr-CH" dirty="0" smtClean="0"/>
              <a:t> </a:t>
            </a:r>
            <a:r>
              <a:rPr lang="fr-CH" dirty="0" err="1" smtClean="0"/>
              <a:t>at</a:t>
            </a:r>
            <a:r>
              <a:rPr lang="fr-CH" dirty="0" smtClean="0"/>
              <a:t> least (</a:t>
            </a:r>
            <a:r>
              <a:rPr lang="fr-CH" dirty="0" err="1" smtClean="0"/>
              <a:t>although</a:t>
            </a:r>
            <a:r>
              <a:rPr lang="fr-CH" dirty="0" smtClean="0"/>
              <a:t> uni </a:t>
            </a:r>
            <a:r>
              <a:rPr lang="fr-CH" dirty="0" err="1" smtClean="0"/>
              <a:t>att</a:t>
            </a:r>
            <a:r>
              <a:rPr lang="fr-CH" dirty="0" smtClean="0"/>
              <a:t> v </a:t>
            </a:r>
            <a:r>
              <a:rPr lang="fr-CH" dirty="0" err="1" smtClean="0"/>
              <a:t>low</a:t>
            </a:r>
            <a:r>
              <a:rPr lang="fr-CH" dirty="0" smtClean="0"/>
              <a:t> – CR)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1965</a:t>
            </a:r>
            <a:r>
              <a:rPr lang="fr-CH" dirty="0" smtClean="0"/>
              <a:t> – rural barefoot </a:t>
            </a:r>
            <a:r>
              <a:rPr lang="fr-CH" dirty="0" err="1" smtClean="0"/>
              <a:t>doctors</a:t>
            </a:r>
            <a:r>
              <a:rPr lang="fr-CH" dirty="0" smtClean="0"/>
              <a:t> </a:t>
            </a:r>
            <a:r>
              <a:rPr lang="fr-CH" dirty="0" err="1" smtClean="0"/>
              <a:t>introduced</a:t>
            </a:r>
            <a:r>
              <a:rPr lang="fr-CH" dirty="0" smtClean="0"/>
              <a:t> (CR </a:t>
            </a:r>
            <a:r>
              <a:rPr lang="fr-CH" dirty="0" err="1" smtClean="0"/>
              <a:t>again</a:t>
            </a:r>
            <a:r>
              <a:rPr lang="fr-CH" dirty="0" smtClean="0"/>
              <a:t> </a:t>
            </a:r>
            <a:r>
              <a:rPr lang="fr-CH" dirty="0" err="1" smtClean="0"/>
              <a:t>however</a:t>
            </a:r>
            <a:r>
              <a:rPr lang="fr-CH" dirty="0" smtClean="0"/>
              <a:t>)</a:t>
            </a:r>
          </a:p>
          <a:p>
            <a:r>
              <a:rPr lang="fr-CH" dirty="0" smtClean="0"/>
              <a:t>1949 – 35 </a:t>
            </a:r>
            <a:r>
              <a:rPr lang="fr-CH" dirty="0" err="1" smtClean="0"/>
              <a:t>yrs</a:t>
            </a:r>
            <a:r>
              <a:rPr lang="fr-CH" dirty="0" smtClean="0"/>
              <a:t> LE</a:t>
            </a:r>
          </a:p>
          <a:p>
            <a:r>
              <a:rPr lang="fr-CH" dirty="0" smtClean="0"/>
              <a:t>1978 – 68 </a:t>
            </a:r>
            <a:r>
              <a:rPr lang="fr-CH" dirty="0" err="1" smtClean="0"/>
              <a:t>yrs</a:t>
            </a:r>
            <a:r>
              <a:rPr lang="fr-CH" dirty="0" smtClean="0"/>
              <a:t> LE</a:t>
            </a:r>
          </a:p>
          <a:p>
            <a:endParaRPr lang="fr-C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BUT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H" dirty="0" smtClean="0"/>
              <a:t>Living </a:t>
            </a:r>
            <a:r>
              <a:rPr lang="fr-CH" dirty="0" err="1" smtClean="0"/>
              <a:t>conds</a:t>
            </a:r>
            <a:r>
              <a:rPr lang="fr-CH" dirty="0" smtClean="0"/>
              <a:t> </a:t>
            </a:r>
            <a:r>
              <a:rPr lang="fr-CH" dirty="0" err="1" smtClean="0"/>
              <a:t>could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atrocious</a:t>
            </a:r>
            <a:endParaRPr lang="fr-CH" dirty="0" smtClean="0"/>
          </a:p>
          <a:p>
            <a:r>
              <a:rPr lang="fr-CH" dirty="0" smtClean="0"/>
              <a:t>Religion </a:t>
            </a:r>
            <a:r>
              <a:rPr lang="fr-CH" dirty="0" err="1" smtClean="0"/>
              <a:t>denounced</a:t>
            </a:r>
            <a:r>
              <a:rPr lang="fr-CH" dirty="0" smtClean="0"/>
              <a:t> as superstition; </a:t>
            </a:r>
            <a:r>
              <a:rPr lang="fr-CH" dirty="0" err="1" smtClean="0"/>
              <a:t>persecution</a:t>
            </a:r>
            <a:r>
              <a:rPr lang="fr-CH" dirty="0" smtClean="0"/>
              <a:t> </a:t>
            </a:r>
            <a:r>
              <a:rPr lang="fr-CH" dirty="0" err="1" smtClean="0"/>
              <a:t>followed</a:t>
            </a:r>
            <a:endParaRPr lang="fr-CH" dirty="0" smtClean="0"/>
          </a:p>
          <a:p>
            <a:r>
              <a:rPr lang="fr-CH" dirty="0" smtClean="0"/>
              <a:t>State religion </a:t>
            </a:r>
            <a:r>
              <a:rPr lang="fr-CH" dirty="0" err="1" smtClean="0"/>
              <a:t>approving</a:t>
            </a:r>
            <a:r>
              <a:rPr lang="fr-CH" dirty="0" smtClean="0"/>
              <a:t> of </a:t>
            </a:r>
            <a:r>
              <a:rPr lang="fr-CH" dirty="0" err="1" smtClean="0"/>
              <a:t>maoist</a:t>
            </a:r>
            <a:r>
              <a:rPr lang="fr-CH" dirty="0" smtClean="0"/>
              <a:t> </a:t>
            </a:r>
            <a:r>
              <a:rPr lang="fr-CH" dirty="0" err="1" smtClean="0"/>
              <a:t>thought</a:t>
            </a:r>
            <a:r>
              <a:rPr lang="fr-CH" dirty="0" smtClean="0"/>
              <a:t> &amp; CPC est</a:t>
            </a:r>
          </a:p>
          <a:p>
            <a:r>
              <a:rPr lang="fr-CH" dirty="0" err="1" smtClean="0"/>
              <a:t>Artists</a:t>
            </a:r>
            <a:r>
              <a:rPr lang="fr-CH" dirty="0" smtClean="0"/>
              <a:t> </a:t>
            </a:r>
            <a:r>
              <a:rPr lang="fr-CH" dirty="0" err="1" smtClean="0"/>
              <a:t>attacked</a:t>
            </a:r>
            <a:r>
              <a:rPr lang="fr-CH" dirty="0" smtClean="0"/>
              <a:t> &amp; </a:t>
            </a:r>
            <a:r>
              <a:rPr lang="fr-CH" dirty="0" err="1" smtClean="0"/>
              <a:t>re</a:t>
            </a:r>
            <a:r>
              <a:rPr lang="fr-CH" dirty="0" smtClean="0"/>
              <a:t>-</a:t>
            </a:r>
            <a:r>
              <a:rPr lang="fr-CH" dirty="0" err="1" smtClean="0"/>
              <a:t>educated</a:t>
            </a:r>
            <a:endParaRPr lang="fr-CH" dirty="0" smtClean="0"/>
          </a:p>
          <a:p>
            <a:r>
              <a:rPr lang="fr-CH" dirty="0" err="1" smtClean="0"/>
              <a:t>Inds</a:t>
            </a:r>
            <a:r>
              <a:rPr lang="fr-CH" dirty="0" smtClean="0"/>
              <a:t> </a:t>
            </a:r>
            <a:r>
              <a:rPr lang="fr-CH" dirty="0" err="1" smtClean="0"/>
              <a:t>unimportant</a:t>
            </a:r>
            <a:r>
              <a:rPr lang="fr-CH" dirty="0" smtClean="0"/>
              <a:t> to Mao and </a:t>
            </a:r>
            <a:r>
              <a:rPr lang="fr-CH" dirty="0" err="1" smtClean="0"/>
              <a:t>regime</a:t>
            </a:r>
            <a:r>
              <a:rPr lang="fr-CH" dirty="0" smtClean="0"/>
              <a:t> </a:t>
            </a:r>
          </a:p>
          <a:p>
            <a:r>
              <a:rPr lang="fr-CH" dirty="0" smtClean="0"/>
              <a:t>Mass change </a:t>
            </a:r>
            <a:r>
              <a:rPr lang="fr-CH" dirty="0"/>
              <a:t>&gt;</a:t>
            </a:r>
            <a:r>
              <a:rPr lang="fr-CH" dirty="0" smtClean="0"/>
              <a:t> </a:t>
            </a:r>
            <a:r>
              <a:rPr lang="fr-CH" dirty="0" err="1" smtClean="0"/>
              <a:t>individual</a:t>
            </a:r>
            <a:r>
              <a:rPr lang="fr-CH" dirty="0" smtClean="0"/>
              <a:t> </a:t>
            </a:r>
            <a:r>
              <a:rPr lang="fr-CH" dirty="0" err="1" smtClean="0"/>
              <a:t>suffering</a:t>
            </a:r>
            <a:endParaRPr lang="fr-CH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19672" y="5713140"/>
            <a:ext cx="626469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hlinkClick r:id="rId2"/>
              </a:rPr>
              <a:t>Criticize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hlinkClick r:id="rId2"/>
              </a:rPr>
              <a:t> the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hlinkClick r:id="rId2"/>
              </a:rPr>
              <a:t>old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hlinkClick r:id="rId2"/>
              </a:rPr>
              <a:t> world and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hlinkClick r:id="rId2"/>
              </a:rPr>
              <a:t>build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hlinkClick r:id="rId2"/>
              </a:rPr>
              <a:t> a new world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hlinkClick r:id="rId2"/>
              </a:rPr>
              <a:t>with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hlinkClick r:id="rId2"/>
              </a:rPr>
              <a:t> Mao Zedong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hlinkClick r:id="rId2"/>
              </a:rPr>
              <a:t>Thought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hlinkClick r:id="rId2"/>
              </a:rPr>
              <a:t> as a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hlinkClick r:id="rId2"/>
              </a:rPr>
              <a:t>weapon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hlinkClick r:id="rId2"/>
              </a:rPr>
              <a:t>, 1966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Criticize the old world and build a new world with Mao Zedong Thought as a weapon, 196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692696"/>
            <a:ext cx="3924300" cy="502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104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Cultural </a:t>
            </a:r>
            <a:r>
              <a:rPr lang="fr-CH" dirty="0" err="1" smtClean="0"/>
              <a:t>Revolution</a:t>
            </a:r>
            <a:r>
              <a:rPr lang="fr-CH" dirty="0" smtClean="0"/>
              <a:t> –</a:t>
            </a:r>
            <a:r>
              <a:rPr lang="fr-CH" dirty="0" err="1" smtClean="0"/>
              <a:t>what</a:t>
            </a:r>
            <a:r>
              <a:rPr lang="fr-CH" dirty="0" smtClean="0"/>
              <a:t>? 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H" dirty="0"/>
              <a:t>May 1966 – Beijing Uni </a:t>
            </a:r>
            <a:r>
              <a:rPr lang="fr-CH" dirty="0" err="1"/>
              <a:t>students</a:t>
            </a:r>
            <a:r>
              <a:rPr lang="fr-CH" dirty="0"/>
              <a:t> </a:t>
            </a:r>
            <a:r>
              <a:rPr lang="fr-CH" dirty="0" err="1"/>
              <a:t>rebelled</a:t>
            </a:r>
            <a:r>
              <a:rPr lang="fr-CH" dirty="0"/>
              <a:t> </a:t>
            </a:r>
            <a:r>
              <a:rPr lang="fr-CH" dirty="0" err="1"/>
              <a:t>supp</a:t>
            </a:r>
            <a:r>
              <a:rPr lang="fr-CH" dirty="0"/>
              <a:t> by Jiang, Mao; Lin</a:t>
            </a:r>
          </a:p>
          <a:p>
            <a:r>
              <a:rPr lang="fr-CH" dirty="0"/>
              <a:t>Ed system </a:t>
            </a:r>
            <a:r>
              <a:rPr lang="fr-CH" dirty="0" err="1"/>
              <a:t>attacked</a:t>
            </a:r>
            <a:r>
              <a:rPr lang="fr-CH" dirty="0"/>
              <a:t>; </a:t>
            </a:r>
            <a:r>
              <a:rPr lang="fr-CH" dirty="0" err="1"/>
              <a:t>wide</a:t>
            </a:r>
            <a:r>
              <a:rPr lang="fr-CH" dirty="0"/>
              <a:t> </a:t>
            </a:r>
            <a:r>
              <a:rPr lang="fr-CH" dirty="0" err="1"/>
              <a:t>ranging</a:t>
            </a:r>
            <a:r>
              <a:rPr lang="fr-CH" dirty="0"/>
              <a:t> changes </a:t>
            </a:r>
            <a:r>
              <a:rPr lang="fr-CH" dirty="0" err="1"/>
              <a:t>demanded</a:t>
            </a:r>
            <a:r>
              <a:rPr lang="fr-CH" dirty="0"/>
              <a:t>; </a:t>
            </a:r>
            <a:r>
              <a:rPr lang="fr-CH" dirty="0" err="1"/>
              <a:t>work</a:t>
            </a:r>
            <a:r>
              <a:rPr lang="fr-CH" dirty="0"/>
              <a:t> teams</a:t>
            </a:r>
          </a:p>
          <a:p>
            <a:r>
              <a:rPr lang="fr-CH" dirty="0"/>
              <a:t>July 66 – Mao </a:t>
            </a:r>
            <a:r>
              <a:rPr lang="fr-CH" dirty="0" err="1"/>
              <a:t>swam</a:t>
            </a:r>
            <a:r>
              <a:rPr lang="fr-CH" dirty="0"/>
              <a:t> in </a:t>
            </a:r>
            <a:r>
              <a:rPr lang="fr-CH" dirty="0" err="1"/>
              <a:t>Yangtze</a:t>
            </a:r>
            <a:r>
              <a:rPr lang="fr-CH" dirty="0"/>
              <a:t> for over 1 </a:t>
            </a:r>
            <a:r>
              <a:rPr lang="fr-CH" dirty="0" err="1"/>
              <a:t>hr</a:t>
            </a:r>
            <a:r>
              <a:rPr lang="fr-CH" dirty="0"/>
              <a:t> – I </a:t>
            </a:r>
            <a:r>
              <a:rPr lang="fr-CH" dirty="0" err="1"/>
              <a:t>am</a:t>
            </a:r>
            <a:r>
              <a:rPr lang="fr-CH" dirty="0"/>
              <a:t> alive &amp; </a:t>
            </a:r>
            <a:r>
              <a:rPr lang="fr-CH" dirty="0" err="1"/>
              <a:t>returning</a:t>
            </a:r>
            <a:endParaRPr lang="fr-CH" dirty="0"/>
          </a:p>
          <a:p>
            <a:r>
              <a:rPr lang="fr-CH" dirty="0"/>
              <a:t>Lin </a:t>
            </a:r>
            <a:r>
              <a:rPr lang="fr-CH" dirty="0" err="1"/>
              <a:t>promoted</a:t>
            </a:r>
            <a:r>
              <a:rPr lang="fr-CH" dirty="0"/>
              <a:t> to vice-Chairman of Party </a:t>
            </a:r>
            <a:r>
              <a:rPr lang="fr-CH" dirty="0" err="1"/>
              <a:t>under</a:t>
            </a:r>
            <a:r>
              <a:rPr lang="fr-CH" dirty="0"/>
              <a:t> Mao</a:t>
            </a:r>
          </a:p>
          <a:p>
            <a:r>
              <a:rPr lang="fr-CH" dirty="0"/>
              <a:t>5 </a:t>
            </a:r>
            <a:r>
              <a:rPr lang="fr-CH" dirty="0" err="1"/>
              <a:t>Aug</a:t>
            </a:r>
            <a:r>
              <a:rPr lang="fr-CH" dirty="0"/>
              <a:t> 66 – </a:t>
            </a:r>
            <a:r>
              <a:rPr lang="fr-CH" i="1" dirty="0"/>
              <a:t>Bombard the </a:t>
            </a:r>
            <a:r>
              <a:rPr lang="fr-CH" i="1" dirty="0" err="1"/>
              <a:t>Headquarters</a:t>
            </a:r>
            <a:r>
              <a:rPr lang="fr-CH" i="1" dirty="0"/>
              <a:t> </a:t>
            </a:r>
            <a:r>
              <a:rPr lang="fr-CH" dirty="0"/>
              <a:t>– poster </a:t>
            </a:r>
            <a:r>
              <a:rPr lang="fr-CH" dirty="0" err="1"/>
              <a:t>campaign</a:t>
            </a:r>
            <a:endParaRPr lang="fr-CH" dirty="0"/>
          </a:p>
          <a:p>
            <a:r>
              <a:rPr lang="fr-CH" dirty="0" err="1"/>
              <a:t>Students</a:t>
            </a:r>
            <a:r>
              <a:rPr lang="fr-CH" dirty="0"/>
              <a:t> </a:t>
            </a:r>
            <a:r>
              <a:rPr lang="fr-CH" dirty="0" err="1"/>
              <a:t>called</a:t>
            </a:r>
            <a:r>
              <a:rPr lang="fr-CH" dirty="0"/>
              <a:t> </a:t>
            </a:r>
            <a:r>
              <a:rPr lang="fr-CH" dirty="0" err="1"/>
              <a:t>upon</a:t>
            </a:r>
            <a:r>
              <a:rPr lang="fr-CH" dirty="0"/>
              <a:t> to </a:t>
            </a:r>
            <a:r>
              <a:rPr lang="fr-CH" dirty="0" err="1"/>
              <a:t>attack</a:t>
            </a:r>
            <a:r>
              <a:rPr lang="fr-CH" dirty="0"/>
              <a:t> CPC</a:t>
            </a:r>
          </a:p>
          <a:p>
            <a:r>
              <a:rPr lang="fr-CH" dirty="0"/>
              <a:t>8 </a:t>
            </a:r>
            <a:r>
              <a:rPr lang="fr-CH" dirty="0" err="1"/>
              <a:t>Aug</a:t>
            </a:r>
            <a:r>
              <a:rPr lang="fr-CH" dirty="0"/>
              <a:t> 66 – Lins </a:t>
            </a:r>
            <a:r>
              <a:rPr lang="fr-CH" i="1" dirty="0"/>
              <a:t>16 Points</a:t>
            </a:r>
            <a:r>
              <a:rPr lang="fr-CH" dirty="0"/>
              <a:t> – </a:t>
            </a:r>
            <a:r>
              <a:rPr lang="fr-CH" dirty="0" err="1"/>
              <a:t>students</a:t>
            </a:r>
            <a:r>
              <a:rPr lang="fr-CH" dirty="0"/>
              <a:t> to </a:t>
            </a:r>
            <a:r>
              <a:rPr lang="fr-CH" dirty="0" err="1"/>
              <a:t>attack</a:t>
            </a:r>
            <a:r>
              <a:rPr lang="fr-CH" dirty="0"/>
              <a:t> party </a:t>
            </a:r>
            <a:r>
              <a:rPr lang="fr-CH" dirty="0" err="1"/>
              <a:t>members</a:t>
            </a:r>
            <a:endParaRPr lang="fr-CH" dirty="0"/>
          </a:p>
          <a:p>
            <a:r>
              <a:rPr lang="fr-CH" dirty="0" err="1"/>
              <a:t>Red</a:t>
            </a:r>
            <a:r>
              <a:rPr lang="fr-CH" dirty="0"/>
              <a:t> </a:t>
            </a:r>
            <a:r>
              <a:rPr lang="fr-CH" dirty="0" err="1"/>
              <a:t>Guards</a:t>
            </a:r>
            <a:r>
              <a:rPr lang="fr-CH" dirty="0"/>
              <a:t> est – </a:t>
            </a:r>
            <a:r>
              <a:rPr lang="fr-CH" dirty="0" err="1"/>
              <a:t>students</a:t>
            </a:r>
            <a:r>
              <a:rPr lang="fr-CH" dirty="0"/>
              <a:t> w/</a:t>
            </a:r>
            <a:r>
              <a:rPr lang="fr-CH" dirty="0" err="1"/>
              <a:t>red</a:t>
            </a:r>
            <a:r>
              <a:rPr lang="fr-CH" dirty="0"/>
              <a:t> </a:t>
            </a:r>
            <a:r>
              <a:rPr lang="fr-CH" dirty="0" err="1"/>
              <a:t>armbands</a:t>
            </a:r>
            <a:r>
              <a:rPr lang="fr-CH" dirty="0"/>
              <a:t> &amp; </a:t>
            </a:r>
            <a:r>
              <a:rPr lang="fr-CH" dirty="0" err="1"/>
              <a:t>Little</a:t>
            </a:r>
            <a:r>
              <a:rPr lang="fr-CH" dirty="0"/>
              <a:t> </a:t>
            </a:r>
            <a:r>
              <a:rPr lang="fr-CH" dirty="0" err="1"/>
              <a:t>Red</a:t>
            </a:r>
            <a:r>
              <a:rPr lang="fr-CH" dirty="0"/>
              <a:t> Books</a:t>
            </a:r>
          </a:p>
          <a:p>
            <a:r>
              <a:rPr lang="fr-CH" dirty="0" err="1"/>
              <a:t>Supp</a:t>
            </a:r>
            <a:r>
              <a:rPr lang="fr-CH" dirty="0"/>
              <a:t> by PLA; </a:t>
            </a:r>
            <a:r>
              <a:rPr lang="fr-CH" i="1" dirty="0"/>
              <a:t>To </a:t>
            </a:r>
            <a:r>
              <a:rPr lang="fr-CH" i="1" dirty="0" err="1"/>
              <a:t>rebel</a:t>
            </a:r>
            <a:r>
              <a:rPr lang="fr-CH" i="1" dirty="0"/>
              <a:t> </a:t>
            </a:r>
            <a:r>
              <a:rPr lang="fr-CH" i="1" dirty="0" err="1"/>
              <a:t>is</a:t>
            </a:r>
            <a:r>
              <a:rPr lang="fr-CH" i="1" dirty="0"/>
              <a:t> </a:t>
            </a:r>
            <a:r>
              <a:rPr lang="fr-CH" i="1" dirty="0" err="1"/>
              <a:t>justified</a:t>
            </a:r>
            <a:r>
              <a:rPr lang="fr-CH" dirty="0"/>
              <a:t>; </a:t>
            </a:r>
            <a:r>
              <a:rPr lang="fr-CH" dirty="0" err="1"/>
              <a:t>attacked</a:t>
            </a:r>
            <a:r>
              <a:rPr lang="fr-CH" dirty="0"/>
              <a:t> </a:t>
            </a:r>
            <a:r>
              <a:rPr lang="fr-CH" dirty="0" err="1"/>
              <a:t>any</a:t>
            </a:r>
            <a:r>
              <a:rPr lang="fr-CH" dirty="0"/>
              <a:t> bourgeoise practice</a:t>
            </a:r>
          </a:p>
          <a:p>
            <a:r>
              <a:rPr lang="fr-CH" dirty="0" err="1"/>
              <a:t>Milions</a:t>
            </a:r>
            <a:r>
              <a:rPr lang="fr-CH" dirty="0"/>
              <a:t> </a:t>
            </a:r>
            <a:r>
              <a:rPr lang="fr-CH" dirty="0" err="1"/>
              <a:t>joined</a:t>
            </a:r>
            <a:r>
              <a:rPr lang="fr-CH" dirty="0"/>
              <a:t> in </a:t>
            </a:r>
            <a:r>
              <a:rPr lang="fr-CH" dirty="0" err="1"/>
              <a:t>rampage</a:t>
            </a:r>
            <a:r>
              <a:rPr lang="fr-CH" dirty="0"/>
              <a:t> </a:t>
            </a:r>
            <a:r>
              <a:rPr lang="fr-CH" dirty="0" err="1"/>
              <a:t>across</a:t>
            </a:r>
            <a:r>
              <a:rPr lang="fr-CH" dirty="0"/>
              <a:t> China – </a:t>
            </a:r>
            <a:r>
              <a:rPr lang="fr-CH" dirty="0" err="1"/>
              <a:t>temples,libraries,schools</a:t>
            </a:r>
            <a:r>
              <a:rPr lang="fr-CH" dirty="0"/>
              <a:t>,</a:t>
            </a:r>
          </a:p>
          <a:p>
            <a:r>
              <a:rPr lang="fr-CH" dirty="0"/>
              <a:t>CPC </a:t>
            </a:r>
            <a:r>
              <a:rPr lang="fr-CH" dirty="0" err="1"/>
              <a:t>targetd</a:t>
            </a:r>
            <a:r>
              <a:rPr lang="fr-CH" dirty="0"/>
              <a:t> by Jiang – Liu </a:t>
            </a:r>
            <a:r>
              <a:rPr lang="fr-CH" dirty="0" err="1"/>
              <a:t>arrested</a:t>
            </a:r>
            <a:r>
              <a:rPr lang="fr-CH" dirty="0"/>
              <a:t>; Zhu &amp; Deng sent to labour camps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2313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……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4572000"/>
          </a:xfrm>
        </p:spPr>
        <p:txBody>
          <a:bodyPr>
            <a:normAutofit lnSpcReduction="10000"/>
          </a:bodyPr>
          <a:lstStyle/>
          <a:p>
            <a:r>
              <a:rPr lang="fr-CH" dirty="0" smtClean="0"/>
              <a:t>1966 – end of </a:t>
            </a:r>
            <a:r>
              <a:rPr lang="fr-CH" dirty="0" err="1" smtClean="0"/>
              <a:t>year</a:t>
            </a:r>
            <a:r>
              <a:rPr lang="fr-CH" dirty="0" smtClean="0"/>
              <a:t> </a:t>
            </a:r>
            <a:r>
              <a:rPr lang="fr-CH" dirty="0" err="1" smtClean="0"/>
              <a:t>sees</a:t>
            </a:r>
            <a:r>
              <a:rPr lang="fr-CH" dirty="0" smtClean="0"/>
              <a:t> Mao </a:t>
            </a:r>
            <a:r>
              <a:rPr lang="fr-CH" dirty="0" err="1" smtClean="0"/>
              <a:t>start</a:t>
            </a:r>
            <a:r>
              <a:rPr lang="fr-CH" dirty="0" smtClean="0"/>
              <a:t> to </a:t>
            </a:r>
            <a:r>
              <a:rPr lang="fr-CH" dirty="0" err="1" smtClean="0"/>
              <a:t>lose</a:t>
            </a:r>
            <a:r>
              <a:rPr lang="fr-CH" dirty="0" smtClean="0"/>
              <a:t> control</a:t>
            </a:r>
          </a:p>
          <a:p>
            <a:r>
              <a:rPr lang="fr-CH" dirty="0" err="1" smtClean="0"/>
              <a:t>Red</a:t>
            </a:r>
            <a:r>
              <a:rPr lang="fr-CH" dirty="0" smtClean="0"/>
              <a:t> </a:t>
            </a:r>
            <a:r>
              <a:rPr lang="fr-CH" dirty="0" err="1" smtClean="0"/>
              <a:t>Guards</a:t>
            </a:r>
            <a:r>
              <a:rPr lang="fr-CH" dirty="0" smtClean="0"/>
              <a:t> split </a:t>
            </a:r>
            <a:r>
              <a:rPr lang="fr-CH" dirty="0" err="1" smtClean="0"/>
              <a:t>into</a:t>
            </a:r>
            <a:r>
              <a:rPr lang="fr-CH" dirty="0" smtClean="0"/>
              <a:t> factions &amp; </a:t>
            </a:r>
            <a:r>
              <a:rPr lang="fr-CH" dirty="0" err="1" smtClean="0"/>
              <a:t>start</a:t>
            </a:r>
            <a:r>
              <a:rPr lang="fr-CH" dirty="0" smtClean="0"/>
              <a:t> </a:t>
            </a:r>
            <a:r>
              <a:rPr lang="fr-CH" dirty="0" err="1" smtClean="0"/>
              <a:t>fighting</a:t>
            </a:r>
            <a:r>
              <a:rPr lang="fr-CH" dirty="0" smtClean="0"/>
              <a:t> </a:t>
            </a:r>
            <a:r>
              <a:rPr lang="fr-CH" dirty="0" err="1" smtClean="0"/>
              <a:t>each</a:t>
            </a:r>
            <a:r>
              <a:rPr lang="fr-CH" dirty="0" smtClean="0"/>
              <a:t> </a:t>
            </a:r>
            <a:r>
              <a:rPr lang="fr-CH" dirty="0" err="1" smtClean="0"/>
              <a:t>other</a:t>
            </a:r>
            <a:endParaRPr lang="fr-CH" dirty="0" smtClean="0"/>
          </a:p>
          <a:p>
            <a:r>
              <a:rPr lang="fr-CH" dirty="0" smtClean="0"/>
              <a:t>Jan 67 – Shanghai </a:t>
            </a:r>
            <a:r>
              <a:rPr lang="fr-CH" dirty="0" err="1" smtClean="0"/>
              <a:t>workers</a:t>
            </a:r>
            <a:r>
              <a:rPr lang="fr-CH" dirty="0" smtClean="0"/>
              <a:t> </a:t>
            </a:r>
            <a:r>
              <a:rPr lang="fr-CH" dirty="0" err="1" smtClean="0"/>
              <a:t>overthrew</a:t>
            </a:r>
            <a:r>
              <a:rPr lang="fr-CH" dirty="0" smtClean="0"/>
              <a:t> city </a:t>
            </a:r>
            <a:r>
              <a:rPr lang="fr-CH" dirty="0" err="1" smtClean="0"/>
              <a:t>govt</a:t>
            </a:r>
            <a:r>
              <a:rPr lang="fr-CH" dirty="0" smtClean="0"/>
              <a:t>; </a:t>
            </a:r>
            <a:r>
              <a:rPr lang="fr-CH" dirty="0" err="1" smtClean="0"/>
              <a:t>embassies</a:t>
            </a:r>
            <a:r>
              <a:rPr lang="fr-CH" dirty="0" smtClean="0"/>
              <a:t> </a:t>
            </a:r>
            <a:r>
              <a:rPr lang="fr-CH" dirty="0" err="1" smtClean="0"/>
              <a:t>attacked</a:t>
            </a:r>
            <a:endParaRPr lang="fr-CH" dirty="0" smtClean="0"/>
          </a:p>
          <a:p>
            <a:r>
              <a:rPr lang="fr-CH" dirty="0" err="1" smtClean="0"/>
              <a:t>Feb</a:t>
            </a:r>
            <a:r>
              <a:rPr lang="fr-CH" dirty="0" smtClean="0"/>
              <a:t> 67 – Mao </a:t>
            </a:r>
            <a:r>
              <a:rPr lang="fr-CH" dirty="0" err="1" smtClean="0"/>
              <a:t>called</a:t>
            </a:r>
            <a:r>
              <a:rPr lang="fr-CH" dirty="0" smtClean="0"/>
              <a:t> PLA in to restore </a:t>
            </a:r>
            <a:r>
              <a:rPr lang="fr-CH" dirty="0" err="1" smtClean="0"/>
              <a:t>order</a:t>
            </a:r>
            <a:r>
              <a:rPr lang="fr-CH" dirty="0" smtClean="0"/>
              <a:t>; </a:t>
            </a:r>
            <a:r>
              <a:rPr lang="fr-CH" dirty="0" err="1" smtClean="0"/>
              <a:t>unrest</a:t>
            </a:r>
            <a:r>
              <a:rPr lang="fr-CH" dirty="0" smtClean="0"/>
              <a:t> continues</a:t>
            </a:r>
          </a:p>
          <a:p>
            <a:r>
              <a:rPr lang="fr-CH" dirty="0" smtClean="0"/>
              <a:t>Sept 1967 – PLA </a:t>
            </a:r>
            <a:r>
              <a:rPr lang="fr-CH" dirty="0" err="1" smtClean="0"/>
              <a:t>ordered</a:t>
            </a:r>
            <a:r>
              <a:rPr lang="fr-CH" dirty="0" smtClean="0"/>
              <a:t> to use </a:t>
            </a:r>
            <a:r>
              <a:rPr lang="fr-CH" dirty="0" err="1" smtClean="0"/>
              <a:t>lethal</a:t>
            </a:r>
            <a:r>
              <a:rPr lang="fr-CH" dirty="0" smtClean="0"/>
              <a:t> force to control situation</a:t>
            </a:r>
          </a:p>
          <a:p>
            <a:r>
              <a:rPr lang="fr-CH" dirty="0" err="1" smtClean="0"/>
              <a:t>Red</a:t>
            </a:r>
            <a:r>
              <a:rPr lang="fr-CH" dirty="0" smtClean="0"/>
              <a:t> </a:t>
            </a:r>
            <a:r>
              <a:rPr lang="fr-CH" dirty="0" err="1" smtClean="0"/>
              <a:t>Guards</a:t>
            </a:r>
            <a:r>
              <a:rPr lang="fr-CH" dirty="0" smtClean="0"/>
              <a:t> </a:t>
            </a:r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dirty="0" err="1" smtClean="0"/>
              <a:t>under</a:t>
            </a:r>
            <a:r>
              <a:rPr lang="fr-CH" dirty="0" smtClean="0"/>
              <a:t> control – more </a:t>
            </a:r>
            <a:r>
              <a:rPr lang="fr-CH" dirty="0" err="1" smtClean="0"/>
              <a:t>disciplined</a:t>
            </a:r>
            <a:r>
              <a:rPr lang="fr-CH" dirty="0" smtClean="0"/>
              <a:t> PLA </a:t>
            </a:r>
            <a:r>
              <a:rPr lang="fr-CH" dirty="0" err="1" smtClean="0"/>
              <a:t>used</a:t>
            </a:r>
            <a:endParaRPr lang="fr-CH" dirty="0" smtClean="0"/>
          </a:p>
          <a:p>
            <a:r>
              <a:rPr lang="fr-CH" dirty="0" smtClean="0"/>
              <a:t>Lin &amp; Jiang </a:t>
            </a:r>
            <a:r>
              <a:rPr lang="fr-CH" dirty="0" err="1" smtClean="0"/>
              <a:t>start</a:t>
            </a:r>
            <a:r>
              <a:rPr lang="fr-CH" dirty="0" smtClean="0"/>
              <a:t> </a:t>
            </a:r>
            <a:r>
              <a:rPr lang="fr-CH" dirty="0" err="1" smtClean="0"/>
              <a:t>own</a:t>
            </a:r>
            <a:r>
              <a:rPr lang="fr-CH" dirty="0" smtClean="0"/>
              <a:t> </a:t>
            </a:r>
            <a:r>
              <a:rPr lang="fr-CH" dirty="0" err="1" smtClean="0"/>
              <a:t>terror</a:t>
            </a:r>
            <a:r>
              <a:rPr lang="fr-CH" dirty="0" smtClean="0"/>
              <a:t> </a:t>
            </a:r>
            <a:r>
              <a:rPr lang="fr-CH" dirty="0" err="1" smtClean="0"/>
              <a:t>campaign</a:t>
            </a:r>
            <a:r>
              <a:rPr lang="fr-CH" dirty="0" smtClean="0"/>
              <a:t> vs </a:t>
            </a:r>
            <a:r>
              <a:rPr lang="fr-CH" dirty="0" err="1" smtClean="0"/>
              <a:t>counter</a:t>
            </a:r>
            <a:r>
              <a:rPr lang="fr-CH" dirty="0" smtClean="0"/>
              <a:t>-</a:t>
            </a:r>
            <a:r>
              <a:rPr lang="fr-CH" dirty="0" err="1" smtClean="0"/>
              <a:t>revolutionaries</a:t>
            </a:r>
            <a:endParaRPr lang="fr-CH" dirty="0" smtClean="0"/>
          </a:p>
          <a:p>
            <a:r>
              <a:rPr lang="fr-CH" dirty="0" smtClean="0"/>
              <a:t>1967 – 1st phase – </a:t>
            </a:r>
            <a:r>
              <a:rPr lang="fr-CH" dirty="0" err="1" smtClean="0"/>
              <a:t>many</a:t>
            </a:r>
            <a:r>
              <a:rPr lang="fr-CH" dirty="0" smtClean="0"/>
              <a:t> </a:t>
            </a:r>
            <a:r>
              <a:rPr lang="fr-CH" dirty="0" err="1" smtClean="0"/>
              <a:t>diff</a:t>
            </a:r>
            <a:r>
              <a:rPr lang="fr-CH" dirty="0" smtClean="0"/>
              <a:t> </a:t>
            </a:r>
            <a:r>
              <a:rPr lang="fr-CH" dirty="0" err="1" smtClean="0"/>
              <a:t>estimates</a:t>
            </a:r>
            <a:r>
              <a:rPr lang="fr-CH" dirty="0" smtClean="0"/>
              <a:t> – </a:t>
            </a:r>
            <a:r>
              <a:rPr lang="fr-CH" smtClean="0"/>
              <a:t>thousands </a:t>
            </a:r>
            <a:r>
              <a:rPr lang="fr-CH" dirty="0" smtClean="0"/>
              <a:t>&gt; </a:t>
            </a:r>
            <a:r>
              <a:rPr lang="fr-CH" dirty="0" err="1" smtClean="0"/>
              <a:t>mills</a:t>
            </a:r>
            <a:endParaRPr lang="fr-CH" dirty="0" smtClean="0"/>
          </a:p>
          <a:p>
            <a:r>
              <a:rPr lang="fr-CH" dirty="0" smtClean="0"/>
              <a:t>1968-71 – 2</a:t>
            </a:r>
            <a:r>
              <a:rPr lang="fr-CH" baseline="30000" dirty="0" smtClean="0"/>
              <a:t>nd</a:t>
            </a:r>
            <a:r>
              <a:rPr lang="fr-CH" dirty="0" smtClean="0"/>
              <a:t> phase – as </a:t>
            </a:r>
            <a:r>
              <a:rPr lang="fr-CH" dirty="0" err="1" smtClean="0"/>
              <a:t>many</a:t>
            </a:r>
            <a:r>
              <a:rPr lang="fr-CH" dirty="0" smtClean="0"/>
              <a:t> </a:t>
            </a:r>
            <a:r>
              <a:rPr lang="fr-CH" dirty="0" err="1" smtClean="0"/>
              <a:t>died</a:t>
            </a:r>
            <a:r>
              <a:rPr lang="fr-CH" dirty="0" smtClean="0"/>
              <a:t> </a:t>
            </a:r>
            <a:r>
              <a:rPr lang="fr-CH" dirty="0" err="1" smtClean="0"/>
              <a:t>again</a:t>
            </a:r>
            <a:endParaRPr lang="fr-CH" dirty="0" smtClean="0"/>
          </a:p>
          <a:p>
            <a:r>
              <a:rPr lang="fr-CH" dirty="0" err="1" smtClean="0"/>
              <a:t>Overall</a:t>
            </a:r>
            <a:r>
              <a:rPr lang="fr-CH" dirty="0" smtClean="0"/>
              <a:t> , up to 12 </a:t>
            </a:r>
            <a:r>
              <a:rPr lang="fr-CH" dirty="0" err="1" smtClean="0"/>
              <a:t>mill</a:t>
            </a:r>
            <a:r>
              <a:rPr lang="fr-CH" dirty="0" smtClean="0"/>
              <a:t> sent to c/</a:t>
            </a:r>
            <a:r>
              <a:rPr lang="fr-CH" dirty="0" err="1" smtClean="0"/>
              <a:t>side</a:t>
            </a:r>
            <a:r>
              <a:rPr lang="fr-CH" dirty="0" smtClean="0"/>
              <a:t> for </a:t>
            </a:r>
            <a:r>
              <a:rPr lang="fr-CH" dirty="0" err="1" smtClean="0"/>
              <a:t>re</a:t>
            </a:r>
            <a:r>
              <a:rPr lang="fr-CH" dirty="0" smtClean="0"/>
              <a:t>-</a:t>
            </a:r>
            <a:r>
              <a:rPr lang="fr-CH" dirty="0" err="1" smtClean="0"/>
              <a:t>education</a:t>
            </a:r>
            <a:endParaRPr lang="fr-C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Cultural </a:t>
            </a:r>
            <a:r>
              <a:rPr lang="fr-CH" dirty="0" err="1" smtClean="0"/>
              <a:t>Revolution</a:t>
            </a:r>
            <a:r>
              <a:rPr lang="fr-CH" dirty="0" smtClean="0"/>
              <a:t> - </a:t>
            </a:r>
            <a:r>
              <a:rPr lang="fr-CH" dirty="0" err="1" smtClean="0"/>
              <a:t>effects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>
            <a:normAutofit lnSpcReduction="10000"/>
          </a:bodyPr>
          <a:lstStyle/>
          <a:p>
            <a:r>
              <a:rPr lang="fr-CH" dirty="0" smtClean="0">
                <a:solidFill>
                  <a:srgbClr val="FF0000"/>
                </a:solidFill>
              </a:rPr>
              <a:t>1966-76 </a:t>
            </a:r>
            <a:r>
              <a:rPr lang="fr-CH" dirty="0" smtClean="0"/>
              <a:t>- </a:t>
            </a:r>
            <a:r>
              <a:rPr lang="fr-CH" dirty="0" err="1" smtClean="0"/>
              <a:t>Estimates</a:t>
            </a:r>
            <a:r>
              <a:rPr lang="fr-CH" dirty="0" smtClean="0"/>
              <a:t> </a:t>
            </a:r>
            <a:r>
              <a:rPr lang="fr-CH" dirty="0" err="1" smtClean="0"/>
              <a:t>vary</a:t>
            </a:r>
            <a:r>
              <a:rPr lang="fr-CH" dirty="0" smtClean="0"/>
              <a:t>: </a:t>
            </a:r>
            <a:r>
              <a:rPr lang="fr-CH" dirty="0" smtClean="0">
                <a:solidFill>
                  <a:srgbClr val="FF0000"/>
                </a:solidFill>
              </a:rPr>
              <a:t>100 </a:t>
            </a:r>
            <a:r>
              <a:rPr lang="fr-CH" dirty="0" err="1" smtClean="0">
                <a:solidFill>
                  <a:srgbClr val="FF0000"/>
                </a:solidFill>
              </a:rPr>
              <a:t>mill</a:t>
            </a:r>
            <a:r>
              <a:rPr lang="fr-CH" dirty="0" smtClean="0">
                <a:solidFill>
                  <a:srgbClr val="FF0000"/>
                </a:solidFill>
              </a:rPr>
              <a:t> population plus </a:t>
            </a:r>
            <a:r>
              <a:rPr lang="fr-CH" dirty="0" err="1" smtClean="0"/>
              <a:t>suffered</a:t>
            </a:r>
            <a:endParaRPr lang="fr-CH" dirty="0" smtClean="0"/>
          </a:p>
          <a:p>
            <a:r>
              <a:rPr lang="fr-CH" dirty="0" smtClean="0">
                <a:solidFill>
                  <a:srgbClr val="FF0000"/>
                </a:solidFill>
              </a:rPr>
              <a:t>Zhou Enlai </a:t>
            </a:r>
            <a:r>
              <a:rPr lang="fr-CH" dirty="0" smtClean="0"/>
              <a:t>– </a:t>
            </a:r>
            <a:r>
              <a:rPr lang="fr-CH" dirty="0" err="1" smtClean="0"/>
              <a:t>survived</a:t>
            </a:r>
            <a:r>
              <a:rPr lang="fr-CH" dirty="0" smtClean="0"/>
              <a:t>, but </a:t>
            </a:r>
            <a:r>
              <a:rPr lang="fr-CH" dirty="0" err="1" smtClean="0"/>
              <a:t>died</a:t>
            </a:r>
            <a:r>
              <a:rPr lang="fr-CH" dirty="0" smtClean="0"/>
              <a:t> </a:t>
            </a:r>
            <a:r>
              <a:rPr lang="fr-CH" dirty="0" err="1" smtClean="0"/>
              <a:t>soon</a:t>
            </a:r>
            <a:r>
              <a:rPr lang="fr-CH" dirty="0" smtClean="0"/>
              <a:t> </a:t>
            </a:r>
            <a:r>
              <a:rPr lang="fr-CH" dirty="0" err="1" smtClean="0"/>
              <a:t>after</a:t>
            </a:r>
            <a:endParaRPr lang="fr-CH" dirty="0" smtClean="0"/>
          </a:p>
          <a:p>
            <a:r>
              <a:rPr lang="fr-CH" dirty="0" smtClean="0">
                <a:solidFill>
                  <a:srgbClr val="FF0000"/>
                </a:solidFill>
              </a:rPr>
              <a:t>Deng Xiaoping </a:t>
            </a:r>
            <a:r>
              <a:rPr lang="fr-CH" dirty="0" smtClean="0"/>
              <a:t>– </a:t>
            </a:r>
            <a:r>
              <a:rPr lang="fr-CH" dirty="0" err="1" smtClean="0"/>
              <a:t>survived</a:t>
            </a:r>
            <a:r>
              <a:rPr lang="fr-CH" dirty="0" smtClean="0"/>
              <a:t>, </a:t>
            </a:r>
            <a:r>
              <a:rPr lang="fr-CH" dirty="0" err="1" smtClean="0"/>
              <a:t>became</a:t>
            </a:r>
            <a:r>
              <a:rPr lang="fr-CH" dirty="0" smtClean="0"/>
              <a:t> Premier</a:t>
            </a:r>
          </a:p>
          <a:p>
            <a:r>
              <a:rPr lang="fr-CH" dirty="0" err="1" smtClean="0"/>
              <a:t>Agric</a:t>
            </a:r>
            <a:r>
              <a:rPr lang="fr-CH" dirty="0" smtClean="0"/>
              <a:t> &amp; </a:t>
            </a:r>
            <a:r>
              <a:rPr lang="fr-CH" dirty="0" err="1" smtClean="0"/>
              <a:t>Ind</a:t>
            </a:r>
            <a:r>
              <a:rPr lang="fr-CH" dirty="0" smtClean="0"/>
              <a:t> reverses – </a:t>
            </a:r>
            <a:r>
              <a:rPr lang="fr-CH" dirty="0" err="1" smtClean="0"/>
              <a:t>magnified</a:t>
            </a:r>
            <a:r>
              <a:rPr lang="fr-CH" dirty="0" smtClean="0"/>
              <a:t> GLF </a:t>
            </a:r>
            <a:r>
              <a:rPr lang="fr-CH" dirty="0" err="1" smtClean="0"/>
              <a:t>failures</a:t>
            </a:r>
            <a:endParaRPr lang="fr-CH" dirty="0" smtClean="0"/>
          </a:p>
          <a:p>
            <a:r>
              <a:rPr lang="fr-CH" u="sng" dirty="0" smtClean="0"/>
              <a:t>Hsu</a:t>
            </a:r>
            <a:r>
              <a:rPr lang="fr-CH" dirty="0" smtClean="0"/>
              <a:t> – </a:t>
            </a:r>
            <a:r>
              <a:rPr lang="fr-CH" dirty="0" err="1" smtClean="0"/>
              <a:t>virtually</a:t>
            </a:r>
            <a:r>
              <a:rPr lang="fr-CH" dirty="0" smtClean="0"/>
              <a:t> </a:t>
            </a:r>
            <a:r>
              <a:rPr lang="fr-CH" dirty="0" err="1" smtClean="0"/>
              <a:t>bankrupted</a:t>
            </a:r>
            <a:r>
              <a:rPr lang="fr-CH" dirty="0" smtClean="0"/>
              <a:t> China (</a:t>
            </a:r>
            <a:r>
              <a:rPr lang="fr-CH" i="1" dirty="0" smtClean="0"/>
              <a:t>Rise of Modern China </a:t>
            </a:r>
            <a:r>
              <a:rPr lang="fr-CH" dirty="0" smtClean="0"/>
              <a:t>2000)</a:t>
            </a:r>
          </a:p>
          <a:p>
            <a:r>
              <a:rPr lang="fr-CH" dirty="0" smtClean="0"/>
              <a:t>Education </a:t>
            </a:r>
            <a:r>
              <a:rPr lang="fr-CH" dirty="0" err="1" smtClean="0"/>
              <a:t>dismantled</a:t>
            </a:r>
            <a:endParaRPr lang="fr-CH" dirty="0" smtClean="0"/>
          </a:p>
          <a:p>
            <a:r>
              <a:rPr lang="fr-CH" dirty="0" smtClean="0"/>
              <a:t>Intelligentsia sent to c/</a:t>
            </a:r>
            <a:r>
              <a:rPr lang="fr-CH" dirty="0" err="1" smtClean="0"/>
              <a:t>side</a:t>
            </a:r>
            <a:endParaRPr lang="fr-CH" dirty="0" smtClean="0"/>
          </a:p>
          <a:p>
            <a:r>
              <a:rPr lang="fr-CH" u="sng" dirty="0" smtClean="0"/>
              <a:t>Hsu</a:t>
            </a:r>
            <a:r>
              <a:rPr lang="fr-CH" dirty="0" smtClean="0"/>
              <a:t> – </a:t>
            </a:r>
            <a:r>
              <a:rPr lang="fr-CH" i="1" dirty="0" err="1" smtClean="0"/>
              <a:t>anticultural</a:t>
            </a:r>
            <a:r>
              <a:rPr lang="fr-CH" i="1" dirty="0" smtClean="0"/>
              <a:t>, anti-</a:t>
            </a:r>
            <a:r>
              <a:rPr lang="fr-CH" i="1" dirty="0" err="1" smtClean="0"/>
              <a:t>intellectual</a:t>
            </a:r>
            <a:r>
              <a:rPr lang="fr-CH" i="1" dirty="0" smtClean="0"/>
              <a:t>, </a:t>
            </a:r>
            <a:r>
              <a:rPr lang="fr-CH" i="1" dirty="0" err="1" smtClean="0"/>
              <a:t>antiscientific</a:t>
            </a:r>
            <a:r>
              <a:rPr lang="fr-CH" i="1" dirty="0" smtClean="0"/>
              <a:t> – </a:t>
            </a:r>
            <a:r>
              <a:rPr lang="fr-CH" dirty="0" err="1" smtClean="0"/>
              <a:t>affected</a:t>
            </a:r>
            <a:r>
              <a:rPr lang="fr-CH" dirty="0" smtClean="0"/>
              <a:t> 3 gens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1981</a:t>
            </a:r>
            <a:r>
              <a:rPr lang="fr-CH" dirty="0" smtClean="0"/>
              <a:t> – CPC – </a:t>
            </a:r>
            <a:r>
              <a:rPr lang="fr-CH" i="1" dirty="0" smtClean="0"/>
              <a:t>the </a:t>
            </a:r>
            <a:r>
              <a:rPr lang="fr-CH" i="1" dirty="0" err="1" smtClean="0"/>
              <a:t>most</a:t>
            </a:r>
            <a:r>
              <a:rPr lang="fr-CH" i="1" dirty="0" smtClean="0"/>
              <a:t> </a:t>
            </a:r>
            <a:r>
              <a:rPr lang="fr-CH" i="1" dirty="0" err="1" smtClean="0"/>
              <a:t>devestating</a:t>
            </a:r>
            <a:r>
              <a:rPr lang="fr-CH" i="1" dirty="0" smtClean="0"/>
              <a:t> </a:t>
            </a:r>
            <a:r>
              <a:rPr lang="fr-CH" i="1" dirty="0" err="1" smtClean="0"/>
              <a:t>setback</a:t>
            </a:r>
            <a:r>
              <a:rPr lang="fr-CH" i="1" dirty="0" smtClean="0"/>
              <a:t>…</a:t>
            </a:r>
            <a:r>
              <a:rPr lang="fr-CH" i="1" dirty="0" err="1" smtClean="0"/>
              <a:t>initiated</a:t>
            </a:r>
            <a:r>
              <a:rPr lang="fr-CH" i="1" dirty="0" smtClean="0"/>
              <a:t> and </a:t>
            </a:r>
            <a:r>
              <a:rPr lang="fr-CH" i="1" dirty="0" err="1" smtClean="0"/>
              <a:t>led</a:t>
            </a:r>
            <a:r>
              <a:rPr lang="fr-CH" i="1" dirty="0" smtClean="0"/>
              <a:t> by </a:t>
            </a:r>
            <a:r>
              <a:rPr lang="fr-CH" i="1" dirty="0" err="1" smtClean="0"/>
              <a:t>Comrade</a:t>
            </a:r>
            <a:r>
              <a:rPr lang="fr-CH" i="1" dirty="0" smtClean="0"/>
              <a:t> Mao </a:t>
            </a:r>
            <a:r>
              <a:rPr lang="fr-CH" i="1" dirty="0" err="1" smtClean="0"/>
              <a:t>Zedong</a:t>
            </a:r>
            <a:r>
              <a:rPr lang="fr-CH" dirty="0" smtClean="0"/>
              <a:t> (Beijing </a:t>
            </a:r>
            <a:r>
              <a:rPr lang="fr-CH" dirty="0" err="1" smtClean="0"/>
              <a:t>Review</a:t>
            </a:r>
            <a:r>
              <a:rPr lang="fr-CH" dirty="0" smtClean="0"/>
              <a:t>; no.27; 6 July 1981)</a:t>
            </a:r>
            <a:endParaRPr lang="fr-CH" i="1" dirty="0" smtClean="0"/>
          </a:p>
          <a:p>
            <a:endParaRPr lang="fr-CH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….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/>
          <a:lstStyle/>
          <a:p>
            <a:r>
              <a:rPr lang="fr-CH" dirty="0" err="1" smtClean="0"/>
              <a:t>Why</a:t>
            </a:r>
            <a:r>
              <a:rPr lang="fr-CH" dirty="0" smtClean="0"/>
              <a:t> </a:t>
            </a:r>
            <a:r>
              <a:rPr lang="fr-CH" dirty="0" err="1" smtClean="0"/>
              <a:t>did</a:t>
            </a:r>
            <a:r>
              <a:rPr lang="fr-CH" dirty="0" smtClean="0"/>
              <a:t> Mao </a:t>
            </a:r>
            <a:r>
              <a:rPr lang="fr-CH" dirty="0" err="1" smtClean="0"/>
              <a:t>launch</a:t>
            </a:r>
            <a:r>
              <a:rPr lang="fr-CH" dirty="0" smtClean="0"/>
              <a:t> and </a:t>
            </a:r>
            <a:r>
              <a:rPr lang="fr-CH" dirty="0" err="1" smtClean="0"/>
              <a:t>lead</a:t>
            </a:r>
            <a:r>
              <a:rPr lang="fr-CH" dirty="0" smtClean="0"/>
              <a:t> </a:t>
            </a:r>
            <a:r>
              <a:rPr lang="fr-CH" dirty="0" err="1" smtClean="0"/>
              <a:t>it</a:t>
            </a:r>
            <a:r>
              <a:rPr lang="fr-CH" dirty="0" smtClean="0"/>
              <a:t> </a:t>
            </a:r>
            <a:r>
              <a:rPr lang="fr-CH" dirty="0" err="1" smtClean="0"/>
              <a:t>then</a:t>
            </a:r>
            <a:r>
              <a:rPr lang="fr-CH" dirty="0" smtClean="0"/>
              <a:t>? No direct </a:t>
            </a:r>
            <a:r>
              <a:rPr lang="fr-CH" dirty="0" err="1" smtClean="0"/>
              <a:t>expl</a:t>
            </a:r>
            <a:r>
              <a:rPr lang="fr-CH" dirty="0" smtClean="0"/>
              <a:t>, </a:t>
            </a:r>
            <a:r>
              <a:rPr lang="fr-CH" dirty="0" err="1" smtClean="0"/>
              <a:t>evidence</a:t>
            </a:r>
            <a:endParaRPr lang="fr-CH" dirty="0" smtClean="0"/>
          </a:p>
          <a:p>
            <a:r>
              <a:rPr lang="fr-CH" dirty="0" smtClean="0"/>
              <a:t>Just </a:t>
            </a:r>
            <a:r>
              <a:rPr lang="fr-CH" dirty="0" err="1" smtClean="0"/>
              <a:t>before</a:t>
            </a:r>
            <a:r>
              <a:rPr lang="fr-CH" dirty="0" smtClean="0"/>
              <a:t> </a:t>
            </a:r>
            <a:r>
              <a:rPr lang="fr-CH" dirty="0" err="1" smtClean="0"/>
              <a:t>he</a:t>
            </a:r>
            <a:r>
              <a:rPr lang="fr-CH" dirty="0" smtClean="0"/>
              <a:t> </a:t>
            </a:r>
            <a:r>
              <a:rPr lang="fr-CH" dirty="0" err="1" smtClean="0"/>
              <a:t>died</a:t>
            </a:r>
            <a:r>
              <a:rPr lang="fr-CH" dirty="0" smtClean="0"/>
              <a:t>, Mao </a:t>
            </a:r>
            <a:r>
              <a:rPr lang="fr-CH" dirty="0" err="1" smtClean="0"/>
              <a:t>claimed</a:t>
            </a:r>
            <a:r>
              <a:rPr lang="fr-CH" dirty="0" smtClean="0"/>
              <a:t> 2 </a:t>
            </a:r>
            <a:r>
              <a:rPr lang="fr-CH" dirty="0" err="1" smtClean="0"/>
              <a:t>great</a:t>
            </a:r>
            <a:r>
              <a:rPr lang="fr-CH" dirty="0" smtClean="0"/>
              <a:t> </a:t>
            </a:r>
            <a:r>
              <a:rPr lang="fr-CH" dirty="0" err="1" smtClean="0"/>
              <a:t>victories</a:t>
            </a:r>
            <a:r>
              <a:rPr lang="fr-CH" dirty="0" smtClean="0"/>
              <a:t>….</a:t>
            </a:r>
          </a:p>
          <a:p>
            <a:r>
              <a:rPr lang="fr-CH" dirty="0" smtClean="0"/>
              <a:t>1) </a:t>
            </a:r>
            <a:r>
              <a:rPr lang="fr-CH" dirty="0" err="1" smtClean="0"/>
              <a:t>Defeating</a:t>
            </a:r>
            <a:r>
              <a:rPr lang="fr-CH" dirty="0" smtClean="0"/>
              <a:t> </a:t>
            </a:r>
            <a:r>
              <a:rPr lang="fr-CH" dirty="0" err="1" smtClean="0"/>
              <a:t>Japanese</a:t>
            </a:r>
            <a:r>
              <a:rPr lang="fr-CH" dirty="0" smtClean="0"/>
              <a:t> &amp; </a:t>
            </a:r>
            <a:r>
              <a:rPr lang="fr-CH" dirty="0" err="1" smtClean="0"/>
              <a:t>Nationalists</a:t>
            </a:r>
            <a:endParaRPr lang="fr-CH" dirty="0" smtClean="0"/>
          </a:p>
          <a:p>
            <a:r>
              <a:rPr lang="fr-CH" dirty="0" smtClean="0"/>
              <a:t>2) Introduction of Cultural </a:t>
            </a:r>
            <a:r>
              <a:rPr lang="fr-CH" dirty="0" err="1" smtClean="0"/>
              <a:t>Revolution</a:t>
            </a:r>
            <a:r>
              <a:rPr lang="fr-CH" dirty="0" smtClean="0"/>
              <a:t> (</a:t>
            </a:r>
            <a:r>
              <a:rPr lang="fr-CH" dirty="0" err="1" smtClean="0"/>
              <a:t>unfinished</a:t>
            </a:r>
            <a:r>
              <a:rPr lang="fr-CH" dirty="0" smtClean="0"/>
              <a:t>…)</a:t>
            </a:r>
          </a:p>
          <a:p>
            <a:r>
              <a:rPr lang="fr-CH" dirty="0" err="1" smtClean="0"/>
              <a:t>Historical</a:t>
            </a:r>
            <a:r>
              <a:rPr lang="fr-CH" dirty="0" smtClean="0"/>
              <a:t> opinion </a:t>
            </a:r>
            <a:r>
              <a:rPr lang="fr-CH" dirty="0" err="1" smtClean="0"/>
              <a:t>differs</a:t>
            </a:r>
            <a:r>
              <a:rPr lang="fr-CH" dirty="0" smtClean="0"/>
              <a:t>:</a:t>
            </a:r>
          </a:p>
          <a:p>
            <a:r>
              <a:rPr lang="fr-CH" dirty="0" err="1" smtClean="0"/>
              <a:t>Re</a:t>
            </a:r>
            <a:r>
              <a:rPr lang="fr-CH" dirty="0" smtClean="0"/>
              <a:t>-est </a:t>
            </a:r>
            <a:r>
              <a:rPr lang="fr-CH" dirty="0" err="1" smtClean="0"/>
              <a:t>own</a:t>
            </a:r>
            <a:r>
              <a:rPr lang="fr-CH" dirty="0" smtClean="0"/>
              <a:t> position </a:t>
            </a:r>
            <a:r>
              <a:rPr lang="fr-CH" dirty="0" err="1" smtClean="0"/>
              <a:t>after</a:t>
            </a:r>
            <a:r>
              <a:rPr lang="fr-CH" dirty="0" smtClean="0"/>
              <a:t> GLF </a:t>
            </a:r>
            <a:r>
              <a:rPr lang="fr-CH" dirty="0" err="1" smtClean="0"/>
              <a:t>failure</a:t>
            </a:r>
            <a:r>
              <a:rPr lang="fr-CH" dirty="0" smtClean="0"/>
              <a:t>, </a:t>
            </a:r>
          </a:p>
          <a:p>
            <a:pPr>
              <a:buNone/>
            </a:pPr>
            <a:r>
              <a:rPr lang="fr-CH" dirty="0" smtClean="0"/>
              <a:t>   OR</a:t>
            </a:r>
          </a:p>
          <a:p>
            <a:r>
              <a:rPr lang="fr-CH" dirty="0" err="1" smtClean="0"/>
              <a:t>Re</a:t>
            </a:r>
            <a:r>
              <a:rPr lang="fr-CH" dirty="0" smtClean="0"/>
              <a:t>-est China`s </a:t>
            </a:r>
            <a:r>
              <a:rPr lang="fr-CH" dirty="0" err="1" smtClean="0"/>
              <a:t>socialist</a:t>
            </a:r>
            <a:r>
              <a:rPr lang="fr-CH" dirty="0" smtClean="0"/>
              <a:t> </a:t>
            </a:r>
            <a:r>
              <a:rPr lang="fr-CH" dirty="0" err="1" smtClean="0"/>
              <a:t>revolution</a:t>
            </a:r>
            <a:r>
              <a:rPr lang="fr-CH" dirty="0" smtClean="0"/>
              <a:t> - Perm </a:t>
            </a:r>
            <a:r>
              <a:rPr lang="fr-CH" dirty="0" err="1" smtClean="0"/>
              <a:t>Rev</a:t>
            </a:r>
            <a:r>
              <a:rPr lang="fr-CH" dirty="0" smtClean="0"/>
              <a:t> </a:t>
            </a:r>
            <a:r>
              <a:rPr lang="fr-CH" dirty="0" err="1" smtClean="0"/>
              <a:t>way</a:t>
            </a:r>
            <a:r>
              <a:rPr lang="fr-CH" dirty="0" smtClean="0"/>
              <a:t> </a:t>
            </a:r>
            <a:r>
              <a:rPr lang="fr-CH" dirty="0" err="1" smtClean="0"/>
              <a:t>forward</a:t>
            </a:r>
            <a:endParaRPr lang="fr-CH" dirty="0" smtClean="0"/>
          </a:p>
          <a:p>
            <a:r>
              <a:rPr lang="fr-CH" dirty="0" err="1" smtClean="0"/>
              <a:t>Threats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within</a:t>
            </a:r>
            <a:r>
              <a:rPr lang="fr-CH" dirty="0" smtClean="0"/>
              <a:t> and </a:t>
            </a:r>
            <a:r>
              <a:rPr lang="fr-CH" dirty="0" err="1" smtClean="0"/>
              <a:t>without</a:t>
            </a:r>
            <a:r>
              <a:rPr lang="fr-CH" dirty="0" smtClean="0"/>
              <a:t> – CPC; USSR; West….</a:t>
            </a:r>
          </a:p>
          <a:p>
            <a:endParaRPr lang="fr-CH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Cultural </a:t>
            </a:r>
            <a:r>
              <a:rPr lang="fr-CH" dirty="0" err="1" smtClean="0"/>
              <a:t>Revolution</a:t>
            </a:r>
            <a:r>
              <a:rPr lang="fr-CH" dirty="0" smtClean="0"/>
              <a:t> - </a:t>
            </a:r>
            <a:r>
              <a:rPr lang="fr-CH" dirty="0" err="1" smtClean="0"/>
              <a:t>aftermath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>
            <a:normAutofit fontScale="92500" lnSpcReduction="10000"/>
          </a:bodyPr>
          <a:lstStyle/>
          <a:p>
            <a:r>
              <a:rPr lang="fr-CH" dirty="0" smtClean="0">
                <a:solidFill>
                  <a:srgbClr val="FF0000"/>
                </a:solidFill>
              </a:rPr>
              <a:t>1971</a:t>
            </a:r>
            <a:r>
              <a:rPr lang="fr-CH" dirty="0" smtClean="0"/>
              <a:t> – CR </a:t>
            </a:r>
            <a:r>
              <a:rPr lang="fr-CH" dirty="0" err="1" smtClean="0"/>
              <a:t>quietening</a:t>
            </a:r>
            <a:r>
              <a:rPr lang="fr-CH" dirty="0" smtClean="0"/>
              <a:t> down; Mao`s </a:t>
            </a:r>
            <a:r>
              <a:rPr lang="fr-CH" dirty="0" err="1" smtClean="0"/>
              <a:t>CoP</a:t>
            </a:r>
            <a:r>
              <a:rPr lang="fr-CH" dirty="0" smtClean="0"/>
              <a:t> </a:t>
            </a:r>
            <a:r>
              <a:rPr lang="fr-CH" dirty="0" err="1" smtClean="0"/>
              <a:t>at</a:t>
            </a:r>
            <a:r>
              <a:rPr lang="fr-CH" dirty="0" smtClean="0"/>
              <a:t> maximum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Young </a:t>
            </a:r>
            <a:r>
              <a:rPr lang="fr-CH" dirty="0" err="1" smtClean="0">
                <a:solidFill>
                  <a:srgbClr val="FF0000"/>
                </a:solidFill>
              </a:rPr>
              <a:t>Communist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League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/>
              <a:t>established</a:t>
            </a:r>
            <a:endParaRPr lang="fr-CH" dirty="0" smtClean="0"/>
          </a:p>
          <a:p>
            <a:r>
              <a:rPr lang="fr-CH" dirty="0" smtClean="0"/>
              <a:t>Lin </a:t>
            </a:r>
            <a:r>
              <a:rPr lang="fr-CH" dirty="0" err="1" smtClean="0"/>
              <a:t>Biao</a:t>
            </a:r>
            <a:r>
              <a:rPr lang="fr-CH" dirty="0" smtClean="0"/>
              <a:t> </a:t>
            </a:r>
            <a:r>
              <a:rPr lang="fr-CH" dirty="0" err="1" smtClean="0"/>
              <a:t>felt</a:t>
            </a:r>
            <a:r>
              <a:rPr lang="fr-CH" dirty="0" smtClean="0"/>
              <a:t> </a:t>
            </a:r>
            <a:r>
              <a:rPr lang="fr-CH" dirty="0" err="1" smtClean="0"/>
              <a:t>under</a:t>
            </a:r>
            <a:r>
              <a:rPr lang="fr-CH" dirty="0" smtClean="0"/>
              <a:t> </a:t>
            </a:r>
            <a:r>
              <a:rPr lang="fr-CH" dirty="0" err="1" smtClean="0"/>
              <a:t>threat</a:t>
            </a:r>
            <a:r>
              <a:rPr lang="fr-CH" dirty="0" smtClean="0"/>
              <a:t> w/</a:t>
            </a:r>
            <a:r>
              <a:rPr lang="fr-CH" dirty="0" err="1" smtClean="0"/>
              <a:t>winding</a:t>
            </a:r>
            <a:r>
              <a:rPr lang="fr-CH" dirty="0" smtClean="0"/>
              <a:t> down of CR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Sept 71 </a:t>
            </a:r>
            <a:r>
              <a:rPr lang="fr-CH" dirty="0" smtClean="0"/>
              <a:t>- </a:t>
            </a:r>
            <a:r>
              <a:rPr lang="fr-CH" dirty="0" err="1" smtClean="0"/>
              <a:t>Organised</a:t>
            </a:r>
            <a:r>
              <a:rPr lang="fr-CH" dirty="0" smtClean="0"/>
              <a:t> </a:t>
            </a:r>
            <a:r>
              <a:rPr lang="fr-CH" dirty="0" err="1" smtClean="0"/>
              <a:t>assassination</a:t>
            </a:r>
            <a:r>
              <a:rPr lang="fr-CH" dirty="0" smtClean="0"/>
              <a:t> </a:t>
            </a:r>
            <a:r>
              <a:rPr lang="fr-CH" dirty="0" err="1" smtClean="0"/>
              <a:t>attempt</a:t>
            </a:r>
            <a:r>
              <a:rPr lang="fr-CH" dirty="0" smtClean="0"/>
              <a:t> &amp; coup d`</a:t>
            </a:r>
            <a:r>
              <a:rPr lang="fr-CH" dirty="0" err="1" smtClean="0"/>
              <a:t>etat</a:t>
            </a:r>
            <a:endParaRPr lang="fr-CH" dirty="0" smtClean="0"/>
          </a:p>
          <a:p>
            <a:r>
              <a:rPr lang="fr-CH" dirty="0" smtClean="0"/>
              <a:t>Mao </a:t>
            </a:r>
            <a:r>
              <a:rPr lang="fr-CH" dirty="0" err="1" smtClean="0"/>
              <a:t>informed</a:t>
            </a:r>
            <a:r>
              <a:rPr lang="fr-CH" dirty="0" smtClean="0"/>
              <a:t>, Lin </a:t>
            </a:r>
            <a:r>
              <a:rPr lang="fr-CH" dirty="0" err="1" smtClean="0"/>
              <a:t>fled</a:t>
            </a:r>
            <a:r>
              <a:rPr lang="fr-CH" dirty="0" smtClean="0"/>
              <a:t>, plane </a:t>
            </a:r>
            <a:r>
              <a:rPr lang="fr-CH" dirty="0" err="1" smtClean="0"/>
              <a:t>crashed</a:t>
            </a:r>
            <a:endParaRPr lang="fr-CH" dirty="0" smtClean="0"/>
          </a:p>
          <a:p>
            <a:r>
              <a:rPr lang="fr-CH" dirty="0" smtClean="0"/>
              <a:t>Mao </a:t>
            </a:r>
            <a:r>
              <a:rPr lang="fr-CH" dirty="0" err="1" smtClean="0"/>
              <a:t>retreated</a:t>
            </a:r>
            <a:r>
              <a:rPr lang="fr-CH" dirty="0" smtClean="0"/>
              <a:t> to </a:t>
            </a:r>
            <a:r>
              <a:rPr lang="fr-CH" dirty="0" err="1" smtClean="0"/>
              <a:t>bed</a:t>
            </a:r>
            <a:r>
              <a:rPr lang="fr-CH" dirty="0" smtClean="0"/>
              <a:t> and </a:t>
            </a:r>
            <a:r>
              <a:rPr lang="fr-CH" dirty="0" err="1" smtClean="0"/>
              <a:t>stayed</a:t>
            </a:r>
            <a:r>
              <a:rPr lang="fr-CH" dirty="0" smtClean="0"/>
              <a:t> </a:t>
            </a:r>
            <a:r>
              <a:rPr lang="fr-CH" dirty="0" err="1" smtClean="0"/>
              <a:t>there</a:t>
            </a:r>
            <a:r>
              <a:rPr lang="fr-CH" dirty="0" smtClean="0"/>
              <a:t> in </a:t>
            </a:r>
            <a:r>
              <a:rPr lang="fr-CH" dirty="0" err="1" smtClean="0"/>
              <a:t>shock</a:t>
            </a:r>
            <a:endParaRPr lang="fr-CH" dirty="0" smtClean="0"/>
          </a:p>
          <a:p>
            <a:r>
              <a:rPr lang="fr-CH" dirty="0" smtClean="0"/>
              <a:t>Lin a </a:t>
            </a:r>
            <a:r>
              <a:rPr lang="fr-CH" dirty="0" err="1" smtClean="0"/>
              <a:t>traitor</a:t>
            </a:r>
            <a:r>
              <a:rPr lang="fr-CH" dirty="0" smtClean="0"/>
              <a:t> </a:t>
            </a:r>
            <a:r>
              <a:rPr lang="fr-CH" dirty="0" err="1" smtClean="0"/>
              <a:t>so</a:t>
            </a:r>
            <a:r>
              <a:rPr lang="fr-CH" dirty="0" smtClean="0"/>
              <a:t> CPC </a:t>
            </a:r>
            <a:r>
              <a:rPr lang="fr-CH" dirty="0" err="1" smtClean="0"/>
              <a:t>lost</a:t>
            </a:r>
            <a:r>
              <a:rPr lang="fr-CH" dirty="0" smtClean="0"/>
              <a:t> face, trust of pop</a:t>
            </a:r>
          </a:p>
          <a:p>
            <a:r>
              <a:rPr lang="fr-CH" dirty="0" smtClean="0"/>
              <a:t>Lin </a:t>
            </a:r>
            <a:r>
              <a:rPr lang="fr-CH" dirty="0" err="1" smtClean="0"/>
              <a:t>now</a:t>
            </a:r>
            <a:r>
              <a:rPr lang="fr-CH" dirty="0" smtClean="0"/>
              <a:t> a </a:t>
            </a:r>
            <a:r>
              <a:rPr lang="fr-CH" dirty="0" err="1" smtClean="0"/>
              <a:t>capitalist</a:t>
            </a:r>
            <a:r>
              <a:rPr lang="fr-CH" dirty="0" smtClean="0"/>
              <a:t> </a:t>
            </a:r>
            <a:r>
              <a:rPr lang="fr-CH" dirty="0" err="1" smtClean="0"/>
              <a:t>roader</a:t>
            </a:r>
            <a:r>
              <a:rPr lang="fr-CH" dirty="0" smtClean="0"/>
              <a:t> BUT </a:t>
            </a:r>
            <a:r>
              <a:rPr lang="fr-CH" dirty="0" err="1" smtClean="0"/>
              <a:t>had</a:t>
            </a:r>
            <a:r>
              <a:rPr lang="fr-CH" dirty="0" smtClean="0"/>
              <a:t> been Mao`s </a:t>
            </a:r>
            <a:r>
              <a:rPr lang="fr-CH" dirty="0" err="1" smtClean="0"/>
              <a:t>successor</a:t>
            </a:r>
            <a:r>
              <a:rPr lang="fr-CH" dirty="0" smtClean="0"/>
              <a:t>?</a:t>
            </a:r>
          </a:p>
          <a:p>
            <a:r>
              <a:rPr lang="fr-CH" dirty="0" smtClean="0"/>
              <a:t>Deng </a:t>
            </a:r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dirty="0" err="1" smtClean="0"/>
              <a:t>rehabilitated</a:t>
            </a:r>
            <a:r>
              <a:rPr lang="fr-CH" dirty="0" smtClean="0"/>
              <a:t> </a:t>
            </a:r>
            <a:r>
              <a:rPr lang="fr-CH" dirty="0" err="1" smtClean="0"/>
              <a:t>after</a:t>
            </a:r>
            <a:r>
              <a:rPr lang="fr-CH" dirty="0" smtClean="0"/>
              <a:t> CR </a:t>
            </a:r>
            <a:r>
              <a:rPr lang="fr-CH" dirty="0" err="1" smtClean="0"/>
              <a:t>dismissal</a:t>
            </a:r>
            <a:r>
              <a:rPr lang="fr-CH" dirty="0" smtClean="0"/>
              <a:t> to Jiangxi (Zhou </a:t>
            </a:r>
            <a:r>
              <a:rPr lang="fr-CH" dirty="0" err="1" smtClean="0"/>
              <a:t>ill</a:t>
            </a:r>
            <a:r>
              <a:rPr lang="fr-CH" dirty="0" smtClean="0"/>
              <a:t>)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1974</a:t>
            </a:r>
            <a:r>
              <a:rPr lang="fr-CH" dirty="0" smtClean="0"/>
              <a:t> - Jiang Qing &amp; Mao split about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1974-76</a:t>
            </a:r>
            <a:r>
              <a:rPr lang="fr-CH" dirty="0" smtClean="0"/>
              <a:t> – Jiang and </a:t>
            </a:r>
            <a:r>
              <a:rPr lang="fr-CH" dirty="0" smtClean="0">
                <a:solidFill>
                  <a:srgbClr val="FF0000"/>
                </a:solidFill>
              </a:rPr>
              <a:t>Gang of Four </a:t>
            </a:r>
            <a:r>
              <a:rPr lang="fr-CH" dirty="0" err="1" smtClean="0"/>
              <a:t>att</a:t>
            </a:r>
            <a:r>
              <a:rPr lang="fr-CH" dirty="0" smtClean="0"/>
              <a:t> to </a:t>
            </a:r>
            <a:r>
              <a:rPr lang="fr-CH" dirty="0" err="1" smtClean="0"/>
              <a:t>reradicalise</a:t>
            </a:r>
            <a:r>
              <a:rPr lang="fr-CH" dirty="0" smtClean="0"/>
              <a:t> the CR</a:t>
            </a:r>
          </a:p>
          <a:p>
            <a:endParaRPr lang="fr-CH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Death</a:t>
            </a:r>
            <a:r>
              <a:rPr lang="fr-CH" dirty="0" smtClean="0"/>
              <a:t> of Mao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352928" cy="4572000"/>
          </a:xfrm>
        </p:spPr>
        <p:txBody>
          <a:bodyPr>
            <a:normAutofit lnSpcReduction="10000"/>
          </a:bodyPr>
          <a:lstStyle/>
          <a:p>
            <a:r>
              <a:rPr lang="fr-CH" dirty="0" smtClean="0">
                <a:solidFill>
                  <a:srgbClr val="FF0000"/>
                </a:solidFill>
              </a:rPr>
              <a:t>Jan 76 </a:t>
            </a:r>
            <a:r>
              <a:rPr lang="fr-CH" dirty="0" smtClean="0"/>
              <a:t>– Zhou Enlai dies; Deng </a:t>
            </a:r>
            <a:r>
              <a:rPr lang="fr-CH" dirty="0" err="1" smtClean="0"/>
              <a:t>oration</a:t>
            </a:r>
            <a:r>
              <a:rPr lang="fr-CH" dirty="0" smtClean="0"/>
              <a:t>; public </a:t>
            </a:r>
            <a:r>
              <a:rPr lang="fr-CH" dirty="0" err="1" smtClean="0"/>
              <a:t>commemorations</a:t>
            </a:r>
            <a:endParaRPr lang="fr-CH" dirty="0" smtClean="0"/>
          </a:p>
          <a:p>
            <a:r>
              <a:rPr lang="fr-CH" dirty="0" err="1" smtClean="0"/>
              <a:t>Condemned</a:t>
            </a:r>
            <a:r>
              <a:rPr lang="fr-CH" dirty="0" smtClean="0"/>
              <a:t> by Gang of Four; </a:t>
            </a:r>
            <a:r>
              <a:rPr lang="fr-CH" dirty="0" err="1" smtClean="0"/>
              <a:t>demos</a:t>
            </a:r>
            <a:r>
              <a:rPr lang="fr-CH" dirty="0" smtClean="0"/>
              <a:t> </a:t>
            </a:r>
            <a:r>
              <a:rPr lang="fr-CH" dirty="0" err="1" smtClean="0"/>
              <a:t>persecuted</a:t>
            </a:r>
            <a:r>
              <a:rPr lang="fr-CH" dirty="0" smtClean="0"/>
              <a:t> as </a:t>
            </a:r>
            <a:r>
              <a:rPr lang="fr-CH" dirty="0" err="1" smtClean="0"/>
              <a:t>counter</a:t>
            </a:r>
            <a:r>
              <a:rPr lang="fr-CH" dirty="0" smtClean="0"/>
              <a:t>-</a:t>
            </a:r>
            <a:r>
              <a:rPr lang="fr-CH" dirty="0" err="1" smtClean="0"/>
              <a:t>revs</a:t>
            </a:r>
            <a:endParaRPr lang="fr-CH" dirty="0" smtClean="0"/>
          </a:p>
          <a:p>
            <a:r>
              <a:rPr lang="fr-CH" dirty="0" smtClean="0"/>
              <a:t>Deng </a:t>
            </a:r>
            <a:r>
              <a:rPr lang="fr-CH" dirty="0" err="1" smtClean="0"/>
              <a:t>dismissed</a:t>
            </a:r>
            <a:r>
              <a:rPr lang="fr-CH" dirty="0" smtClean="0"/>
              <a:t>; Hua </a:t>
            </a:r>
            <a:r>
              <a:rPr lang="fr-CH" dirty="0" err="1" smtClean="0"/>
              <a:t>Guofeng</a:t>
            </a:r>
            <a:r>
              <a:rPr lang="fr-CH" dirty="0" smtClean="0"/>
              <a:t> </a:t>
            </a:r>
            <a:r>
              <a:rPr lang="fr-CH" dirty="0" err="1" smtClean="0"/>
              <a:t>named</a:t>
            </a:r>
            <a:r>
              <a:rPr lang="fr-CH" dirty="0" smtClean="0"/>
              <a:t> as Mao`s </a:t>
            </a:r>
            <a:r>
              <a:rPr lang="fr-CH" dirty="0" err="1" smtClean="0"/>
              <a:t>successor</a:t>
            </a:r>
            <a:endParaRPr lang="fr-CH" dirty="0" smtClean="0"/>
          </a:p>
          <a:p>
            <a:r>
              <a:rPr lang="fr-CH" dirty="0" smtClean="0"/>
              <a:t>Power struggle </a:t>
            </a:r>
            <a:r>
              <a:rPr lang="fr-CH" dirty="0" err="1" smtClean="0"/>
              <a:t>starts</a:t>
            </a:r>
            <a:r>
              <a:rPr lang="fr-CH" dirty="0" smtClean="0"/>
              <a:t> b/w Hua &amp; Gang of Four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July 76 </a:t>
            </a:r>
            <a:r>
              <a:rPr lang="fr-CH" dirty="0" smtClean="0"/>
              <a:t>– Zhu De dies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28 July 76 </a:t>
            </a:r>
            <a:r>
              <a:rPr lang="fr-CH" dirty="0" smtClean="0"/>
              <a:t>– Hebei </a:t>
            </a:r>
            <a:r>
              <a:rPr lang="fr-CH" dirty="0" err="1" smtClean="0"/>
              <a:t>earthquake</a:t>
            </a:r>
            <a:endParaRPr lang="fr-CH" dirty="0" smtClean="0"/>
          </a:p>
          <a:p>
            <a:r>
              <a:rPr lang="fr-CH" dirty="0" smtClean="0">
                <a:solidFill>
                  <a:srgbClr val="FF0000"/>
                </a:solidFill>
              </a:rPr>
              <a:t>9 Sept 76 </a:t>
            </a:r>
            <a:r>
              <a:rPr lang="fr-CH" dirty="0" smtClean="0"/>
              <a:t>– Mao dies; </a:t>
            </a:r>
            <a:r>
              <a:rPr lang="fr-CH" dirty="0" err="1" smtClean="0"/>
              <a:t>mourned</a:t>
            </a:r>
            <a:r>
              <a:rPr lang="fr-CH" dirty="0" smtClean="0"/>
              <a:t> but not </a:t>
            </a:r>
            <a:r>
              <a:rPr lang="fr-CH" dirty="0" err="1" smtClean="0"/>
              <a:t>grieved</a:t>
            </a:r>
            <a:r>
              <a:rPr lang="fr-CH" dirty="0" smtClean="0"/>
              <a:t> over </a:t>
            </a:r>
            <a:r>
              <a:rPr lang="fr-CH" dirty="0" err="1" smtClean="0"/>
              <a:t>like</a:t>
            </a:r>
            <a:r>
              <a:rPr lang="fr-CH" dirty="0" smtClean="0"/>
              <a:t> Zhou</a:t>
            </a:r>
          </a:p>
          <a:p>
            <a:r>
              <a:rPr lang="fr-CH" dirty="0" smtClean="0"/>
              <a:t>Hua </a:t>
            </a:r>
            <a:r>
              <a:rPr lang="fr-CH" dirty="0" err="1" smtClean="0"/>
              <a:t>becomes</a:t>
            </a:r>
            <a:r>
              <a:rPr lang="fr-CH" dirty="0" smtClean="0"/>
              <a:t> Premier; </a:t>
            </a:r>
            <a:r>
              <a:rPr lang="fr-CH" dirty="0" err="1" smtClean="0"/>
              <a:t>arrests</a:t>
            </a:r>
            <a:r>
              <a:rPr lang="fr-CH" dirty="0" smtClean="0"/>
              <a:t> Gang of Four</a:t>
            </a:r>
          </a:p>
          <a:p>
            <a:pPr>
              <a:buNone/>
            </a:pPr>
            <a:endParaRPr lang="fr-CH" dirty="0" smtClean="0"/>
          </a:p>
          <a:p>
            <a:pPr algn="ctr">
              <a:buNone/>
            </a:pPr>
            <a:r>
              <a:rPr lang="fr-CH" u="sng" dirty="0" smtClean="0">
                <a:solidFill>
                  <a:srgbClr val="FF0000"/>
                </a:solidFill>
              </a:rPr>
              <a:t>http://chineseposters.net/gallery/index.php</a:t>
            </a:r>
          </a:p>
          <a:p>
            <a:endParaRPr lang="fr-C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Legacy</a:t>
            </a:r>
            <a:r>
              <a:rPr lang="fr-CH" dirty="0" smtClean="0"/>
              <a:t> of Mao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</p:spPr>
        <p:txBody>
          <a:bodyPr/>
          <a:lstStyle/>
          <a:p>
            <a:r>
              <a:rPr lang="fr-CH" dirty="0" err="1" smtClean="0"/>
              <a:t>True</a:t>
            </a:r>
            <a:r>
              <a:rPr lang="fr-CH" dirty="0" smtClean="0"/>
              <a:t> to </a:t>
            </a:r>
            <a:r>
              <a:rPr lang="fr-CH" dirty="0" err="1" smtClean="0"/>
              <a:t>beliefs</a:t>
            </a:r>
            <a:r>
              <a:rPr lang="fr-CH" dirty="0" smtClean="0"/>
              <a:t>?  </a:t>
            </a:r>
          </a:p>
          <a:p>
            <a:r>
              <a:rPr lang="fr-CH" dirty="0" err="1" smtClean="0"/>
              <a:t>Ideologically</a:t>
            </a:r>
            <a:r>
              <a:rPr lang="fr-CH" dirty="0" smtClean="0"/>
              <a:t> consistent?</a:t>
            </a:r>
          </a:p>
          <a:p>
            <a:r>
              <a:rPr lang="fr-CH" dirty="0" smtClean="0"/>
              <a:t>1945 – </a:t>
            </a:r>
            <a:r>
              <a:rPr lang="fr-CH" dirty="0" err="1" smtClean="0"/>
              <a:t>Japanese</a:t>
            </a:r>
            <a:r>
              <a:rPr lang="fr-CH" dirty="0" smtClean="0"/>
              <a:t> </a:t>
            </a:r>
            <a:r>
              <a:rPr lang="fr-CH" dirty="0" err="1" smtClean="0"/>
              <a:t>imperialist</a:t>
            </a:r>
            <a:r>
              <a:rPr lang="fr-CH" dirty="0" smtClean="0"/>
              <a:t> </a:t>
            </a:r>
            <a:r>
              <a:rPr lang="fr-CH" dirty="0" err="1" smtClean="0"/>
              <a:t>threat</a:t>
            </a:r>
            <a:r>
              <a:rPr lang="fr-CH" dirty="0" smtClean="0"/>
              <a:t> </a:t>
            </a:r>
            <a:r>
              <a:rPr lang="fr-CH" dirty="0" err="1" smtClean="0"/>
              <a:t>defeated</a:t>
            </a:r>
            <a:endParaRPr lang="fr-CH" dirty="0" smtClean="0"/>
          </a:p>
          <a:p>
            <a:r>
              <a:rPr lang="fr-CH" dirty="0" smtClean="0"/>
              <a:t>1949 – </a:t>
            </a:r>
            <a:r>
              <a:rPr lang="fr-CH" dirty="0" err="1" smtClean="0"/>
              <a:t>regionalism</a:t>
            </a:r>
            <a:r>
              <a:rPr lang="fr-CH" dirty="0" smtClean="0"/>
              <a:t> </a:t>
            </a:r>
            <a:r>
              <a:rPr lang="fr-CH" dirty="0" err="1" smtClean="0"/>
              <a:t>eradicated</a:t>
            </a:r>
            <a:r>
              <a:rPr lang="fr-CH" dirty="0" smtClean="0"/>
              <a:t> – China </a:t>
            </a:r>
            <a:r>
              <a:rPr lang="fr-CH" dirty="0" err="1" smtClean="0"/>
              <a:t>reborn</a:t>
            </a:r>
            <a:r>
              <a:rPr lang="fr-CH" dirty="0" smtClean="0"/>
              <a:t> post CW</a:t>
            </a:r>
          </a:p>
          <a:p>
            <a:r>
              <a:rPr lang="fr-CH" dirty="0" smtClean="0"/>
              <a:t>1949 </a:t>
            </a:r>
            <a:r>
              <a:rPr lang="fr-CH" dirty="0" err="1" smtClean="0"/>
              <a:t>onwards</a:t>
            </a:r>
            <a:r>
              <a:rPr lang="fr-CH" dirty="0" smtClean="0"/>
              <a:t> – </a:t>
            </a:r>
            <a:r>
              <a:rPr lang="fr-CH" dirty="0" err="1" smtClean="0"/>
              <a:t>consistently</a:t>
            </a:r>
            <a:r>
              <a:rPr lang="fr-CH" dirty="0" smtClean="0"/>
              <a:t> </a:t>
            </a:r>
            <a:r>
              <a:rPr lang="fr-CH" dirty="0" err="1" smtClean="0"/>
              <a:t>mistrustful</a:t>
            </a:r>
            <a:r>
              <a:rPr lang="fr-CH" dirty="0" smtClean="0"/>
              <a:t> of </a:t>
            </a:r>
            <a:r>
              <a:rPr lang="fr-CH" dirty="0" err="1" smtClean="0"/>
              <a:t>foreign</a:t>
            </a:r>
            <a:r>
              <a:rPr lang="fr-CH" dirty="0" smtClean="0"/>
              <a:t> influence</a:t>
            </a:r>
          </a:p>
          <a:p>
            <a:r>
              <a:rPr lang="fr-CH" dirty="0" smtClean="0"/>
              <a:t>1949 </a:t>
            </a:r>
            <a:r>
              <a:rPr lang="fr-CH" dirty="0" err="1" smtClean="0"/>
              <a:t>onwards</a:t>
            </a:r>
            <a:r>
              <a:rPr lang="fr-CH" dirty="0" smtClean="0"/>
              <a:t> – consistent as regards importance of P masses?</a:t>
            </a:r>
          </a:p>
          <a:p>
            <a:r>
              <a:rPr lang="fr-CH" dirty="0" err="1" smtClean="0"/>
              <a:t>Separation</a:t>
            </a:r>
            <a:r>
              <a:rPr lang="fr-CH" dirty="0" smtClean="0"/>
              <a:t> of Mao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everyday</a:t>
            </a:r>
            <a:r>
              <a:rPr lang="fr-CH" dirty="0" smtClean="0"/>
              <a:t> reality</a:t>
            </a:r>
          </a:p>
          <a:p>
            <a:r>
              <a:rPr lang="fr-CH" dirty="0" smtClean="0"/>
              <a:t>Imperial </a:t>
            </a:r>
            <a:r>
              <a:rPr lang="fr-CH" dirty="0" err="1" smtClean="0"/>
              <a:t>elites</a:t>
            </a:r>
            <a:r>
              <a:rPr lang="fr-CH" dirty="0" smtClean="0"/>
              <a:t> </a:t>
            </a:r>
            <a:r>
              <a:rPr lang="fr-CH" dirty="0" err="1" smtClean="0"/>
              <a:t>replaced</a:t>
            </a:r>
            <a:r>
              <a:rPr lang="fr-CH" dirty="0" smtClean="0"/>
              <a:t> by </a:t>
            </a:r>
            <a:r>
              <a:rPr lang="fr-CH" dirty="0" err="1" smtClean="0"/>
              <a:t>elitist</a:t>
            </a:r>
            <a:r>
              <a:rPr lang="fr-CH" dirty="0" smtClean="0"/>
              <a:t> SPS</a:t>
            </a:r>
          </a:p>
          <a:p>
            <a:pPr>
              <a:buNone/>
            </a:pPr>
            <a:endParaRPr lang="fr-C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2031</TotalTime>
  <Words>773</Words>
  <Application>Microsoft Macintosh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Franklin Gothic Book</vt:lpstr>
      <vt:lpstr>Perpetua</vt:lpstr>
      <vt:lpstr>Wingdings 2</vt:lpstr>
      <vt:lpstr>Arial</vt:lpstr>
      <vt:lpstr>Capitaux</vt:lpstr>
      <vt:lpstr>Mao in power II</vt:lpstr>
      <vt:lpstr>PowerPoint Presentation</vt:lpstr>
      <vt:lpstr>Cultural Revolution –what? </vt:lpstr>
      <vt:lpstr>……</vt:lpstr>
      <vt:lpstr>Cultural Revolution - effects</vt:lpstr>
      <vt:lpstr>….</vt:lpstr>
      <vt:lpstr>Cultural Revolution - aftermath</vt:lpstr>
      <vt:lpstr>Death of Mao</vt:lpstr>
      <vt:lpstr>Legacy of Mao</vt:lpstr>
      <vt:lpstr>Social Legacy</vt:lpstr>
      <vt:lpstr>BUT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Mao in power</dc:title>
  <dc:creator>james.cormick</dc:creator>
  <cp:lastModifiedBy>James Cormick</cp:lastModifiedBy>
  <cp:revision>41</cp:revision>
  <cp:lastPrinted>2018-10-05T06:50:16Z</cp:lastPrinted>
  <dcterms:created xsi:type="dcterms:W3CDTF">2012-12-10T12:18:07Z</dcterms:created>
  <dcterms:modified xsi:type="dcterms:W3CDTF">2018-10-05T15:06:38Z</dcterms:modified>
</cp:coreProperties>
</file>