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4"/>
    <p:restoredTop sz="94656"/>
  </p:normalViewPr>
  <p:slideViewPr>
    <p:cSldViewPr>
      <p:cViewPr varScale="1">
        <p:scale>
          <a:sx n="84" d="100"/>
          <a:sy n="84" d="100"/>
        </p:scale>
        <p:origin x="35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EF14D-23FA-4E49-9FA7-B279B877C4E7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7346-17D0-43A1-AF9E-FC9705A9DC6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351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7346-17D0-43A1-AF9E-FC9705A9DC6C}" type="slidenum">
              <a:rPr lang="fr-CH" smtClean="0"/>
              <a:pPr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2305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89761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historylearningsite.co.uk/causes_spanish_civil_war.htm" TargetMode="Externa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27584" y="2130425"/>
            <a:ext cx="8316416" cy="1470025"/>
          </a:xfrm>
        </p:spPr>
        <p:txBody>
          <a:bodyPr/>
          <a:lstStyle/>
          <a:p>
            <a:r>
              <a:rPr lang="fr-CH" dirty="0" smtClean="0"/>
              <a:t>ST Causes </a:t>
            </a:r>
            <a:r>
              <a:rPr lang="fr-CH" dirty="0" smtClean="0"/>
              <a:t>of the </a:t>
            </a:r>
            <a:r>
              <a:rPr lang="fr-CH" dirty="0" err="1" smtClean="0"/>
              <a:t>Spanish</a:t>
            </a:r>
            <a:r>
              <a:rPr lang="fr-CH" dirty="0" smtClean="0"/>
              <a:t> Civil </a:t>
            </a:r>
            <a:r>
              <a:rPr lang="fr-CH" dirty="0" err="1" smtClean="0"/>
              <a:t>War</a:t>
            </a:r>
            <a:r>
              <a:rPr lang="fr-CH" smtClean="0"/>
              <a:t> </a:t>
            </a:r>
            <a:r>
              <a:rPr lang="fr-CH" smtClean="0"/>
              <a:t>(II)</a:t>
            </a:r>
            <a:endParaRPr lang="fr-CH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3573016"/>
            <a:ext cx="23812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1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Achievements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3993307"/>
          </a:xfrm>
        </p:spPr>
        <p:txBody>
          <a:bodyPr>
            <a:normAutofit/>
          </a:bodyPr>
          <a:lstStyle/>
          <a:p>
            <a:r>
              <a:rPr lang="fr-CH" dirty="0" err="1" smtClean="0"/>
              <a:t>Regional</a:t>
            </a:r>
            <a:r>
              <a:rPr lang="fr-CH" dirty="0" smtClean="0"/>
              <a:t> </a:t>
            </a:r>
            <a:r>
              <a:rPr lang="fr-CH" dirty="0" err="1" smtClean="0"/>
              <a:t>autonomy</a:t>
            </a:r>
            <a:r>
              <a:rPr lang="fr-CH" dirty="0" smtClean="0"/>
              <a:t> – </a:t>
            </a:r>
            <a:r>
              <a:rPr lang="fr-CH" dirty="0" err="1" smtClean="0"/>
              <a:t>too</a:t>
            </a:r>
            <a:r>
              <a:rPr lang="fr-CH" dirty="0" smtClean="0"/>
              <a:t> </a:t>
            </a:r>
            <a:r>
              <a:rPr lang="fr-CH" dirty="0" err="1" smtClean="0"/>
              <a:t>much</a:t>
            </a:r>
            <a:r>
              <a:rPr lang="fr-CH" dirty="0" smtClean="0"/>
              <a:t> for </a:t>
            </a:r>
            <a:r>
              <a:rPr lang="fr-CH" dirty="0" err="1" smtClean="0"/>
              <a:t>some</a:t>
            </a:r>
            <a:r>
              <a:rPr lang="fr-CH" dirty="0" smtClean="0"/>
              <a:t>; </a:t>
            </a:r>
            <a:r>
              <a:rPr lang="fr-CH" dirty="0" err="1" smtClean="0"/>
              <a:t>too</a:t>
            </a:r>
            <a:r>
              <a:rPr lang="fr-CH" dirty="0" smtClean="0"/>
              <a:t> </a:t>
            </a:r>
            <a:r>
              <a:rPr lang="fr-CH" dirty="0" err="1" smtClean="0"/>
              <a:t>little</a:t>
            </a:r>
            <a:r>
              <a:rPr lang="fr-CH" dirty="0" smtClean="0"/>
              <a:t> for </a:t>
            </a:r>
            <a:r>
              <a:rPr lang="fr-CH" dirty="0" err="1" smtClean="0"/>
              <a:t>others</a:t>
            </a:r>
            <a:r>
              <a:rPr lang="fr-CH" dirty="0" smtClean="0"/>
              <a:t>; </a:t>
            </a:r>
            <a:r>
              <a:rPr lang="fr-CH" dirty="0" err="1" smtClean="0"/>
              <a:t>attempts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self </a:t>
            </a:r>
            <a:r>
              <a:rPr lang="fr-CH" dirty="0" err="1" smtClean="0"/>
              <a:t>proclaimed</a:t>
            </a:r>
            <a:r>
              <a:rPr lang="fr-CH" dirty="0" smtClean="0"/>
              <a:t> </a:t>
            </a:r>
            <a:r>
              <a:rPr lang="fr-CH" dirty="0" err="1" smtClean="0"/>
              <a:t>ind</a:t>
            </a:r>
            <a:r>
              <a:rPr lang="fr-CH" dirty="0" smtClean="0"/>
              <a:t> met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fierce</a:t>
            </a:r>
            <a:r>
              <a:rPr lang="fr-CH" dirty="0" smtClean="0"/>
              <a:t> </a:t>
            </a:r>
            <a:r>
              <a:rPr lang="fr-CH" dirty="0" err="1" smtClean="0"/>
              <a:t>resitance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Madrid</a:t>
            </a:r>
          </a:p>
          <a:p>
            <a:r>
              <a:rPr lang="fr-CH" dirty="0" err="1" smtClean="0"/>
              <a:t>Merely</a:t>
            </a:r>
            <a:r>
              <a:rPr lang="fr-CH" dirty="0" smtClean="0"/>
              <a:t> </a:t>
            </a:r>
            <a:r>
              <a:rPr lang="fr-CH" dirty="0" err="1" smtClean="0"/>
              <a:t>served</a:t>
            </a:r>
            <a:r>
              <a:rPr lang="fr-CH" dirty="0" smtClean="0"/>
              <a:t> to </a:t>
            </a:r>
            <a:r>
              <a:rPr lang="fr-CH" dirty="0" err="1" smtClean="0"/>
              <a:t>reinforce</a:t>
            </a:r>
            <a:r>
              <a:rPr lang="fr-CH" dirty="0" smtClean="0"/>
              <a:t> </a:t>
            </a:r>
            <a:r>
              <a:rPr lang="fr-CH" dirty="0" err="1" smtClean="0"/>
              <a:t>hostility</a:t>
            </a:r>
            <a:r>
              <a:rPr lang="fr-CH" dirty="0" smtClean="0"/>
              <a:t> in </a:t>
            </a:r>
            <a:r>
              <a:rPr lang="fr-CH" dirty="0" err="1" smtClean="0"/>
              <a:t>region</a:t>
            </a:r>
            <a:endParaRPr lang="fr-CH" dirty="0" smtClean="0"/>
          </a:p>
          <a:p>
            <a:r>
              <a:rPr lang="fr-CH" dirty="0" smtClean="0"/>
              <a:t>Constant </a:t>
            </a:r>
            <a:r>
              <a:rPr lang="fr-CH" dirty="0" err="1" smtClean="0"/>
              <a:t>theme</a:t>
            </a:r>
            <a:r>
              <a:rPr lang="fr-CH" dirty="0" smtClean="0"/>
              <a:t> of provocation – </a:t>
            </a:r>
            <a:r>
              <a:rPr lang="fr-CH" dirty="0" err="1" smtClean="0"/>
              <a:t>success</a:t>
            </a:r>
            <a:r>
              <a:rPr lang="fr-CH" dirty="0" smtClean="0"/>
              <a:t> met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resistance</a:t>
            </a:r>
            <a:r>
              <a:rPr lang="fr-CH" dirty="0" smtClean="0"/>
              <a:t>; </a:t>
            </a:r>
            <a:r>
              <a:rPr lang="fr-CH" dirty="0" err="1" smtClean="0"/>
              <a:t>measure</a:t>
            </a:r>
            <a:r>
              <a:rPr lang="fr-CH" dirty="0" smtClean="0"/>
              <a:t> met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counter</a:t>
            </a:r>
            <a:r>
              <a:rPr lang="fr-CH" dirty="0" smtClean="0"/>
              <a:t>-</a:t>
            </a:r>
            <a:r>
              <a:rPr lang="fr-CH" dirty="0" err="1" smtClean="0"/>
              <a:t>measure</a:t>
            </a:r>
            <a:endParaRPr lang="fr-CH" dirty="0" smtClean="0"/>
          </a:p>
          <a:p>
            <a:r>
              <a:rPr lang="fr-CH" dirty="0" err="1" smtClean="0"/>
              <a:t>Republic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the </a:t>
            </a:r>
            <a:r>
              <a:rPr lang="fr-CH" dirty="0" err="1" smtClean="0"/>
              <a:t>helm</a:t>
            </a:r>
            <a:r>
              <a:rPr lang="fr-CH" dirty="0" smtClean="0"/>
              <a:t> for all of </a:t>
            </a:r>
            <a:r>
              <a:rPr lang="fr-CH" dirty="0" err="1" smtClean="0"/>
              <a:t>this</a:t>
            </a:r>
            <a:r>
              <a:rPr lang="fr-CH" dirty="0" smtClean="0"/>
              <a:t>, but all </a:t>
            </a:r>
            <a:r>
              <a:rPr lang="fr-CH" dirty="0" err="1" smtClean="0"/>
              <a:t>based</a:t>
            </a:r>
            <a:r>
              <a:rPr lang="fr-CH" dirty="0" smtClean="0"/>
              <a:t> on </a:t>
            </a:r>
            <a:r>
              <a:rPr lang="fr-CH" dirty="0" err="1" smtClean="0"/>
              <a:t>previous</a:t>
            </a:r>
            <a:r>
              <a:rPr lang="fr-CH" dirty="0" smtClean="0"/>
              <a:t> </a:t>
            </a:r>
            <a:r>
              <a:rPr lang="fr-CH" dirty="0" err="1" smtClean="0"/>
              <a:t>events</a:t>
            </a:r>
            <a:r>
              <a:rPr lang="fr-CH" dirty="0" smtClean="0"/>
              <a:t> (R/w </a:t>
            </a:r>
            <a:r>
              <a:rPr lang="fr-CH" dirty="0" err="1" smtClean="0"/>
              <a:t>dictator</a:t>
            </a:r>
            <a:r>
              <a:rPr lang="fr-CH" dirty="0" smtClean="0"/>
              <a:t>; </a:t>
            </a:r>
            <a:r>
              <a:rPr lang="fr-CH" dirty="0" err="1" smtClean="0"/>
              <a:t>insecure</a:t>
            </a:r>
            <a:r>
              <a:rPr lang="fr-CH" dirty="0" smtClean="0"/>
              <a:t> Ch..)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535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Attack</a:t>
            </a:r>
            <a:r>
              <a:rPr lang="fr-CH" dirty="0" smtClean="0"/>
              <a:t>, </a:t>
            </a:r>
            <a:r>
              <a:rPr lang="fr-CH" dirty="0" err="1" smtClean="0"/>
              <a:t>attack</a:t>
            </a:r>
            <a:r>
              <a:rPr lang="fr-CH" dirty="0" smtClean="0"/>
              <a:t>, </a:t>
            </a:r>
            <a:r>
              <a:rPr lang="fr-CH" dirty="0" err="1" smtClean="0"/>
              <a:t>attack</a:t>
            </a:r>
            <a:r>
              <a:rPr lang="fr-CH" dirty="0" smtClean="0"/>
              <a:t>!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Republican </a:t>
            </a:r>
            <a:r>
              <a:rPr lang="fr-CH" dirty="0" err="1" smtClean="0"/>
              <a:t>policies</a:t>
            </a:r>
            <a:r>
              <a:rPr lang="fr-CH" dirty="0" smtClean="0"/>
              <a:t> </a:t>
            </a:r>
            <a:r>
              <a:rPr lang="fr-CH" dirty="0" err="1" smtClean="0"/>
              <a:t>also</a:t>
            </a:r>
            <a:r>
              <a:rPr lang="fr-CH" dirty="0" smtClean="0"/>
              <a:t> </a:t>
            </a:r>
            <a:r>
              <a:rPr lang="fr-CH" dirty="0" err="1" smtClean="0"/>
              <a:t>affected</a:t>
            </a:r>
            <a:r>
              <a:rPr lang="fr-CH" dirty="0" smtClean="0"/>
              <a:t>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vested</a:t>
            </a:r>
            <a:r>
              <a:rPr lang="fr-CH" dirty="0" smtClean="0"/>
              <a:t> </a:t>
            </a:r>
            <a:r>
              <a:rPr lang="fr-CH" dirty="0" err="1" smtClean="0"/>
              <a:t>interest</a:t>
            </a:r>
            <a:r>
              <a:rPr lang="fr-CH" dirty="0" smtClean="0"/>
              <a:t> in </a:t>
            </a:r>
            <a:r>
              <a:rPr lang="fr-CH" dirty="0" err="1" smtClean="0"/>
              <a:t>different</a:t>
            </a:r>
            <a:r>
              <a:rPr lang="fr-CH" dirty="0" smtClean="0"/>
              <a:t> </a:t>
            </a:r>
            <a:r>
              <a:rPr lang="fr-CH" dirty="0" err="1" smtClean="0"/>
              <a:t>ways</a:t>
            </a:r>
            <a:endParaRPr lang="fr-CH" dirty="0" smtClean="0"/>
          </a:p>
          <a:p>
            <a:r>
              <a:rPr lang="fr-CH" dirty="0" err="1" smtClean="0"/>
              <a:t>Army</a:t>
            </a:r>
            <a:r>
              <a:rPr lang="fr-CH" dirty="0" smtClean="0"/>
              <a:t> vs mil </a:t>
            </a:r>
            <a:r>
              <a:rPr lang="fr-CH" dirty="0" err="1" smtClean="0"/>
              <a:t>reform</a:t>
            </a:r>
            <a:r>
              <a:rPr lang="fr-CH" dirty="0" smtClean="0"/>
              <a:t>; </a:t>
            </a:r>
            <a:r>
              <a:rPr lang="fr-CH" dirty="0" err="1" smtClean="0"/>
              <a:t>regional</a:t>
            </a:r>
            <a:r>
              <a:rPr lang="fr-CH" dirty="0" smtClean="0"/>
              <a:t> </a:t>
            </a:r>
            <a:r>
              <a:rPr lang="fr-CH" dirty="0" err="1" smtClean="0"/>
              <a:t>aut</a:t>
            </a:r>
            <a:endParaRPr lang="fr-CH" dirty="0" smtClean="0"/>
          </a:p>
          <a:p>
            <a:r>
              <a:rPr lang="fr-CH" dirty="0" err="1" smtClean="0"/>
              <a:t>Ch</a:t>
            </a:r>
            <a:r>
              <a:rPr lang="fr-CH" dirty="0" smtClean="0"/>
              <a:t> vs </a:t>
            </a:r>
            <a:r>
              <a:rPr lang="fr-CH" dirty="0" err="1" smtClean="0"/>
              <a:t>Ch</a:t>
            </a:r>
            <a:r>
              <a:rPr lang="fr-CH" dirty="0" smtClean="0"/>
              <a:t> </a:t>
            </a:r>
            <a:r>
              <a:rPr lang="fr-CH" dirty="0" err="1" smtClean="0"/>
              <a:t>reform</a:t>
            </a:r>
            <a:r>
              <a:rPr lang="fr-CH" dirty="0" smtClean="0"/>
              <a:t>; land </a:t>
            </a:r>
            <a:r>
              <a:rPr lang="fr-CH" dirty="0" err="1" smtClean="0"/>
              <a:t>reform</a:t>
            </a:r>
            <a:r>
              <a:rPr lang="fr-CH" dirty="0" smtClean="0"/>
              <a:t>; </a:t>
            </a:r>
            <a:r>
              <a:rPr lang="fr-CH" dirty="0" err="1" smtClean="0"/>
              <a:t>pol</a:t>
            </a:r>
            <a:r>
              <a:rPr lang="fr-CH" dirty="0" smtClean="0"/>
              <a:t> </a:t>
            </a:r>
            <a:r>
              <a:rPr lang="fr-CH" dirty="0" err="1" smtClean="0"/>
              <a:t>reform</a:t>
            </a:r>
            <a:endParaRPr lang="fr-CH" dirty="0" smtClean="0"/>
          </a:p>
          <a:p>
            <a:r>
              <a:rPr lang="fr-CH" dirty="0" smtClean="0"/>
              <a:t>All </a:t>
            </a:r>
            <a:r>
              <a:rPr lang="fr-CH" dirty="0" err="1" smtClean="0"/>
              <a:t>dramatically</a:t>
            </a:r>
            <a:r>
              <a:rPr lang="fr-CH" dirty="0" smtClean="0"/>
              <a:t> </a:t>
            </a:r>
            <a:r>
              <a:rPr lang="fr-CH" dirty="0" err="1" smtClean="0"/>
              <a:t>increased</a:t>
            </a:r>
            <a:r>
              <a:rPr lang="fr-CH" dirty="0" smtClean="0"/>
              <a:t> the </a:t>
            </a:r>
            <a:r>
              <a:rPr lang="fr-CH" dirty="0" err="1" smtClean="0"/>
              <a:t>instability</a:t>
            </a:r>
            <a:r>
              <a:rPr lang="fr-CH" dirty="0" smtClean="0"/>
              <a:t> of Spain in the 1930s</a:t>
            </a:r>
          </a:p>
          <a:p>
            <a:r>
              <a:rPr lang="fr-CH" dirty="0" smtClean="0"/>
              <a:t>Accusations </a:t>
            </a:r>
            <a:r>
              <a:rPr lang="fr-CH" dirty="0" err="1" smtClean="0"/>
              <a:t>flew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way</a:t>
            </a:r>
            <a:r>
              <a:rPr lang="fr-CH" dirty="0" smtClean="0"/>
              <a:t> and </a:t>
            </a:r>
            <a:r>
              <a:rPr lang="fr-CH" dirty="0" err="1" smtClean="0"/>
              <a:t>that</a:t>
            </a:r>
            <a:r>
              <a:rPr lang="fr-CH" dirty="0" smtClean="0"/>
              <a:t> – </a:t>
            </a:r>
            <a:r>
              <a:rPr lang="fr-CH" dirty="0" err="1" smtClean="0"/>
              <a:t>outcry</a:t>
            </a:r>
            <a:r>
              <a:rPr lang="fr-CH" dirty="0" smtClean="0"/>
              <a:t> </a:t>
            </a:r>
            <a:r>
              <a:rPr lang="fr-CH" dirty="0" err="1" smtClean="0"/>
              <a:t>guaranteed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no room for compromise</a:t>
            </a:r>
            <a:endParaRPr lang="fr-C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Role</a:t>
            </a:r>
            <a:r>
              <a:rPr lang="fr-CH" dirty="0" smtClean="0"/>
              <a:t> of media and </a:t>
            </a:r>
            <a:r>
              <a:rPr lang="fr-CH" dirty="0" err="1" smtClean="0"/>
              <a:t>young</a:t>
            </a:r>
            <a:r>
              <a:rPr lang="fr-CH" dirty="0" smtClean="0"/>
              <a:t> people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Paul Preston – media </a:t>
            </a:r>
            <a:r>
              <a:rPr lang="fr-CH" dirty="0" err="1" smtClean="0"/>
              <a:t>entrenched</a:t>
            </a:r>
            <a:r>
              <a:rPr lang="fr-CH" dirty="0" smtClean="0"/>
              <a:t> </a:t>
            </a:r>
            <a:r>
              <a:rPr lang="fr-CH" dirty="0" err="1" smtClean="0"/>
              <a:t>these</a:t>
            </a:r>
            <a:r>
              <a:rPr lang="fr-CH" dirty="0" smtClean="0"/>
              <a:t> positions on L and R, for and </a:t>
            </a:r>
            <a:r>
              <a:rPr lang="fr-CH" dirty="0" err="1" smtClean="0"/>
              <a:t>against</a:t>
            </a:r>
            <a:r>
              <a:rPr lang="fr-CH" dirty="0" smtClean="0"/>
              <a:t> the </a:t>
            </a:r>
            <a:r>
              <a:rPr lang="fr-CH" dirty="0" err="1" smtClean="0"/>
              <a:t>Rep</a:t>
            </a:r>
            <a:endParaRPr lang="fr-CH" dirty="0" smtClean="0"/>
          </a:p>
          <a:p>
            <a:r>
              <a:rPr lang="fr-CH" dirty="0" smtClean="0"/>
              <a:t>Influence of L/w </a:t>
            </a:r>
            <a:r>
              <a:rPr lang="fr-CH" dirty="0" err="1" smtClean="0"/>
              <a:t>newspapers</a:t>
            </a:r>
            <a:r>
              <a:rPr lang="fr-CH" dirty="0" smtClean="0"/>
              <a:t> (</a:t>
            </a:r>
            <a:r>
              <a:rPr lang="fr-CH" dirty="0" err="1" smtClean="0"/>
              <a:t>Asturias</a:t>
            </a:r>
            <a:r>
              <a:rPr lang="fr-CH" dirty="0" smtClean="0"/>
              <a:t> </a:t>
            </a:r>
            <a:r>
              <a:rPr lang="fr-CH" dirty="0" err="1" smtClean="0"/>
              <a:t>Rising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Youth</a:t>
            </a:r>
            <a:r>
              <a:rPr lang="fr-CH" dirty="0" smtClean="0"/>
              <a:t> </a:t>
            </a:r>
            <a:r>
              <a:rPr lang="fr-CH" dirty="0" err="1" smtClean="0"/>
              <a:t>easily</a:t>
            </a:r>
            <a:r>
              <a:rPr lang="fr-CH" dirty="0" smtClean="0"/>
              <a:t> </a:t>
            </a:r>
            <a:r>
              <a:rPr lang="fr-CH" dirty="0" err="1" smtClean="0"/>
              <a:t>influenced</a:t>
            </a:r>
            <a:r>
              <a:rPr lang="fr-CH" dirty="0" smtClean="0"/>
              <a:t> and </a:t>
            </a:r>
            <a:r>
              <a:rPr lang="fr-CH" dirty="0" err="1" smtClean="0"/>
              <a:t>flocked</a:t>
            </a:r>
            <a:r>
              <a:rPr lang="fr-CH" dirty="0" smtClean="0"/>
              <a:t> to support </a:t>
            </a:r>
            <a:r>
              <a:rPr lang="fr-CH" dirty="0" err="1" smtClean="0"/>
              <a:t>these</a:t>
            </a:r>
            <a:r>
              <a:rPr lang="fr-CH" dirty="0" smtClean="0"/>
              <a:t> positions</a:t>
            </a:r>
          </a:p>
          <a:p>
            <a:r>
              <a:rPr lang="fr-CH" dirty="0" smtClean="0"/>
              <a:t>Young </a:t>
            </a:r>
            <a:r>
              <a:rPr lang="fr-CH" dirty="0" err="1" smtClean="0"/>
              <a:t>Falangists</a:t>
            </a:r>
            <a:r>
              <a:rPr lang="fr-CH" dirty="0" smtClean="0"/>
              <a:t> </a:t>
            </a:r>
            <a:r>
              <a:rPr lang="fr-CH" dirty="0" err="1" smtClean="0"/>
              <a:t>principally</a:t>
            </a:r>
            <a:r>
              <a:rPr lang="fr-CH" dirty="0" smtClean="0"/>
              <a:t> </a:t>
            </a:r>
            <a:r>
              <a:rPr lang="fr-CH" dirty="0" err="1" smtClean="0"/>
              <a:t>involved</a:t>
            </a:r>
            <a:r>
              <a:rPr lang="fr-CH" dirty="0" smtClean="0"/>
              <a:t> in the </a:t>
            </a:r>
            <a:r>
              <a:rPr lang="fr-CH" dirty="0" err="1" smtClean="0"/>
              <a:t>death</a:t>
            </a:r>
            <a:r>
              <a:rPr lang="fr-CH" dirty="0" smtClean="0"/>
              <a:t> </a:t>
            </a:r>
            <a:r>
              <a:rPr lang="fr-CH" dirty="0" err="1" smtClean="0"/>
              <a:t>squads</a:t>
            </a:r>
            <a:r>
              <a:rPr lang="fr-CH" dirty="0" smtClean="0"/>
              <a:t> </a:t>
            </a:r>
            <a:r>
              <a:rPr lang="fr-CH" dirty="0" err="1" smtClean="0"/>
              <a:t>following</a:t>
            </a:r>
            <a:r>
              <a:rPr lang="fr-CH" dirty="0" smtClean="0"/>
              <a:t> </a:t>
            </a:r>
            <a:r>
              <a:rPr lang="fr-CH" dirty="0" err="1" smtClean="0"/>
              <a:t>Sotelos</a:t>
            </a:r>
            <a:r>
              <a:rPr lang="fr-CH" dirty="0" smtClean="0"/>
              <a:t> </a:t>
            </a:r>
            <a:r>
              <a:rPr lang="fr-CH" dirty="0" err="1" smtClean="0"/>
              <a:t>assassination</a:t>
            </a:r>
            <a:r>
              <a:rPr lang="fr-CH" dirty="0" smtClean="0"/>
              <a:t> in the </a:t>
            </a:r>
            <a:r>
              <a:rPr lang="fr-CH" dirty="0" err="1" smtClean="0"/>
              <a:t>summer</a:t>
            </a:r>
            <a:r>
              <a:rPr lang="fr-CH" dirty="0" smtClean="0"/>
              <a:t> of 1936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How far </a:t>
            </a:r>
            <a:r>
              <a:rPr lang="fr-CH" dirty="0" err="1" smtClean="0"/>
              <a:t>was</a:t>
            </a:r>
            <a:r>
              <a:rPr lang="fr-CH" dirty="0" smtClean="0"/>
              <a:t> the </a:t>
            </a:r>
            <a:r>
              <a:rPr lang="fr-CH" dirty="0" err="1" smtClean="0"/>
              <a:t>Republic</a:t>
            </a:r>
            <a:r>
              <a:rPr lang="fr-CH" dirty="0" smtClean="0"/>
              <a:t> </a:t>
            </a:r>
            <a:r>
              <a:rPr lang="fr-CH" dirty="0" err="1" smtClean="0"/>
              <a:t>responsible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Reformist</a:t>
            </a:r>
            <a:r>
              <a:rPr lang="fr-CH" dirty="0" smtClean="0"/>
              <a:t> and </a:t>
            </a:r>
            <a:r>
              <a:rPr lang="fr-CH" dirty="0" err="1" smtClean="0"/>
              <a:t>Repealing</a:t>
            </a:r>
            <a:r>
              <a:rPr lang="fr-CH" dirty="0" smtClean="0"/>
              <a:t> </a:t>
            </a:r>
            <a:r>
              <a:rPr lang="fr-CH" dirty="0" err="1" smtClean="0"/>
              <a:t>legislation</a:t>
            </a:r>
            <a:endParaRPr lang="fr-CH" dirty="0" smtClean="0"/>
          </a:p>
          <a:p>
            <a:r>
              <a:rPr lang="fr-CH" dirty="0" smtClean="0"/>
              <a:t>BUT </a:t>
            </a:r>
            <a:r>
              <a:rPr lang="fr-CH" dirty="0" err="1" smtClean="0"/>
              <a:t>reacted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:</a:t>
            </a:r>
          </a:p>
          <a:p>
            <a:r>
              <a:rPr lang="fr-CH" dirty="0" err="1" smtClean="0"/>
              <a:t>Pre-existing</a:t>
            </a:r>
            <a:r>
              <a:rPr lang="fr-CH" dirty="0" smtClean="0"/>
              <a:t> </a:t>
            </a:r>
            <a:r>
              <a:rPr lang="fr-CH" dirty="0" err="1" smtClean="0"/>
              <a:t>Privilege</a:t>
            </a:r>
            <a:r>
              <a:rPr lang="fr-CH" dirty="0" smtClean="0"/>
              <a:t> &amp; </a:t>
            </a:r>
            <a:r>
              <a:rPr lang="fr-CH" dirty="0" err="1" smtClean="0"/>
              <a:t>Deprivation</a:t>
            </a:r>
            <a:endParaRPr lang="fr-CH" dirty="0" smtClean="0"/>
          </a:p>
          <a:p>
            <a:r>
              <a:rPr lang="fr-CH" dirty="0" smtClean="0"/>
              <a:t>Spain </a:t>
            </a:r>
            <a:r>
              <a:rPr lang="fr-CH" dirty="0" err="1" smtClean="0"/>
              <a:t>riddled</a:t>
            </a:r>
            <a:r>
              <a:rPr lang="fr-CH" dirty="0" smtClean="0"/>
              <a:t> by division and tensions</a:t>
            </a:r>
          </a:p>
          <a:p>
            <a:r>
              <a:rPr lang="fr-CH" dirty="0" err="1" smtClean="0"/>
              <a:t>Rep</a:t>
            </a:r>
            <a:r>
              <a:rPr lang="fr-CH" dirty="0" smtClean="0"/>
              <a:t> an </a:t>
            </a:r>
            <a:r>
              <a:rPr lang="fr-CH" dirty="0" err="1" smtClean="0"/>
              <a:t>engine</a:t>
            </a:r>
            <a:r>
              <a:rPr lang="fr-CH" dirty="0" smtClean="0"/>
              <a:t> of change, but </a:t>
            </a:r>
            <a:r>
              <a:rPr lang="fr-CH" dirty="0" err="1" smtClean="0"/>
              <a:t>ignored</a:t>
            </a:r>
            <a:r>
              <a:rPr lang="fr-CH" dirty="0" smtClean="0"/>
              <a:t> the </a:t>
            </a:r>
            <a:r>
              <a:rPr lang="fr-CH" dirty="0" err="1" smtClean="0"/>
              <a:t>red</a:t>
            </a:r>
            <a:r>
              <a:rPr lang="fr-CH" dirty="0" smtClean="0"/>
              <a:t> stop lights – </a:t>
            </a:r>
            <a:r>
              <a:rPr lang="fr-CH" dirty="0" err="1" smtClean="0"/>
              <a:t>ultimately</a:t>
            </a:r>
            <a:r>
              <a:rPr lang="fr-CH" dirty="0" smtClean="0"/>
              <a:t> </a:t>
            </a:r>
            <a:r>
              <a:rPr lang="fr-CH" dirty="0" err="1" smtClean="0"/>
              <a:t>derailed</a:t>
            </a:r>
            <a:endParaRPr lang="fr-CH" dirty="0" smtClean="0"/>
          </a:p>
          <a:p>
            <a:r>
              <a:rPr lang="fr-CH" dirty="0" smtClean="0"/>
              <a:t>Building bridges </a:t>
            </a:r>
            <a:r>
              <a:rPr lang="fr-CH" dirty="0" err="1" smtClean="0"/>
              <a:t>were</a:t>
            </a:r>
            <a:r>
              <a:rPr lang="fr-CH" dirty="0" smtClean="0"/>
              <a:t> </a:t>
            </a:r>
            <a:r>
              <a:rPr lang="fr-CH" dirty="0" err="1" smtClean="0"/>
              <a:t>ignored</a:t>
            </a:r>
            <a:r>
              <a:rPr lang="fr-CH" dirty="0" smtClean="0"/>
              <a:t> in </a:t>
            </a:r>
            <a:r>
              <a:rPr lang="fr-CH" dirty="0" err="1" smtClean="0"/>
              <a:t>favour</a:t>
            </a:r>
            <a:r>
              <a:rPr lang="fr-CH" dirty="0" smtClean="0"/>
              <a:t> of </a:t>
            </a:r>
            <a:r>
              <a:rPr lang="fr-CH" dirty="0" err="1" smtClean="0"/>
              <a:t>blowing</a:t>
            </a:r>
            <a:r>
              <a:rPr lang="fr-CH" dirty="0" smtClean="0"/>
              <a:t> </a:t>
            </a:r>
            <a:r>
              <a:rPr lang="fr-CH" dirty="0" err="1" smtClean="0"/>
              <a:t>them</a:t>
            </a:r>
            <a:r>
              <a:rPr lang="fr-CH" dirty="0" smtClean="0"/>
              <a:t> up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Spanish</a:t>
            </a:r>
            <a:r>
              <a:rPr lang="fr-CH" dirty="0" smtClean="0"/>
              <a:t> Second </a:t>
            </a:r>
            <a:r>
              <a:rPr lang="fr-CH" dirty="0" err="1" smtClean="0"/>
              <a:t>Republic</a:t>
            </a:r>
            <a:r>
              <a:rPr lang="fr-CH" dirty="0" smtClean="0"/>
              <a:t> 31-36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/>
              <a:t>Great </a:t>
            </a:r>
            <a:r>
              <a:rPr lang="fr-CH" dirty="0" err="1" smtClean="0"/>
              <a:t>depression</a:t>
            </a:r>
            <a:r>
              <a:rPr lang="fr-CH" dirty="0" smtClean="0"/>
              <a:t> </a:t>
            </a:r>
            <a:r>
              <a:rPr lang="fr-CH" dirty="0" err="1" smtClean="0"/>
              <a:t>worldwide</a:t>
            </a:r>
            <a:r>
              <a:rPr lang="fr-CH" dirty="0" smtClean="0"/>
              <a:t> hit hard</a:t>
            </a:r>
          </a:p>
          <a:p>
            <a:r>
              <a:rPr lang="fr-CH" dirty="0" smtClean="0"/>
              <a:t>Rise of Hitler and </a:t>
            </a:r>
            <a:r>
              <a:rPr lang="fr-CH" dirty="0" err="1" smtClean="0"/>
              <a:t>intolerance</a:t>
            </a:r>
            <a:r>
              <a:rPr lang="fr-CH" dirty="0" smtClean="0"/>
              <a:t> in </a:t>
            </a:r>
            <a:r>
              <a:rPr lang="fr-CH" dirty="0" err="1" smtClean="0"/>
              <a:t>germany</a:t>
            </a:r>
            <a:endParaRPr lang="fr-CH" dirty="0" smtClean="0"/>
          </a:p>
          <a:p>
            <a:r>
              <a:rPr lang="fr-CH" dirty="0" err="1" smtClean="0"/>
              <a:t>Revolution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above</a:t>
            </a:r>
            <a:r>
              <a:rPr lang="fr-CH" dirty="0" smtClean="0"/>
              <a:t> and </a:t>
            </a:r>
            <a:r>
              <a:rPr lang="fr-CH" dirty="0" err="1" smtClean="0"/>
              <a:t>Terror</a:t>
            </a:r>
            <a:r>
              <a:rPr lang="fr-CH" dirty="0" smtClean="0"/>
              <a:t> in USSR</a:t>
            </a:r>
          </a:p>
          <a:p>
            <a:r>
              <a:rPr lang="fr-CH" dirty="0" err="1" smtClean="0"/>
              <a:t>Growth</a:t>
            </a:r>
            <a:r>
              <a:rPr lang="fr-CH" dirty="0" smtClean="0"/>
              <a:t> of Mussolini`s </a:t>
            </a:r>
            <a:r>
              <a:rPr lang="fr-CH" dirty="0" err="1" smtClean="0"/>
              <a:t>fascist</a:t>
            </a:r>
            <a:r>
              <a:rPr lang="fr-CH" dirty="0" smtClean="0"/>
              <a:t> state in </a:t>
            </a:r>
            <a:r>
              <a:rPr lang="fr-CH" dirty="0" err="1" smtClean="0"/>
              <a:t>Italy</a:t>
            </a:r>
            <a:endParaRPr lang="fr-CH" dirty="0" smtClean="0"/>
          </a:p>
          <a:p>
            <a:r>
              <a:rPr lang="fr-CH" dirty="0" err="1" smtClean="0"/>
              <a:t>Contemporary</a:t>
            </a:r>
            <a:r>
              <a:rPr lang="fr-CH" dirty="0" smtClean="0"/>
              <a:t> </a:t>
            </a:r>
            <a:r>
              <a:rPr lang="fr-CH" dirty="0" err="1" smtClean="0"/>
              <a:t>examples</a:t>
            </a:r>
            <a:r>
              <a:rPr lang="fr-CH" dirty="0" smtClean="0"/>
              <a:t> to </a:t>
            </a:r>
            <a:r>
              <a:rPr lang="fr-CH" dirty="0" err="1" smtClean="0"/>
              <a:t>follow</a:t>
            </a:r>
            <a:r>
              <a:rPr lang="fr-CH" dirty="0" smtClean="0"/>
              <a:t> soc, </a:t>
            </a:r>
            <a:r>
              <a:rPr lang="fr-CH" dirty="0" err="1" smtClean="0"/>
              <a:t>ec</a:t>
            </a:r>
            <a:r>
              <a:rPr lang="fr-CH" dirty="0" smtClean="0"/>
              <a:t>, </a:t>
            </a:r>
            <a:r>
              <a:rPr lang="fr-CH" dirty="0" err="1" smtClean="0"/>
              <a:t>pol</a:t>
            </a:r>
            <a:endParaRPr lang="fr-CH" dirty="0" smtClean="0"/>
          </a:p>
          <a:p>
            <a:r>
              <a:rPr lang="fr-CH" dirty="0" err="1" smtClean="0"/>
              <a:t>Monarchy</a:t>
            </a:r>
            <a:r>
              <a:rPr lang="fr-CH" dirty="0" smtClean="0"/>
              <a:t> </a:t>
            </a:r>
            <a:r>
              <a:rPr lang="fr-CH" dirty="0" err="1" smtClean="0"/>
              <a:t>increasingly</a:t>
            </a:r>
            <a:r>
              <a:rPr lang="fr-CH" dirty="0" smtClean="0"/>
              <a:t> </a:t>
            </a:r>
            <a:r>
              <a:rPr lang="fr-CH" dirty="0" err="1" smtClean="0"/>
              <a:t>seen</a:t>
            </a:r>
            <a:r>
              <a:rPr lang="fr-CH" dirty="0" smtClean="0"/>
              <a:t> as </a:t>
            </a:r>
            <a:r>
              <a:rPr lang="fr-CH" dirty="0" err="1" smtClean="0"/>
              <a:t>being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</a:t>
            </a:r>
            <a:r>
              <a:rPr lang="fr-CH" dirty="0" err="1" smtClean="0"/>
              <a:t>fault</a:t>
            </a:r>
            <a:endParaRPr lang="fr-CH" dirty="0" smtClean="0"/>
          </a:p>
          <a:p>
            <a:r>
              <a:rPr lang="fr-CH" dirty="0" smtClean="0"/>
              <a:t>Elections </a:t>
            </a:r>
            <a:r>
              <a:rPr lang="fr-CH" dirty="0" err="1" smtClean="0"/>
              <a:t>Apr</a:t>
            </a:r>
            <a:r>
              <a:rPr lang="fr-CH" dirty="0" smtClean="0"/>
              <a:t> 31 - 2</a:t>
            </a:r>
            <a:r>
              <a:rPr lang="fr-CH" baseline="30000" dirty="0" smtClean="0"/>
              <a:t>nd</a:t>
            </a:r>
            <a:r>
              <a:rPr lang="fr-CH" dirty="0" smtClean="0"/>
              <a:t> </a:t>
            </a:r>
            <a:r>
              <a:rPr lang="fr-CH" dirty="0" err="1" smtClean="0"/>
              <a:t>Republic</a:t>
            </a:r>
            <a:r>
              <a:rPr lang="fr-CH" dirty="0" smtClean="0"/>
              <a:t> </a:t>
            </a:r>
            <a:r>
              <a:rPr lang="fr-CH" dirty="0" err="1" smtClean="0"/>
              <a:t>established</a:t>
            </a:r>
            <a:endParaRPr lang="fr-CH" dirty="0" smtClean="0"/>
          </a:p>
          <a:p>
            <a:r>
              <a:rPr lang="fr-CH" dirty="0" err="1" smtClean="0"/>
              <a:t>Contained</a:t>
            </a:r>
            <a:r>
              <a:rPr lang="fr-CH" dirty="0" smtClean="0"/>
              <a:t> </a:t>
            </a:r>
            <a:r>
              <a:rPr lang="fr-CH" dirty="0" err="1" smtClean="0"/>
              <a:t>infinite</a:t>
            </a:r>
            <a:r>
              <a:rPr lang="fr-CH" dirty="0" smtClean="0"/>
              <a:t> </a:t>
            </a:r>
            <a:r>
              <a:rPr lang="fr-CH" dirty="0" err="1" smtClean="0"/>
              <a:t>PoVs</a:t>
            </a:r>
            <a:r>
              <a:rPr lang="fr-CH" dirty="0" smtClean="0"/>
              <a:t>, parties and opinions</a:t>
            </a:r>
          </a:p>
        </p:txBody>
      </p:sp>
    </p:spTree>
    <p:extLst>
      <p:ext uri="{BB962C8B-B14F-4D97-AF65-F5344CB8AC3E}">
        <p14:creationId xmlns:p14="http://schemas.microsoft.com/office/powerpoint/2010/main" val="26254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Republic</a:t>
            </a:r>
            <a:r>
              <a:rPr lang="fr-CH" dirty="0" smtClean="0"/>
              <a:t> in office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3705275"/>
          </a:xfrm>
        </p:spPr>
        <p:txBody>
          <a:bodyPr>
            <a:normAutofit/>
          </a:bodyPr>
          <a:lstStyle/>
          <a:p>
            <a:r>
              <a:rPr lang="fr-CH" dirty="0" smtClean="0"/>
              <a:t>3 </a:t>
            </a:r>
            <a:r>
              <a:rPr lang="fr-CH" dirty="0" err="1" smtClean="0"/>
              <a:t>general</a:t>
            </a:r>
            <a:r>
              <a:rPr lang="fr-CH" dirty="0" smtClean="0"/>
              <a:t> </a:t>
            </a:r>
            <a:r>
              <a:rPr lang="fr-CH" dirty="0" err="1" smtClean="0"/>
              <a:t>elections</a:t>
            </a:r>
            <a:r>
              <a:rPr lang="fr-CH" dirty="0" smtClean="0"/>
              <a:t> 1931-36</a:t>
            </a:r>
          </a:p>
          <a:p>
            <a:r>
              <a:rPr lang="fr-CH" dirty="0" err="1" smtClean="0"/>
              <a:t>June</a:t>
            </a:r>
            <a:r>
              <a:rPr lang="fr-CH" dirty="0" smtClean="0"/>
              <a:t> 31 – </a:t>
            </a:r>
            <a:r>
              <a:rPr lang="fr-CH" dirty="0" err="1" smtClean="0"/>
              <a:t>Govt</a:t>
            </a:r>
            <a:r>
              <a:rPr lang="fr-CH" dirty="0" smtClean="0"/>
              <a:t> </a:t>
            </a:r>
            <a:r>
              <a:rPr lang="fr-CH" dirty="0" err="1" smtClean="0"/>
              <a:t>launched</a:t>
            </a:r>
            <a:r>
              <a:rPr lang="fr-CH" dirty="0" smtClean="0"/>
              <a:t> </a:t>
            </a:r>
            <a:r>
              <a:rPr lang="fr-CH" dirty="0" err="1" smtClean="0"/>
              <a:t>controversial</a:t>
            </a:r>
            <a:r>
              <a:rPr lang="fr-CH" dirty="0" smtClean="0"/>
              <a:t> new constitution and </a:t>
            </a:r>
            <a:r>
              <a:rPr lang="fr-CH" dirty="0" err="1" smtClean="0"/>
              <a:t>carried</a:t>
            </a:r>
            <a:r>
              <a:rPr lang="fr-CH" dirty="0" smtClean="0"/>
              <a:t> on reforming</a:t>
            </a:r>
          </a:p>
          <a:p>
            <a:r>
              <a:rPr lang="fr-CH" dirty="0" err="1" smtClean="0"/>
              <a:t>Nov</a:t>
            </a:r>
            <a:r>
              <a:rPr lang="fr-CH" dirty="0" smtClean="0"/>
              <a:t> 33 – </a:t>
            </a:r>
            <a:r>
              <a:rPr lang="fr-CH" dirty="0" err="1" smtClean="0"/>
              <a:t>Govt</a:t>
            </a:r>
            <a:r>
              <a:rPr lang="fr-CH" dirty="0" smtClean="0"/>
              <a:t>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everything</a:t>
            </a:r>
            <a:r>
              <a:rPr lang="fr-CH" dirty="0" smtClean="0"/>
              <a:t> possible to stop and </a:t>
            </a:r>
            <a:r>
              <a:rPr lang="fr-CH" dirty="0" err="1" smtClean="0"/>
              <a:t>repeal</a:t>
            </a:r>
            <a:r>
              <a:rPr lang="fr-CH" dirty="0" smtClean="0"/>
              <a:t> </a:t>
            </a:r>
            <a:r>
              <a:rPr lang="fr-CH" dirty="0" err="1" smtClean="0"/>
              <a:t>any</a:t>
            </a:r>
            <a:r>
              <a:rPr lang="fr-CH" dirty="0" smtClean="0"/>
              <a:t> </a:t>
            </a:r>
            <a:r>
              <a:rPr lang="fr-CH" dirty="0" err="1" smtClean="0"/>
              <a:t>reform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endParaRPr lang="fr-CH" dirty="0" smtClean="0"/>
          </a:p>
          <a:p>
            <a:r>
              <a:rPr lang="fr-CH" dirty="0" err="1" smtClean="0"/>
              <a:t>Feb</a:t>
            </a:r>
            <a:r>
              <a:rPr lang="fr-CH" dirty="0" smtClean="0"/>
              <a:t> 36 – </a:t>
            </a:r>
            <a:r>
              <a:rPr lang="fr-CH" dirty="0" err="1" smtClean="0"/>
              <a:t>Govt</a:t>
            </a:r>
            <a:r>
              <a:rPr lang="fr-CH" dirty="0" smtClean="0"/>
              <a:t> </a:t>
            </a:r>
            <a:r>
              <a:rPr lang="fr-CH" dirty="0" err="1" smtClean="0"/>
              <a:t>determined</a:t>
            </a:r>
            <a:r>
              <a:rPr lang="fr-CH" dirty="0" smtClean="0"/>
              <a:t> to </a:t>
            </a:r>
            <a:r>
              <a:rPr lang="fr-CH" dirty="0" err="1" smtClean="0"/>
              <a:t>repeal</a:t>
            </a:r>
            <a:r>
              <a:rPr lang="fr-CH" dirty="0" smtClean="0"/>
              <a:t> </a:t>
            </a:r>
            <a:r>
              <a:rPr lang="fr-CH" dirty="0" err="1" smtClean="0"/>
              <a:t>those</a:t>
            </a:r>
            <a:r>
              <a:rPr lang="fr-CH" dirty="0" smtClean="0"/>
              <a:t> </a:t>
            </a:r>
            <a:r>
              <a:rPr lang="fr-CH" dirty="0" err="1" smtClean="0"/>
              <a:t>repeals</a:t>
            </a:r>
            <a:r>
              <a:rPr lang="fr-CH" dirty="0" smtClean="0"/>
              <a:t> and continue to </a:t>
            </a:r>
            <a:r>
              <a:rPr lang="fr-CH" dirty="0" err="1" smtClean="0"/>
              <a:t>reform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564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Reform</a:t>
            </a:r>
            <a:r>
              <a:rPr lang="fr-CH" dirty="0" smtClean="0"/>
              <a:t> 31-33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676456" cy="3777283"/>
          </a:xfrm>
        </p:spPr>
        <p:txBody>
          <a:bodyPr/>
          <a:lstStyle/>
          <a:p>
            <a:r>
              <a:rPr lang="fr-CH" dirty="0" smtClean="0"/>
              <a:t>Zamora and </a:t>
            </a:r>
            <a:r>
              <a:rPr lang="fr-CH" dirty="0" err="1" smtClean="0"/>
              <a:t>Azana</a:t>
            </a:r>
            <a:r>
              <a:rPr lang="fr-CH" dirty="0" smtClean="0"/>
              <a:t> </a:t>
            </a:r>
            <a:r>
              <a:rPr lang="fr-CH" dirty="0" err="1" smtClean="0"/>
              <a:t>intent</a:t>
            </a:r>
            <a:r>
              <a:rPr lang="fr-CH" dirty="0" smtClean="0"/>
              <a:t> on </a:t>
            </a:r>
            <a:r>
              <a:rPr lang="fr-CH" dirty="0" err="1" smtClean="0"/>
              <a:t>reform</a:t>
            </a:r>
            <a:endParaRPr lang="fr-CH" dirty="0" smtClean="0"/>
          </a:p>
          <a:p>
            <a:r>
              <a:rPr lang="fr-CH" dirty="0" smtClean="0"/>
              <a:t>Church </a:t>
            </a:r>
            <a:r>
              <a:rPr lang="fr-CH" dirty="0" err="1" smtClean="0"/>
              <a:t>under</a:t>
            </a:r>
            <a:r>
              <a:rPr lang="fr-CH" dirty="0" smtClean="0"/>
              <a:t> </a:t>
            </a:r>
            <a:r>
              <a:rPr lang="fr-CH" dirty="0" err="1" smtClean="0"/>
              <a:t>attack</a:t>
            </a:r>
            <a:r>
              <a:rPr lang="fr-CH" dirty="0" smtClean="0"/>
              <a:t> – </a:t>
            </a:r>
            <a:r>
              <a:rPr lang="fr-CH" dirty="0" err="1" smtClean="0"/>
              <a:t>status</a:t>
            </a:r>
            <a:r>
              <a:rPr lang="fr-CH" dirty="0" smtClean="0"/>
              <a:t>, </a:t>
            </a:r>
            <a:r>
              <a:rPr lang="fr-CH" dirty="0" err="1" smtClean="0"/>
              <a:t>funding</a:t>
            </a:r>
            <a:r>
              <a:rPr lang="fr-CH" dirty="0" smtClean="0"/>
              <a:t>, </a:t>
            </a:r>
            <a:r>
              <a:rPr lang="fr-CH" dirty="0" err="1" smtClean="0"/>
              <a:t>freedom</a:t>
            </a:r>
            <a:r>
              <a:rPr lang="fr-CH" dirty="0" smtClean="0"/>
              <a:t> of conscience and </a:t>
            </a:r>
            <a:r>
              <a:rPr lang="fr-CH" dirty="0" err="1" smtClean="0"/>
              <a:t>assembly</a:t>
            </a:r>
            <a:endParaRPr lang="fr-CH" dirty="0" smtClean="0"/>
          </a:p>
          <a:p>
            <a:r>
              <a:rPr lang="fr-CH" dirty="0" err="1" smtClean="0"/>
              <a:t>Landowners</a:t>
            </a:r>
            <a:r>
              <a:rPr lang="fr-CH" dirty="0" smtClean="0"/>
              <a:t> </a:t>
            </a:r>
            <a:r>
              <a:rPr lang="fr-CH" dirty="0" err="1" smtClean="0"/>
              <a:t>restricted</a:t>
            </a:r>
            <a:r>
              <a:rPr lang="fr-CH" dirty="0" smtClean="0"/>
              <a:t> – </a:t>
            </a:r>
            <a:r>
              <a:rPr lang="fr-CH" dirty="0" err="1" smtClean="0"/>
              <a:t>hiring</a:t>
            </a:r>
            <a:r>
              <a:rPr lang="fr-CH" dirty="0" smtClean="0"/>
              <a:t> </a:t>
            </a:r>
            <a:r>
              <a:rPr lang="fr-CH" dirty="0" err="1" smtClean="0"/>
              <a:t>workers</a:t>
            </a:r>
            <a:r>
              <a:rPr lang="fr-CH" dirty="0" smtClean="0"/>
              <a:t>, </a:t>
            </a:r>
            <a:r>
              <a:rPr lang="fr-CH" dirty="0" err="1" smtClean="0"/>
              <a:t>evicting</a:t>
            </a:r>
            <a:r>
              <a:rPr lang="fr-CH" dirty="0" smtClean="0"/>
              <a:t> tenants, land </a:t>
            </a:r>
            <a:r>
              <a:rPr lang="fr-CH" dirty="0" err="1" smtClean="0"/>
              <a:t>seized</a:t>
            </a:r>
            <a:endParaRPr lang="fr-CH" dirty="0" smtClean="0"/>
          </a:p>
          <a:p>
            <a:r>
              <a:rPr lang="fr-CH" dirty="0" err="1" smtClean="0"/>
              <a:t>Army</a:t>
            </a:r>
            <a:r>
              <a:rPr lang="fr-CH" dirty="0" smtClean="0"/>
              <a:t> </a:t>
            </a:r>
            <a:r>
              <a:rPr lang="fr-CH" dirty="0" err="1" smtClean="0"/>
              <a:t>reformed</a:t>
            </a:r>
            <a:r>
              <a:rPr lang="fr-CH" dirty="0" smtClean="0"/>
              <a:t>; </a:t>
            </a:r>
            <a:r>
              <a:rPr lang="fr-CH" dirty="0" err="1" smtClean="0"/>
              <a:t>Universal</a:t>
            </a:r>
            <a:r>
              <a:rPr lang="fr-CH" dirty="0" smtClean="0"/>
              <a:t> suffrage over 23; no </a:t>
            </a:r>
            <a:r>
              <a:rPr lang="fr-CH" dirty="0" err="1" smtClean="0"/>
              <a:t>death</a:t>
            </a:r>
            <a:r>
              <a:rPr lang="fr-CH" dirty="0" smtClean="0"/>
              <a:t> penalty; </a:t>
            </a:r>
            <a:r>
              <a:rPr lang="fr-CH" dirty="0" err="1" smtClean="0"/>
              <a:t>legal</a:t>
            </a:r>
            <a:r>
              <a:rPr lang="fr-CH" dirty="0" smtClean="0"/>
              <a:t> divorce; </a:t>
            </a:r>
            <a:r>
              <a:rPr lang="fr-CH" dirty="0" err="1" smtClean="0"/>
              <a:t>regional</a:t>
            </a:r>
            <a:r>
              <a:rPr lang="fr-CH" dirty="0" smtClean="0"/>
              <a:t> </a:t>
            </a:r>
            <a:r>
              <a:rPr lang="fr-CH" dirty="0" err="1" smtClean="0"/>
              <a:t>autonomy</a:t>
            </a:r>
            <a:endParaRPr lang="fr-CH" dirty="0" smtClean="0"/>
          </a:p>
          <a:p>
            <a:r>
              <a:rPr lang="fr-CH" dirty="0" smtClean="0"/>
              <a:t>Rivera </a:t>
            </a:r>
            <a:r>
              <a:rPr lang="fr-CH" dirty="0" err="1" smtClean="0"/>
              <a:t>policies</a:t>
            </a:r>
            <a:r>
              <a:rPr lang="fr-CH" dirty="0" smtClean="0"/>
              <a:t> </a:t>
            </a:r>
            <a:r>
              <a:rPr lang="fr-CH" dirty="0" err="1" smtClean="0"/>
              <a:t>cont</a:t>
            </a:r>
            <a:r>
              <a:rPr lang="fr-CH" dirty="0" smtClean="0"/>
              <a:t> – pensions; hydro-</a:t>
            </a:r>
            <a:r>
              <a:rPr lang="fr-CH" dirty="0" err="1" smtClean="0"/>
              <a:t>elec</a:t>
            </a:r>
            <a:r>
              <a:rPr lang="fr-CH" dirty="0" smtClean="0"/>
              <a:t> power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284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Opposition to </a:t>
            </a:r>
            <a:r>
              <a:rPr lang="fr-CH" dirty="0" err="1" smtClean="0"/>
              <a:t>Republic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686800" cy="3921299"/>
          </a:xfrm>
        </p:spPr>
        <p:txBody>
          <a:bodyPr>
            <a:normAutofit/>
          </a:bodyPr>
          <a:lstStyle/>
          <a:p>
            <a:r>
              <a:rPr lang="fr-CH" dirty="0" err="1" smtClean="0"/>
              <a:t>Aug</a:t>
            </a:r>
            <a:r>
              <a:rPr lang="fr-CH" dirty="0" smtClean="0"/>
              <a:t> 32 – Sanjurjo </a:t>
            </a:r>
            <a:r>
              <a:rPr lang="fr-CH" dirty="0" err="1" smtClean="0"/>
              <a:t>attempted</a:t>
            </a:r>
            <a:r>
              <a:rPr lang="fr-CH" dirty="0" smtClean="0"/>
              <a:t> a coup d`</a:t>
            </a:r>
            <a:r>
              <a:rPr lang="fr-CH" dirty="0" err="1" smtClean="0"/>
              <a:t>etat</a:t>
            </a:r>
            <a:endParaRPr lang="fr-CH" dirty="0" smtClean="0"/>
          </a:p>
          <a:p>
            <a:r>
              <a:rPr lang="fr-CH" dirty="0" err="1" smtClean="0"/>
              <a:t>Reaction</a:t>
            </a:r>
            <a:r>
              <a:rPr lang="fr-CH" dirty="0" smtClean="0"/>
              <a:t> to  </a:t>
            </a:r>
            <a:r>
              <a:rPr lang="fr-CH" dirty="0" err="1" smtClean="0"/>
              <a:t>granting</a:t>
            </a:r>
            <a:r>
              <a:rPr lang="fr-CH" dirty="0" smtClean="0"/>
              <a:t> of </a:t>
            </a:r>
            <a:r>
              <a:rPr lang="fr-CH" dirty="0" err="1" smtClean="0"/>
              <a:t>regional</a:t>
            </a:r>
            <a:r>
              <a:rPr lang="fr-CH" dirty="0" smtClean="0"/>
              <a:t> </a:t>
            </a:r>
            <a:r>
              <a:rPr lang="fr-CH" dirty="0" err="1" smtClean="0"/>
              <a:t>autonomy</a:t>
            </a:r>
            <a:r>
              <a:rPr lang="fr-CH" dirty="0" smtClean="0"/>
              <a:t> and land </a:t>
            </a:r>
            <a:r>
              <a:rPr lang="fr-CH" dirty="0" err="1" smtClean="0"/>
              <a:t>reform</a:t>
            </a:r>
            <a:endParaRPr lang="fr-CH" dirty="0" smtClean="0"/>
          </a:p>
          <a:p>
            <a:r>
              <a:rPr lang="fr-CH" dirty="0" err="1" smtClean="0"/>
              <a:t>Failed</a:t>
            </a:r>
            <a:r>
              <a:rPr lang="fr-CH" dirty="0" smtClean="0"/>
              <a:t> to seize power – </a:t>
            </a:r>
            <a:r>
              <a:rPr lang="fr-CH" dirty="0" err="1" smtClean="0"/>
              <a:t>lessons</a:t>
            </a:r>
            <a:r>
              <a:rPr lang="fr-CH" dirty="0" smtClean="0"/>
              <a:t> </a:t>
            </a:r>
            <a:r>
              <a:rPr lang="fr-CH" dirty="0" err="1" smtClean="0"/>
              <a:t>learnt</a:t>
            </a:r>
            <a:endParaRPr lang="fr-CH" dirty="0" smtClean="0"/>
          </a:p>
          <a:p>
            <a:r>
              <a:rPr lang="fr-CH" dirty="0" smtClean="0"/>
              <a:t>BUT </a:t>
            </a:r>
            <a:r>
              <a:rPr lang="fr-CH" dirty="0" err="1" smtClean="0"/>
              <a:t>roused</a:t>
            </a:r>
            <a:r>
              <a:rPr lang="fr-CH" dirty="0" smtClean="0"/>
              <a:t> </a:t>
            </a:r>
            <a:r>
              <a:rPr lang="fr-CH" dirty="0" err="1" smtClean="0"/>
              <a:t>widespread</a:t>
            </a:r>
            <a:r>
              <a:rPr lang="fr-CH" dirty="0" smtClean="0"/>
              <a:t> opposition to </a:t>
            </a:r>
            <a:r>
              <a:rPr lang="fr-CH" dirty="0" err="1" smtClean="0"/>
              <a:t>reform</a:t>
            </a:r>
            <a:endParaRPr lang="fr-CH" dirty="0" smtClean="0"/>
          </a:p>
          <a:p>
            <a:r>
              <a:rPr lang="fr-CH" dirty="0" smtClean="0"/>
              <a:t>Landlords </a:t>
            </a:r>
            <a:r>
              <a:rPr lang="fr-CH" dirty="0" err="1" smtClean="0"/>
              <a:t>subverted</a:t>
            </a:r>
            <a:r>
              <a:rPr lang="fr-CH" dirty="0" smtClean="0"/>
              <a:t> </a:t>
            </a:r>
            <a:r>
              <a:rPr lang="fr-CH" dirty="0" err="1" smtClean="0"/>
              <a:t>legislation</a:t>
            </a:r>
            <a:endParaRPr lang="fr-CH" dirty="0" smtClean="0"/>
          </a:p>
          <a:p>
            <a:r>
              <a:rPr lang="fr-CH" dirty="0" smtClean="0"/>
              <a:t>ALSO </a:t>
            </a:r>
            <a:r>
              <a:rPr lang="fr-CH" dirty="0" err="1" smtClean="0"/>
              <a:t>led</a:t>
            </a:r>
            <a:r>
              <a:rPr lang="fr-CH" dirty="0" smtClean="0"/>
              <a:t> to </a:t>
            </a:r>
            <a:r>
              <a:rPr lang="fr-CH" dirty="0" err="1" smtClean="0"/>
              <a:t>disillusionment</a:t>
            </a:r>
            <a:r>
              <a:rPr lang="fr-CH" dirty="0" smtClean="0"/>
              <a:t> </a:t>
            </a:r>
            <a:r>
              <a:rPr lang="fr-CH" dirty="0" err="1" smtClean="0"/>
              <a:t>amongst</a:t>
            </a:r>
            <a:r>
              <a:rPr lang="fr-CH" dirty="0" smtClean="0"/>
              <a:t> </a:t>
            </a:r>
            <a:r>
              <a:rPr lang="fr-CH" dirty="0" err="1" smtClean="0"/>
              <a:t>those</a:t>
            </a:r>
            <a:r>
              <a:rPr lang="fr-CH" dirty="0" smtClean="0"/>
              <a:t> on L </a:t>
            </a:r>
            <a:r>
              <a:rPr lang="fr-CH" dirty="0" err="1" smtClean="0"/>
              <a:t>who</a:t>
            </a:r>
            <a:r>
              <a:rPr lang="fr-CH" dirty="0" smtClean="0"/>
              <a:t> </a:t>
            </a:r>
            <a:r>
              <a:rPr lang="fr-CH" dirty="0" err="1" smtClean="0"/>
              <a:t>wanted</a:t>
            </a:r>
            <a:r>
              <a:rPr lang="fr-CH" dirty="0" smtClean="0"/>
              <a:t> </a:t>
            </a:r>
            <a:r>
              <a:rPr lang="fr-CH" dirty="0" err="1" smtClean="0"/>
              <a:t>reform</a:t>
            </a:r>
            <a:r>
              <a:rPr lang="fr-CH" dirty="0" smtClean="0"/>
              <a:t> </a:t>
            </a:r>
            <a:r>
              <a:rPr lang="fr-CH" dirty="0" err="1" smtClean="0"/>
              <a:t>brought</a:t>
            </a:r>
            <a:r>
              <a:rPr lang="fr-CH" dirty="0" smtClean="0"/>
              <a:t> about </a:t>
            </a:r>
            <a:r>
              <a:rPr lang="fr-CH" dirty="0" err="1" smtClean="0"/>
              <a:t>peacefully</a:t>
            </a: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337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Repeal</a:t>
            </a:r>
            <a:r>
              <a:rPr lang="fr-CH" dirty="0" smtClean="0"/>
              <a:t> of </a:t>
            </a:r>
            <a:r>
              <a:rPr lang="fr-CH" dirty="0" err="1" smtClean="0"/>
              <a:t>reform</a:t>
            </a:r>
            <a:r>
              <a:rPr lang="fr-CH" dirty="0" smtClean="0"/>
              <a:t> 1933-36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Robles</a:t>
            </a:r>
            <a:r>
              <a:rPr lang="fr-CH" dirty="0" smtClean="0"/>
              <a:t> &amp; CEDA </a:t>
            </a:r>
            <a:r>
              <a:rPr lang="fr-CH" dirty="0" err="1" smtClean="0"/>
              <a:t>determined</a:t>
            </a:r>
            <a:r>
              <a:rPr lang="fr-CH" dirty="0" smtClean="0"/>
              <a:t> to right </a:t>
            </a:r>
            <a:r>
              <a:rPr lang="fr-CH" dirty="0" err="1" smtClean="0"/>
              <a:t>wrongs</a:t>
            </a:r>
            <a:endParaRPr lang="fr-CH" dirty="0" smtClean="0"/>
          </a:p>
          <a:p>
            <a:r>
              <a:rPr lang="fr-CH" dirty="0" smtClean="0"/>
              <a:t>Church – </a:t>
            </a:r>
            <a:r>
              <a:rPr lang="fr-CH" dirty="0" err="1" smtClean="0"/>
              <a:t>schools</a:t>
            </a:r>
            <a:r>
              <a:rPr lang="fr-CH" dirty="0" smtClean="0"/>
              <a:t> </a:t>
            </a:r>
            <a:r>
              <a:rPr lang="fr-CH" dirty="0" err="1" smtClean="0"/>
              <a:t>re</a:t>
            </a:r>
            <a:r>
              <a:rPr lang="fr-CH" dirty="0" smtClean="0"/>
              <a:t>-est;  state </a:t>
            </a:r>
            <a:r>
              <a:rPr lang="fr-CH" dirty="0" err="1" smtClean="0"/>
              <a:t>ed</a:t>
            </a:r>
            <a:r>
              <a:rPr lang="fr-CH" dirty="0" smtClean="0"/>
              <a:t> </a:t>
            </a:r>
            <a:r>
              <a:rPr lang="fr-CH" dirty="0" err="1" smtClean="0"/>
              <a:t>slashed</a:t>
            </a:r>
            <a:endParaRPr lang="fr-CH" dirty="0" smtClean="0"/>
          </a:p>
          <a:p>
            <a:r>
              <a:rPr lang="fr-CH" dirty="0" err="1" smtClean="0"/>
              <a:t>Thousands</a:t>
            </a:r>
            <a:r>
              <a:rPr lang="fr-CH" dirty="0" smtClean="0"/>
              <a:t> of </a:t>
            </a:r>
            <a:r>
              <a:rPr lang="fr-CH" dirty="0" err="1" smtClean="0"/>
              <a:t>evictions</a:t>
            </a:r>
            <a:r>
              <a:rPr lang="fr-CH" dirty="0" smtClean="0"/>
              <a:t> (Estremadura)</a:t>
            </a:r>
          </a:p>
          <a:p>
            <a:r>
              <a:rPr lang="fr-CH" dirty="0" smtClean="0"/>
              <a:t>Rural </a:t>
            </a:r>
            <a:r>
              <a:rPr lang="fr-CH" dirty="0" err="1" smtClean="0"/>
              <a:t>unemployment</a:t>
            </a:r>
            <a:endParaRPr lang="fr-CH" dirty="0" smtClean="0"/>
          </a:p>
          <a:p>
            <a:r>
              <a:rPr lang="fr-CH" dirty="0" smtClean="0"/>
              <a:t>Trade union </a:t>
            </a:r>
            <a:r>
              <a:rPr lang="fr-CH" dirty="0" err="1" smtClean="0"/>
              <a:t>status</a:t>
            </a:r>
            <a:r>
              <a:rPr lang="fr-CH" dirty="0" smtClean="0"/>
              <a:t> and </a:t>
            </a:r>
            <a:r>
              <a:rPr lang="fr-CH" dirty="0" err="1" smtClean="0"/>
              <a:t>rights</a:t>
            </a:r>
            <a:r>
              <a:rPr lang="fr-CH" dirty="0" smtClean="0"/>
              <a:t> </a:t>
            </a:r>
            <a:r>
              <a:rPr lang="fr-CH" dirty="0" err="1" smtClean="0"/>
              <a:t>attacked</a:t>
            </a:r>
            <a:endParaRPr lang="fr-CH" dirty="0" smtClean="0"/>
          </a:p>
          <a:p>
            <a:r>
              <a:rPr lang="fr-CH" dirty="0" err="1" smtClean="0"/>
              <a:t>Amnesties</a:t>
            </a:r>
            <a:r>
              <a:rPr lang="fr-CH" dirty="0" smtClean="0"/>
              <a:t> for right </a:t>
            </a:r>
            <a:r>
              <a:rPr lang="fr-CH" dirty="0" err="1" smtClean="0"/>
              <a:t>wingers</a:t>
            </a:r>
            <a:r>
              <a:rPr lang="fr-CH" dirty="0" smtClean="0"/>
              <a:t> </a:t>
            </a:r>
            <a:r>
              <a:rPr lang="fr-CH" dirty="0" err="1" smtClean="0"/>
              <a:t>accused</a:t>
            </a:r>
            <a:r>
              <a:rPr lang="fr-CH" dirty="0" smtClean="0"/>
              <a:t> of </a:t>
            </a:r>
            <a:r>
              <a:rPr lang="fr-CH" dirty="0" err="1" smtClean="0"/>
              <a:t>plotting</a:t>
            </a:r>
            <a:r>
              <a:rPr lang="fr-CH" dirty="0" smtClean="0"/>
              <a:t> </a:t>
            </a:r>
            <a:r>
              <a:rPr lang="fr-CH" dirty="0" err="1" smtClean="0"/>
              <a:t>against</a:t>
            </a:r>
            <a:r>
              <a:rPr lang="fr-CH" dirty="0" smtClean="0"/>
              <a:t> </a:t>
            </a:r>
            <a:r>
              <a:rPr lang="fr-CH" dirty="0" err="1" smtClean="0"/>
              <a:t>previous</a:t>
            </a:r>
            <a:r>
              <a:rPr lang="fr-CH" dirty="0" smtClean="0"/>
              <a:t> </a:t>
            </a:r>
            <a:r>
              <a:rPr lang="fr-CH" dirty="0" err="1" smtClean="0"/>
              <a:t>regime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303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Republican </a:t>
            </a:r>
            <a:r>
              <a:rPr lang="fr-CH" dirty="0" err="1" smtClean="0"/>
              <a:t>conduct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large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Perfect</a:t>
            </a:r>
            <a:r>
              <a:rPr lang="fr-CH" dirty="0" smtClean="0"/>
              <a:t> </a:t>
            </a:r>
            <a:r>
              <a:rPr lang="fr-CH" dirty="0" err="1" smtClean="0"/>
              <a:t>ammunition</a:t>
            </a:r>
            <a:r>
              <a:rPr lang="fr-CH" dirty="0" smtClean="0"/>
              <a:t> for </a:t>
            </a:r>
            <a:r>
              <a:rPr lang="fr-CH" dirty="0" err="1" smtClean="0"/>
              <a:t>opponents</a:t>
            </a:r>
            <a:r>
              <a:rPr lang="fr-CH" dirty="0" smtClean="0"/>
              <a:t> of Reps</a:t>
            </a:r>
          </a:p>
          <a:p>
            <a:r>
              <a:rPr lang="fr-CH" dirty="0" smtClean="0"/>
              <a:t>31 - Convents and </a:t>
            </a:r>
            <a:r>
              <a:rPr lang="fr-CH" dirty="0" err="1" smtClean="0"/>
              <a:t>churches</a:t>
            </a:r>
            <a:r>
              <a:rPr lang="fr-CH" dirty="0" smtClean="0"/>
              <a:t> </a:t>
            </a:r>
            <a:r>
              <a:rPr lang="fr-CH" dirty="0" err="1" smtClean="0"/>
              <a:t>bombed</a:t>
            </a:r>
            <a:r>
              <a:rPr lang="fr-CH" dirty="0" smtClean="0"/>
              <a:t>; graves &amp; </a:t>
            </a:r>
            <a:r>
              <a:rPr lang="fr-CH" dirty="0" err="1" smtClean="0"/>
              <a:t>catacombs</a:t>
            </a:r>
            <a:r>
              <a:rPr lang="fr-CH" dirty="0" smtClean="0"/>
              <a:t> </a:t>
            </a:r>
            <a:r>
              <a:rPr lang="fr-CH" dirty="0" err="1" smtClean="0"/>
              <a:t>desecrated</a:t>
            </a:r>
            <a:endParaRPr lang="fr-CH" dirty="0" smtClean="0"/>
          </a:p>
          <a:p>
            <a:r>
              <a:rPr lang="fr-CH" dirty="0" smtClean="0"/>
              <a:t>34 – </a:t>
            </a:r>
            <a:r>
              <a:rPr lang="fr-CH" dirty="0" err="1" smtClean="0"/>
              <a:t>Anarchist</a:t>
            </a:r>
            <a:r>
              <a:rPr lang="fr-CH" dirty="0" smtClean="0"/>
              <a:t> </a:t>
            </a:r>
            <a:r>
              <a:rPr lang="fr-CH" dirty="0" err="1" smtClean="0"/>
              <a:t>strike</a:t>
            </a:r>
            <a:r>
              <a:rPr lang="fr-CH" dirty="0" smtClean="0"/>
              <a:t> Zaragoza; </a:t>
            </a:r>
            <a:r>
              <a:rPr lang="fr-CH" dirty="0" err="1" smtClean="0"/>
              <a:t>nationwide</a:t>
            </a:r>
            <a:r>
              <a:rPr lang="fr-CH" dirty="0" smtClean="0"/>
              <a:t> </a:t>
            </a:r>
            <a:r>
              <a:rPr lang="fr-CH" dirty="0" err="1" smtClean="0"/>
              <a:t>Socialist</a:t>
            </a:r>
            <a:r>
              <a:rPr lang="fr-CH" dirty="0" smtClean="0"/>
              <a:t> </a:t>
            </a:r>
            <a:r>
              <a:rPr lang="fr-CH" dirty="0" err="1" smtClean="0"/>
              <a:t>led</a:t>
            </a:r>
            <a:r>
              <a:rPr lang="fr-CH" dirty="0" smtClean="0"/>
              <a:t> </a:t>
            </a:r>
            <a:r>
              <a:rPr lang="fr-CH" dirty="0" err="1" smtClean="0"/>
              <a:t>labourers</a:t>
            </a:r>
            <a:r>
              <a:rPr lang="fr-CH" dirty="0" smtClean="0"/>
              <a:t> </a:t>
            </a:r>
            <a:r>
              <a:rPr lang="fr-CH" dirty="0" err="1" smtClean="0"/>
              <a:t>strike</a:t>
            </a:r>
            <a:r>
              <a:rPr lang="fr-CH" dirty="0" smtClean="0"/>
              <a:t>; Soc </a:t>
            </a:r>
            <a:r>
              <a:rPr lang="fr-CH" dirty="0" err="1" smtClean="0"/>
              <a:t>led</a:t>
            </a:r>
            <a:r>
              <a:rPr lang="fr-CH" dirty="0" smtClean="0"/>
              <a:t> </a:t>
            </a:r>
            <a:r>
              <a:rPr lang="fr-CH" dirty="0" err="1" smtClean="0"/>
              <a:t>miners</a:t>
            </a:r>
            <a:r>
              <a:rPr lang="fr-CH" dirty="0" smtClean="0"/>
              <a:t> </a:t>
            </a:r>
            <a:r>
              <a:rPr lang="fr-CH" dirty="0" err="1" smtClean="0"/>
              <a:t>occupied</a:t>
            </a:r>
            <a:r>
              <a:rPr lang="fr-CH" dirty="0" smtClean="0"/>
              <a:t> parts of N Spain</a:t>
            </a:r>
          </a:p>
          <a:p>
            <a:r>
              <a:rPr lang="fr-CH" dirty="0" smtClean="0"/>
              <a:t>36 – Madrid </a:t>
            </a:r>
            <a:r>
              <a:rPr lang="fr-CH" dirty="0" err="1" smtClean="0"/>
              <a:t>crippled</a:t>
            </a:r>
            <a:r>
              <a:rPr lang="fr-CH" dirty="0" smtClean="0"/>
              <a:t> by </a:t>
            </a:r>
            <a:r>
              <a:rPr lang="fr-CH" dirty="0" err="1" smtClean="0"/>
              <a:t>strikes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736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Achievements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Versions of </a:t>
            </a:r>
            <a:r>
              <a:rPr lang="fr-CH" dirty="0" err="1" smtClean="0"/>
              <a:t>democracy</a:t>
            </a:r>
            <a:r>
              <a:rPr lang="fr-CH" dirty="0" smtClean="0"/>
              <a:t> </a:t>
            </a:r>
            <a:r>
              <a:rPr lang="fr-CH" dirty="0" err="1" smtClean="0"/>
              <a:t>did</a:t>
            </a:r>
            <a:r>
              <a:rPr lang="fr-CH" dirty="0" smtClean="0"/>
              <a:t> survive over the </a:t>
            </a:r>
            <a:r>
              <a:rPr lang="fr-CH" dirty="0" err="1" smtClean="0"/>
              <a:t>eight</a:t>
            </a:r>
            <a:r>
              <a:rPr lang="fr-CH" dirty="0" smtClean="0"/>
              <a:t> </a:t>
            </a:r>
            <a:r>
              <a:rPr lang="fr-CH" dirty="0" err="1" smtClean="0"/>
              <a:t>years</a:t>
            </a:r>
            <a:r>
              <a:rPr lang="fr-CH" dirty="0" smtClean="0"/>
              <a:t> up to 1939 in </a:t>
            </a:r>
            <a:r>
              <a:rPr lang="fr-CH" dirty="0" err="1" smtClean="0"/>
              <a:t>war</a:t>
            </a:r>
            <a:r>
              <a:rPr lang="fr-CH" dirty="0" smtClean="0"/>
              <a:t> and </a:t>
            </a:r>
            <a:r>
              <a:rPr lang="fr-CH" dirty="0" err="1" smtClean="0"/>
              <a:t>peace</a:t>
            </a:r>
            <a:endParaRPr lang="fr-CH" dirty="0" smtClean="0"/>
          </a:p>
          <a:p>
            <a:r>
              <a:rPr lang="fr-CH" dirty="0" smtClean="0"/>
              <a:t>Miro, Dali, Picasso</a:t>
            </a:r>
          </a:p>
          <a:p>
            <a:r>
              <a:rPr lang="fr-CH" dirty="0" smtClean="0"/>
              <a:t>Lorca &amp; </a:t>
            </a:r>
            <a:r>
              <a:rPr lang="fr-CH" dirty="0" err="1" smtClean="0"/>
              <a:t>Bunuel</a:t>
            </a:r>
            <a:endParaRPr lang="fr-CH" dirty="0" smtClean="0"/>
          </a:p>
          <a:p>
            <a:r>
              <a:rPr lang="fr-CH" dirty="0" err="1" smtClean="0"/>
              <a:t>Women</a:t>
            </a:r>
            <a:r>
              <a:rPr lang="fr-CH" dirty="0" smtClean="0"/>
              <a:t> </a:t>
            </a:r>
            <a:r>
              <a:rPr lang="fr-CH" dirty="0" err="1" smtClean="0"/>
              <a:t>incr</a:t>
            </a:r>
            <a:r>
              <a:rPr lang="fr-CH" dirty="0" smtClean="0"/>
              <a:t> </a:t>
            </a:r>
            <a:r>
              <a:rPr lang="fr-CH" dirty="0" err="1" smtClean="0"/>
              <a:t>represented</a:t>
            </a:r>
            <a:r>
              <a:rPr lang="fr-CH" dirty="0" smtClean="0"/>
              <a:t> in </a:t>
            </a:r>
            <a:r>
              <a:rPr lang="fr-CH" dirty="0" err="1" smtClean="0"/>
              <a:t>fields</a:t>
            </a:r>
            <a:r>
              <a:rPr lang="fr-CH" dirty="0" smtClean="0"/>
              <a:t> </a:t>
            </a:r>
            <a:r>
              <a:rPr lang="fr-CH" dirty="0" err="1" smtClean="0"/>
              <a:t>like</a:t>
            </a:r>
            <a:r>
              <a:rPr lang="fr-CH" dirty="0" smtClean="0"/>
              <a:t> </a:t>
            </a:r>
            <a:r>
              <a:rPr lang="fr-CH" dirty="0" err="1" smtClean="0"/>
              <a:t>journalism</a:t>
            </a:r>
            <a:r>
              <a:rPr lang="fr-CH" dirty="0" smtClean="0"/>
              <a:t>, </a:t>
            </a:r>
            <a:r>
              <a:rPr lang="fr-CH" dirty="0" err="1" smtClean="0"/>
              <a:t>TUs</a:t>
            </a:r>
            <a:r>
              <a:rPr lang="fr-CH" dirty="0" smtClean="0"/>
              <a:t> and </a:t>
            </a:r>
            <a:r>
              <a:rPr lang="fr-CH" dirty="0" err="1" smtClean="0"/>
              <a:t>politics</a:t>
            </a:r>
            <a:r>
              <a:rPr lang="fr-CH" dirty="0" smtClean="0"/>
              <a:t> – Victoria Kent</a:t>
            </a:r>
          </a:p>
          <a:p>
            <a:r>
              <a:rPr lang="fr-CH" dirty="0" err="1" smtClean="0"/>
              <a:t>Genuine</a:t>
            </a:r>
            <a:r>
              <a:rPr lang="fr-CH" dirty="0" smtClean="0"/>
              <a:t> L/</a:t>
            </a:r>
            <a:r>
              <a:rPr lang="fr-CH" dirty="0" err="1" smtClean="0"/>
              <a:t>wing</a:t>
            </a:r>
            <a:r>
              <a:rPr lang="fr-CH" dirty="0" smtClean="0"/>
              <a:t> soc, </a:t>
            </a:r>
            <a:r>
              <a:rPr lang="fr-CH" dirty="0" err="1" smtClean="0"/>
              <a:t>ec</a:t>
            </a:r>
            <a:r>
              <a:rPr lang="fr-CH" dirty="0" smtClean="0"/>
              <a:t> and </a:t>
            </a:r>
            <a:r>
              <a:rPr lang="fr-CH" dirty="0" err="1" smtClean="0"/>
              <a:t>pol</a:t>
            </a:r>
            <a:r>
              <a:rPr lang="fr-CH" dirty="0" smtClean="0"/>
              <a:t> </a:t>
            </a:r>
            <a:r>
              <a:rPr lang="fr-CH" dirty="0" err="1" smtClean="0"/>
              <a:t>revolution</a:t>
            </a:r>
            <a:r>
              <a:rPr lang="fr-CH" dirty="0" smtClean="0"/>
              <a:t> in areas – </a:t>
            </a:r>
            <a:r>
              <a:rPr lang="fr-CH" dirty="0" err="1" smtClean="0"/>
              <a:t>took</a:t>
            </a:r>
            <a:r>
              <a:rPr lang="fr-CH" dirty="0" smtClean="0"/>
              <a:t> 3 </a:t>
            </a:r>
            <a:r>
              <a:rPr lang="fr-CH" dirty="0" err="1" smtClean="0"/>
              <a:t>yrs</a:t>
            </a:r>
            <a:r>
              <a:rPr lang="fr-CH" dirty="0" smtClean="0"/>
              <a:t> of civil </a:t>
            </a:r>
            <a:r>
              <a:rPr lang="fr-CH" dirty="0" err="1" smtClean="0"/>
              <a:t>war</a:t>
            </a:r>
            <a:r>
              <a:rPr lang="fr-CH" dirty="0" smtClean="0"/>
              <a:t> to destroy </a:t>
            </a:r>
            <a:r>
              <a:rPr lang="fr-CH" dirty="0" err="1" smtClean="0"/>
              <a:t>it</a:t>
            </a: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79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Republic</a:t>
            </a:r>
            <a:r>
              <a:rPr lang="fr-CH" dirty="0" smtClean="0"/>
              <a:t> collapse </a:t>
            </a:r>
            <a:r>
              <a:rPr lang="fr-CH" dirty="0" err="1" smtClean="0"/>
              <a:t>then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9155360" cy="4525963"/>
          </a:xfrm>
        </p:spPr>
        <p:txBody>
          <a:bodyPr>
            <a:normAutofit/>
          </a:bodyPr>
          <a:lstStyle/>
          <a:p>
            <a:pPr marL="0" indent="0"/>
            <a:r>
              <a:rPr lang="fr-CH" dirty="0" smtClean="0"/>
              <a:t>31-39 – 15 </a:t>
            </a:r>
            <a:r>
              <a:rPr lang="fr-CH" dirty="0" err="1" smtClean="0"/>
              <a:t>different</a:t>
            </a:r>
            <a:r>
              <a:rPr lang="fr-CH" dirty="0" smtClean="0"/>
              <a:t> </a:t>
            </a:r>
            <a:r>
              <a:rPr lang="fr-CH" dirty="0" err="1" smtClean="0"/>
              <a:t>Govts</a:t>
            </a:r>
            <a:r>
              <a:rPr lang="fr-CH" dirty="0" smtClean="0"/>
              <a:t> (</a:t>
            </a:r>
            <a:r>
              <a:rPr lang="fr-CH" dirty="0" err="1" smtClean="0"/>
              <a:t>Azana</a:t>
            </a:r>
            <a:r>
              <a:rPr lang="fr-CH" dirty="0" smtClean="0"/>
              <a:t>  31-33 2 </a:t>
            </a:r>
            <a:r>
              <a:rPr lang="fr-CH" dirty="0" err="1" smtClean="0"/>
              <a:t>years</a:t>
            </a:r>
            <a:r>
              <a:rPr lang="fr-CH" dirty="0" smtClean="0"/>
              <a:t>; </a:t>
            </a:r>
            <a:r>
              <a:rPr lang="fr-CH" dirty="0" err="1" smtClean="0"/>
              <a:t>Barrio</a:t>
            </a:r>
            <a:r>
              <a:rPr lang="fr-CH" dirty="0" smtClean="0"/>
              <a:t> July 36 12 </a:t>
            </a:r>
            <a:r>
              <a:rPr lang="fr-CH" dirty="0" err="1" smtClean="0"/>
              <a:t>hours</a:t>
            </a:r>
            <a:r>
              <a:rPr lang="fr-CH" dirty="0" smtClean="0"/>
              <a:t>)</a:t>
            </a:r>
          </a:p>
          <a:p>
            <a:pPr marL="0" indent="0"/>
            <a:r>
              <a:rPr lang="fr-CH" dirty="0" smtClean="0"/>
              <a:t>8/11 </a:t>
            </a:r>
            <a:r>
              <a:rPr lang="fr-CH" dirty="0" err="1" smtClean="0"/>
              <a:t>peacetime</a:t>
            </a:r>
            <a:r>
              <a:rPr lang="fr-CH" dirty="0" smtClean="0"/>
              <a:t> </a:t>
            </a:r>
            <a:r>
              <a:rPr lang="fr-CH" dirty="0" err="1" smtClean="0"/>
              <a:t>Govts</a:t>
            </a:r>
            <a:r>
              <a:rPr lang="fr-CH" dirty="0" smtClean="0"/>
              <a:t> </a:t>
            </a:r>
            <a:r>
              <a:rPr lang="fr-CH" dirty="0" err="1" smtClean="0"/>
              <a:t>lasted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6 </a:t>
            </a:r>
            <a:r>
              <a:rPr lang="fr-CH" dirty="0" err="1" smtClean="0"/>
              <a:t>months</a:t>
            </a:r>
            <a:endParaRPr lang="fr-CH" dirty="0" smtClean="0"/>
          </a:p>
          <a:p>
            <a:pPr marL="0" indent="0"/>
            <a:r>
              <a:rPr lang="fr-CH" dirty="0" smtClean="0"/>
              <a:t>Pol, soc, </a:t>
            </a:r>
            <a:r>
              <a:rPr lang="fr-CH" dirty="0" err="1" smtClean="0"/>
              <a:t>ec</a:t>
            </a:r>
            <a:r>
              <a:rPr lang="fr-CH" dirty="0" smtClean="0"/>
              <a:t> civil </a:t>
            </a:r>
            <a:r>
              <a:rPr lang="fr-CH" dirty="0" err="1" smtClean="0"/>
              <a:t>wars</a:t>
            </a:r>
            <a:r>
              <a:rPr lang="fr-CH" dirty="0" smtClean="0"/>
              <a:t> b/w factions a constant factor</a:t>
            </a:r>
          </a:p>
          <a:p>
            <a:pPr marL="0" indent="0"/>
            <a:r>
              <a:rPr lang="fr-CH" dirty="0" err="1" smtClean="0"/>
              <a:t>Opp</a:t>
            </a:r>
            <a:r>
              <a:rPr lang="fr-CH" dirty="0" smtClean="0"/>
              <a:t> to </a:t>
            </a:r>
            <a:r>
              <a:rPr lang="fr-CH" dirty="0" err="1" smtClean="0"/>
              <a:t>Govt</a:t>
            </a:r>
            <a:r>
              <a:rPr lang="fr-CH" dirty="0" smtClean="0"/>
              <a:t> &amp; </a:t>
            </a:r>
            <a:r>
              <a:rPr lang="fr-CH" dirty="0" err="1" smtClean="0"/>
              <a:t>strike</a:t>
            </a:r>
            <a:r>
              <a:rPr lang="fr-CH" dirty="0" smtClean="0"/>
              <a:t> action </a:t>
            </a:r>
            <a:r>
              <a:rPr lang="fr-CH" dirty="0" err="1" smtClean="0"/>
              <a:t>everywhere</a:t>
            </a:r>
            <a:endParaRPr lang="fr-CH" dirty="0" smtClean="0"/>
          </a:p>
          <a:p>
            <a:pPr marL="0" indent="0"/>
            <a:r>
              <a:rPr lang="fr-CH" dirty="0" err="1" smtClean="0"/>
              <a:t>Remarkable</a:t>
            </a:r>
            <a:r>
              <a:rPr lang="fr-CH" dirty="0" smtClean="0"/>
              <a:t> </a:t>
            </a:r>
            <a:r>
              <a:rPr lang="fr-CH" dirty="0" err="1" smtClean="0"/>
              <a:t>anything</a:t>
            </a:r>
            <a:r>
              <a:rPr lang="fr-CH" dirty="0" smtClean="0"/>
              <a:t> </a:t>
            </a:r>
            <a:r>
              <a:rPr lang="fr-CH" dirty="0" err="1" smtClean="0"/>
              <a:t>achieved</a:t>
            </a:r>
            <a:endParaRPr lang="fr-CH" dirty="0" smtClean="0"/>
          </a:p>
          <a:p>
            <a:pPr marL="0" indent="0"/>
            <a:r>
              <a:rPr lang="fr-CH" dirty="0" smtClean="0"/>
              <a:t>The nature of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achievements</a:t>
            </a:r>
            <a:r>
              <a:rPr lang="fr-CH" dirty="0" smtClean="0"/>
              <a:t> </a:t>
            </a:r>
            <a:r>
              <a:rPr lang="fr-CH" dirty="0" err="1" smtClean="0"/>
              <a:t>controversial</a:t>
            </a:r>
            <a:endParaRPr lang="fr-CH" dirty="0" smtClean="0"/>
          </a:p>
          <a:p>
            <a:pPr marL="0" indent="0"/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result</a:t>
            </a:r>
            <a:r>
              <a:rPr lang="fr-CH" dirty="0" smtClean="0"/>
              <a:t> in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instability</a:t>
            </a:r>
            <a:r>
              <a:rPr lang="fr-CH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708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1478</TotalTime>
  <Words>671</Words>
  <Application>Microsoft Macintosh PowerPoint</Application>
  <PresentationFormat>On-screen Show (4:3)</PresentationFormat>
  <Paragraphs>78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ST Causes of the Spanish Civil War (II)</vt:lpstr>
      <vt:lpstr>Spanish Second Republic 31-36</vt:lpstr>
      <vt:lpstr>Republic in office</vt:lpstr>
      <vt:lpstr>Reform 31-33</vt:lpstr>
      <vt:lpstr>Opposition to Republic</vt:lpstr>
      <vt:lpstr>Repeal of reform 1933-36</vt:lpstr>
      <vt:lpstr>Republican conduct at large</vt:lpstr>
      <vt:lpstr>Achievements</vt:lpstr>
      <vt:lpstr>Why did Republic collapse then?</vt:lpstr>
      <vt:lpstr>Achievements?</vt:lpstr>
      <vt:lpstr>Attack, attack, attack!</vt:lpstr>
      <vt:lpstr>Role of media and young people</vt:lpstr>
      <vt:lpstr>How far was the Republic responsible?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Spanish Civil War</dc:title>
  <dc:creator>jamie</dc:creator>
  <cp:lastModifiedBy>James Cormick</cp:lastModifiedBy>
  <cp:revision>42</cp:revision>
  <dcterms:created xsi:type="dcterms:W3CDTF">2012-09-02T09:42:36Z</dcterms:created>
  <dcterms:modified xsi:type="dcterms:W3CDTF">2019-04-01T11:44:30Z</dcterms:modified>
</cp:coreProperties>
</file>