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67" r:id="rId3"/>
    <p:sldId id="264" r:id="rId4"/>
    <p:sldId id="265" r:id="rId5"/>
    <p:sldId id="26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8" r:id="rId14"/>
  </p:sldIdLst>
  <p:sldSz cx="9144000" cy="6858000" type="screen4x3"/>
  <p:notesSz cx="68119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23"/>
    <p:restoredTop sz="94580"/>
  </p:normalViewPr>
  <p:slideViewPr>
    <p:cSldViewPr>
      <p:cViewPr varScale="1">
        <p:scale>
          <a:sx n="153" d="100"/>
          <a:sy n="153" d="100"/>
        </p:scale>
        <p:origin x="278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C27EE-0D9D-43E0-A722-4E011A249510}" type="datetimeFigureOut">
              <a:rPr lang="fr-CH" smtClean="0"/>
              <a:t>10.01.22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B8AF6-0AA5-421D-8A05-B84B34D1592A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4534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F21D9FB-76EF-46E8-A6FD-55637D01A4C1}" type="datetimeFigureOut">
              <a:rPr lang="fr-CH" smtClean="0"/>
              <a:t>10.01.22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5FFCD53-6219-428E-8B53-3DBA0721D9A4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9FB-76EF-46E8-A6FD-55637D01A4C1}" type="datetimeFigureOut">
              <a:rPr lang="fr-CH" smtClean="0"/>
              <a:t>10.01.22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CD53-6219-428E-8B53-3DBA0721D9A4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9FB-76EF-46E8-A6FD-55637D01A4C1}" type="datetimeFigureOut">
              <a:rPr lang="fr-CH" smtClean="0"/>
              <a:t>10.01.22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CD53-6219-428E-8B53-3DBA0721D9A4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9FB-76EF-46E8-A6FD-55637D01A4C1}" type="datetimeFigureOut">
              <a:rPr lang="fr-CH" smtClean="0"/>
              <a:t>10.01.22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CD53-6219-428E-8B53-3DBA0721D9A4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9FB-76EF-46E8-A6FD-55637D01A4C1}" type="datetimeFigureOut">
              <a:rPr lang="fr-CH" smtClean="0"/>
              <a:t>10.01.22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CD53-6219-428E-8B53-3DBA0721D9A4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9FB-76EF-46E8-A6FD-55637D01A4C1}" type="datetimeFigureOut">
              <a:rPr lang="fr-CH" smtClean="0"/>
              <a:t>10.01.22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CD53-6219-428E-8B53-3DBA0721D9A4}" type="slidenum">
              <a:rPr lang="fr-CH" smtClean="0"/>
              <a:t>‹#›</a:t>
            </a:fld>
            <a:endParaRPr lang="fr-C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9FB-76EF-46E8-A6FD-55637D01A4C1}" type="datetimeFigureOut">
              <a:rPr lang="fr-CH" smtClean="0"/>
              <a:t>10.01.22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CD53-6219-428E-8B53-3DBA0721D9A4}" type="slidenum">
              <a:rPr lang="fr-CH" smtClean="0"/>
              <a:t>‹#›</a:t>
            </a:fld>
            <a:endParaRPr lang="fr-C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9FB-76EF-46E8-A6FD-55637D01A4C1}" type="datetimeFigureOut">
              <a:rPr lang="fr-CH" smtClean="0"/>
              <a:t>10.01.22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CD53-6219-428E-8B53-3DBA0721D9A4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D9FB-76EF-46E8-A6FD-55637D01A4C1}" type="datetimeFigureOut">
              <a:rPr lang="fr-CH" smtClean="0"/>
              <a:t>10.01.22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CD53-6219-428E-8B53-3DBA0721D9A4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F21D9FB-76EF-46E8-A6FD-55637D01A4C1}" type="datetimeFigureOut">
              <a:rPr lang="fr-CH" smtClean="0"/>
              <a:t>10.01.22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5FFCD53-6219-428E-8B53-3DBA0721D9A4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F21D9FB-76EF-46E8-A6FD-55637D01A4C1}" type="datetimeFigureOut">
              <a:rPr lang="fr-CH" smtClean="0"/>
              <a:t>10.01.22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5FFCD53-6219-428E-8B53-3DBA0721D9A4}" type="slidenum">
              <a:rPr lang="fr-CH" smtClean="0"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F21D9FB-76EF-46E8-A6FD-55637D01A4C1}" type="datetimeFigureOut">
              <a:rPr lang="fr-CH" smtClean="0"/>
              <a:t>10.01.22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5FFCD53-6219-428E-8B53-3DBA0721D9A4}" type="slidenum">
              <a:rPr lang="fr-CH" smtClean="0"/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Swiss</a:t>
            </a:r>
            <a:r>
              <a:rPr lang="fr-CH" dirty="0" smtClean="0"/>
              <a:t> </a:t>
            </a:r>
            <a:r>
              <a:rPr lang="fr-CH" dirty="0" err="1" smtClean="0"/>
              <a:t>Political</a:t>
            </a:r>
            <a:r>
              <a:rPr lang="fr-CH" dirty="0" smtClean="0"/>
              <a:t> Institutions</a:t>
            </a:r>
            <a:endParaRPr lang="fr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Constitution</a:t>
            </a:r>
          </a:p>
          <a:p>
            <a:r>
              <a:rPr lang="fr-CH" dirty="0" err="1" smtClean="0"/>
              <a:t>Personal</a:t>
            </a:r>
            <a:r>
              <a:rPr lang="fr-CH" dirty="0" smtClean="0"/>
              <a:t> </a:t>
            </a:r>
            <a:r>
              <a:rPr lang="fr-CH" dirty="0" err="1" smtClean="0"/>
              <a:t>freedoms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06689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International Charters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119257"/>
            <a:ext cx="7416824" cy="3603812"/>
          </a:xfrm>
        </p:spPr>
        <p:txBody>
          <a:bodyPr/>
          <a:lstStyle/>
          <a:p>
            <a:r>
              <a:rPr lang="fr-CH" dirty="0" err="1" smtClean="0"/>
              <a:t>Human</a:t>
            </a:r>
            <a:r>
              <a:rPr lang="fr-CH" dirty="0" smtClean="0"/>
              <a:t> </a:t>
            </a:r>
            <a:r>
              <a:rPr lang="fr-CH" dirty="0" err="1" smtClean="0"/>
              <a:t>rights</a:t>
            </a:r>
            <a:r>
              <a:rPr lang="fr-CH" dirty="0" smtClean="0"/>
              <a:t> not </a:t>
            </a:r>
            <a:r>
              <a:rPr lang="fr-CH" dirty="0" err="1" smtClean="0"/>
              <a:t>just</a:t>
            </a:r>
            <a:r>
              <a:rPr lang="fr-CH" dirty="0" smtClean="0"/>
              <a:t> </a:t>
            </a:r>
            <a:r>
              <a:rPr lang="fr-CH" dirty="0" err="1" smtClean="0"/>
              <a:t>domestically</a:t>
            </a:r>
            <a:r>
              <a:rPr lang="fr-CH" dirty="0" smtClean="0"/>
              <a:t> </a:t>
            </a:r>
            <a:r>
              <a:rPr lang="fr-CH" dirty="0" err="1" smtClean="0"/>
              <a:t>protected</a:t>
            </a:r>
            <a:endParaRPr lang="fr-CH" dirty="0" smtClean="0"/>
          </a:p>
          <a:p>
            <a:r>
              <a:rPr lang="fr-CH" dirty="0" err="1" smtClean="0"/>
              <a:t>Internationally</a:t>
            </a:r>
            <a:r>
              <a:rPr lang="fr-CH" dirty="0" smtClean="0"/>
              <a:t> </a:t>
            </a:r>
            <a:r>
              <a:rPr lang="fr-CH" dirty="0" err="1" smtClean="0"/>
              <a:t>guaranteed</a:t>
            </a:r>
            <a:r>
              <a:rPr lang="fr-CH" dirty="0" smtClean="0"/>
              <a:t> (UN; EU…)</a:t>
            </a:r>
          </a:p>
          <a:p>
            <a:r>
              <a:rPr lang="fr-CH" dirty="0" err="1" smtClean="0"/>
              <a:t>Some</a:t>
            </a:r>
            <a:r>
              <a:rPr lang="fr-CH" dirty="0" smtClean="0"/>
              <a:t> </a:t>
            </a:r>
            <a:r>
              <a:rPr lang="fr-CH" dirty="0" err="1" smtClean="0"/>
              <a:t>rights</a:t>
            </a:r>
            <a:r>
              <a:rPr lang="fr-CH" dirty="0" smtClean="0"/>
              <a:t> </a:t>
            </a:r>
            <a:r>
              <a:rPr lang="fr-CH" dirty="0" err="1" smtClean="0"/>
              <a:t>identically</a:t>
            </a:r>
            <a:r>
              <a:rPr lang="fr-CH" dirty="0" smtClean="0"/>
              <a:t> </a:t>
            </a:r>
            <a:r>
              <a:rPr lang="fr-CH" dirty="0" err="1" smtClean="0"/>
              <a:t>protected</a:t>
            </a:r>
            <a:r>
              <a:rPr lang="fr-CH" dirty="0" smtClean="0"/>
              <a:t> in the:</a:t>
            </a:r>
          </a:p>
          <a:p>
            <a:pPr marL="0" indent="0">
              <a:buNone/>
            </a:pPr>
            <a:r>
              <a:rPr lang="fr-CH" dirty="0" smtClean="0"/>
              <a:t>	</a:t>
            </a:r>
            <a:r>
              <a:rPr lang="fr-CH" dirty="0" err="1" smtClean="0"/>
              <a:t>Federal</a:t>
            </a:r>
            <a:r>
              <a:rPr lang="fr-CH" dirty="0" smtClean="0"/>
              <a:t> Constitution</a:t>
            </a:r>
          </a:p>
          <a:p>
            <a:pPr marL="0" indent="0">
              <a:buNone/>
            </a:pPr>
            <a:r>
              <a:rPr lang="fr-CH" dirty="0" smtClean="0"/>
              <a:t>	</a:t>
            </a:r>
            <a:r>
              <a:rPr lang="fr-CH" dirty="0" err="1" smtClean="0"/>
              <a:t>Universal</a:t>
            </a:r>
            <a:r>
              <a:rPr lang="fr-CH" dirty="0" smtClean="0"/>
              <a:t> </a:t>
            </a:r>
            <a:r>
              <a:rPr lang="fr-CH" dirty="0" err="1"/>
              <a:t>D</a:t>
            </a:r>
            <a:r>
              <a:rPr lang="fr-CH" dirty="0" err="1" smtClean="0"/>
              <a:t>eclaration</a:t>
            </a:r>
            <a:r>
              <a:rPr lang="fr-CH" dirty="0" smtClean="0"/>
              <a:t> of </a:t>
            </a:r>
            <a:r>
              <a:rPr lang="fr-CH" dirty="0" err="1" smtClean="0"/>
              <a:t>Human</a:t>
            </a:r>
            <a:r>
              <a:rPr lang="fr-CH" dirty="0" smtClean="0"/>
              <a:t> </a:t>
            </a:r>
            <a:r>
              <a:rPr lang="fr-CH" dirty="0" err="1" smtClean="0"/>
              <a:t>Rights</a:t>
            </a:r>
            <a:endParaRPr lang="fr-CH" dirty="0" smtClean="0"/>
          </a:p>
          <a:p>
            <a:pPr marL="0" indent="0">
              <a:buNone/>
            </a:pPr>
            <a:r>
              <a:rPr lang="fr-CH" dirty="0" smtClean="0"/>
              <a:t>	</a:t>
            </a:r>
            <a:r>
              <a:rPr lang="fr-CH" dirty="0" err="1" smtClean="0"/>
              <a:t>European</a:t>
            </a:r>
            <a:r>
              <a:rPr lang="fr-CH" dirty="0" smtClean="0"/>
              <a:t> Convention of </a:t>
            </a:r>
            <a:r>
              <a:rPr lang="fr-CH" dirty="0" err="1" smtClean="0"/>
              <a:t>Human</a:t>
            </a:r>
            <a:r>
              <a:rPr lang="fr-CH" dirty="0" smtClean="0"/>
              <a:t> </a:t>
            </a:r>
            <a:r>
              <a:rPr lang="fr-CH" dirty="0" err="1" smtClean="0"/>
              <a:t>Rights</a:t>
            </a:r>
            <a:endParaRPr lang="fr-CH" dirty="0" smtClean="0"/>
          </a:p>
          <a:p>
            <a:r>
              <a:rPr lang="fr-CH" dirty="0" smtClean="0"/>
              <a:t>Life; Religion &amp; Conscience</a:t>
            </a:r>
          </a:p>
          <a:p>
            <a:r>
              <a:rPr lang="fr-CH" dirty="0" smtClean="0"/>
              <a:t>Association; </a:t>
            </a:r>
            <a:r>
              <a:rPr lang="fr-CH" dirty="0" err="1" smtClean="0"/>
              <a:t>Marriage</a:t>
            </a:r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016635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7149385" cy="1202485"/>
          </a:xfrm>
        </p:spPr>
        <p:txBody>
          <a:bodyPr>
            <a:normAutofit fontScale="90000"/>
          </a:bodyPr>
          <a:lstStyle/>
          <a:p>
            <a:r>
              <a:rPr lang="fr-CH" dirty="0" err="1" smtClean="0"/>
              <a:t>Universal</a:t>
            </a:r>
            <a:r>
              <a:rPr lang="fr-CH" dirty="0" smtClean="0"/>
              <a:t> </a:t>
            </a:r>
            <a:r>
              <a:rPr lang="fr-CH" dirty="0" err="1" smtClean="0"/>
              <a:t>Declaration</a:t>
            </a:r>
            <a:r>
              <a:rPr lang="fr-CH" dirty="0" smtClean="0"/>
              <a:t> of </a:t>
            </a:r>
            <a:r>
              <a:rPr lang="fr-CH" dirty="0" err="1" smtClean="0"/>
              <a:t>Human</a:t>
            </a:r>
            <a:r>
              <a:rPr lang="fr-CH" dirty="0" smtClean="0"/>
              <a:t> </a:t>
            </a:r>
            <a:r>
              <a:rPr lang="fr-CH" dirty="0" err="1" smtClean="0"/>
              <a:t>Rights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119257"/>
            <a:ext cx="7128792" cy="3603812"/>
          </a:xfrm>
        </p:spPr>
        <p:txBody>
          <a:bodyPr/>
          <a:lstStyle/>
          <a:p>
            <a:r>
              <a:rPr lang="fr-CH" dirty="0" smtClean="0"/>
              <a:t>1945&gt; HR protection a major </a:t>
            </a:r>
            <a:r>
              <a:rPr lang="fr-CH" dirty="0" err="1" smtClean="0"/>
              <a:t>concern</a:t>
            </a:r>
            <a:endParaRPr lang="fr-CH" dirty="0" smtClean="0"/>
          </a:p>
          <a:p>
            <a:r>
              <a:rPr lang="fr-CH" dirty="0" smtClean="0"/>
              <a:t>1948 UN </a:t>
            </a:r>
            <a:r>
              <a:rPr lang="fr-CH" dirty="0" err="1" smtClean="0"/>
              <a:t>adopted</a:t>
            </a:r>
            <a:r>
              <a:rPr lang="fr-CH" dirty="0" smtClean="0"/>
              <a:t> the UDHR</a:t>
            </a:r>
          </a:p>
          <a:p>
            <a:r>
              <a:rPr lang="fr-CH" dirty="0" smtClean="0"/>
              <a:t>2006 UN HR Council </a:t>
            </a:r>
            <a:r>
              <a:rPr lang="fr-CH" dirty="0" err="1" smtClean="0"/>
              <a:t>replaced</a:t>
            </a:r>
            <a:r>
              <a:rPr lang="fr-CH" dirty="0" smtClean="0"/>
              <a:t> HR Commission</a:t>
            </a:r>
          </a:p>
          <a:p>
            <a:r>
              <a:rPr lang="fr-CH" dirty="0" err="1" smtClean="0"/>
              <a:t>Sits</a:t>
            </a:r>
            <a:r>
              <a:rPr lang="fr-CH" dirty="0" smtClean="0"/>
              <a:t> in Geneva</a:t>
            </a:r>
          </a:p>
          <a:p>
            <a:r>
              <a:rPr lang="fr-CH" dirty="0" smtClean="0"/>
              <a:t>BUT </a:t>
            </a:r>
            <a:r>
              <a:rPr lang="fr-CH" dirty="0" err="1" smtClean="0"/>
              <a:t>largely</a:t>
            </a:r>
            <a:r>
              <a:rPr lang="fr-CH" dirty="0" smtClean="0"/>
              <a:t> </a:t>
            </a:r>
            <a:r>
              <a:rPr lang="fr-CH" dirty="0" err="1" smtClean="0"/>
              <a:t>symbolic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no real </a:t>
            </a:r>
            <a:r>
              <a:rPr lang="fr-CH" dirty="0" err="1" smtClean="0"/>
              <a:t>ability</a:t>
            </a:r>
            <a:r>
              <a:rPr lang="fr-CH" dirty="0" smtClean="0"/>
              <a:t> to </a:t>
            </a:r>
            <a:r>
              <a:rPr lang="fr-CH" dirty="0" err="1" smtClean="0"/>
              <a:t>enforec</a:t>
            </a:r>
            <a:r>
              <a:rPr lang="fr-CH" dirty="0" smtClean="0"/>
              <a:t> respect for UDHR</a:t>
            </a:r>
          </a:p>
          <a:p>
            <a:r>
              <a:rPr lang="fr-CH" dirty="0" err="1" smtClean="0"/>
              <a:t>Virtually</a:t>
            </a:r>
            <a:r>
              <a:rPr lang="fr-CH" dirty="0" smtClean="0"/>
              <a:t> all </a:t>
            </a:r>
            <a:r>
              <a:rPr lang="fr-CH" dirty="0" err="1" smtClean="0"/>
              <a:t>recognised</a:t>
            </a:r>
            <a:r>
              <a:rPr lang="fr-CH" dirty="0" smtClean="0"/>
              <a:t> nation-states have </a:t>
            </a:r>
            <a:r>
              <a:rPr lang="fr-CH" dirty="0" err="1" smtClean="0"/>
              <a:t>signed</a:t>
            </a:r>
            <a:r>
              <a:rPr lang="fr-CH" dirty="0" smtClean="0"/>
              <a:t> </a:t>
            </a:r>
          </a:p>
          <a:p>
            <a:r>
              <a:rPr lang="fr-CH" dirty="0" err="1" smtClean="0"/>
              <a:t>Many</a:t>
            </a:r>
            <a:r>
              <a:rPr lang="fr-CH" dirty="0" smtClean="0"/>
              <a:t> </a:t>
            </a:r>
            <a:r>
              <a:rPr lang="fr-CH" dirty="0" err="1" smtClean="0"/>
              <a:t>flout</a:t>
            </a:r>
            <a:r>
              <a:rPr lang="fr-CH" dirty="0" smtClean="0"/>
              <a:t> </a:t>
            </a:r>
            <a:r>
              <a:rPr lang="fr-CH" dirty="0" err="1" smtClean="0"/>
              <a:t>it</a:t>
            </a:r>
            <a:r>
              <a:rPr lang="fr-CH" dirty="0" smtClean="0"/>
              <a:t> </a:t>
            </a:r>
            <a:r>
              <a:rPr lang="fr-CH" dirty="0" err="1" smtClean="0"/>
              <a:t>including</a:t>
            </a:r>
            <a:r>
              <a:rPr lang="fr-CH" dirty="0" smtClean="0"/>
              <a:t> </a:t>
            </a:r>
            <a:r>
              <a:rPr lang="fr-CH" dirty="0" err="1" smtClean="0"/>
              <a:t>some</a:t>
            </a:r>
            <a:r>
              <a:rPr lang="fr-CH" dirty="0" smtClean="0"/>
              <a:t> key </a:t>
            </a:r>
            <a:r>
              <a:rPr lang="fr-CH" dirty="0" err="1" smtClean="0"/>
              <a:t>members</a:t>
            </a:r>
            <a:r>
              <a:rPr lang="fr-CH" dirty="0" smtClean="0"/>
              <a:t> of UN</a:t>
            </a:r>
          </a:p>
        </p:txBody>
      </p:sp>
    </p:spTree>
    <p:extLst>
      <p:ext uri="{BB962C8B-B14F-4D97-AF65-F5344CB8AC3E}">
        <p14:creationId xmlns:p14="http://schemas.microsoft.com/office/powerpoint/2010/main" val="3922012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err="1" smtClean="0"/>
              <a:t>European</a:t>
            </a:r>
            <a:r>
              <a:rPr lang="fr-CH" dirty="0" smtClean="0"/>
              <a:t> Convention on </a:t>
            </a:r>
            <a:r>
              <a:rPr lang="fr-CH" dirty="0" err="1" smtClean="0"/>
              <a:t>Human</a:t>
            </a:r>
            <a:r>
              <a:rPr lang="fr-CH" dirty="0" smtClean="0"/>
              <a:t> </a:t>
            </a:r>
            <a:r>
              <a:rPr lang="fr-CH" dirty="0" err="1" smtClean="0"/>
              <a:t>Rights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119257"/>
            <a:ext cx="6912768" cy="3603812"/>
          </a:xfrm>
        </p:spPr>
        <p:txBody>
          <a:bodyPr>
            <a:normAutofit/>
          </a:bodyPr>
          <a:lstStyle/>
          <a:p>
            <a:r>
              <a:rPr lang="fr-CH" dirty="0" smtClean="0"/>
              <a:t>1950 – Council of Europe </a:t>
            </a:r>
            <a:r>
              <a:rPr lang="fr-CH" dirty="0" err="1" smtClean="0"/>
              <a:t>adopted</a:t>
            </a:r>
            <a:r>
              <a:rPr lang="fr-CH" dirty="0" smtClean="0"/>
              <a:t> ECHR</a:t>
            </a:r>
          </a:p>
          <a:p>
            <a:r>
              <a:rPr lang="fr-CH" dirty="0" err="1" smtClean="0"/>
              <a:t>Switzerland</a:t>
            </a:r>
            <a:r>
              <a:rPr lang="fr-CH" dirty="0" smtClean="0"/>
              <a:t> </a:t>
            </a:r>
            <a:r>
              <a:rPr lang="fr-CH" dirty="0" err="1" smtClean="0"/>
              <a:t>included</a:t>
            </a:r>
            <a:r>
              <a:rPr lang="fr-CH" dirty="0" smtClean="0"/>
              <a:t> </a:t>
            </a:r>
            <a:r>
              <a:rPr lang="fr-CH" dirty="0" err="1" smtClean="0"/>
              <a:t>within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endParaRPr lang="fr-CH" dirty="0" smtClean="0"/>
          </a:p>
          <a:p>
            <a:r>
              <a:rPr lang="fr-CH" dirty="0" err="1" smtClean="0"/>
              <a:t>Includes</a:t>
            </a:r>
            <a:r>
              <a:rPr lang="fr-CH" dirty="0"/>
              <a:t> </a:t>
            </a:r>
            <a:r>
              <a:rPr lang="fr-CH" dirty="0" smtClean="0"/>
              <a:t>vital </a:t>
            </a:r>
            <a:r>
              <a:rPr lang="fr-CH" dirty="0" err="1" smtClean="0"/>
              <a:t>elements</a:t>
            </a:r>
            <a:r>
              <a:rPr lang="fr-CH" dirty="0" smtClean="0"/>
              <a:t> of UDHR</a:t>
            </a:r>
          </a:p>
          <a:p>
            <a:r>
              <a:rPr lang="fr-CH" dirty="0" smtClean="0"/>
              <a:t>This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enforced</a:t>
            </a:r>
            <a:r>
              <a:rPr lang="fr-CH" dirty="0" smtClean="0"/>
              <a:t> </a:t>
            </a:r>
            <a:r>
              <a:rPr lang="fr-CH" dirty="0" err="1" smtClean="0"/>
              <a:t>however</a:t>
            </a:r>
            <a:endParaRPr lang="fr-CH" dirty="0" smtClean="0"/>
          </a:p>
          <a:p>
            <a:r>
              <a:rPr lang="fr-CH" dirty="0" err="1" smtClean="0"/>
              <a:t>European</a:t>
            </a:r>
            <a:r>
              <a:rPr lang="fr-CH" dirty="0" smtClean="0"/>
              <a:t> Court of </a:t>
            </a:r>
            <a:r>
              <a:rPr lang="fr-CH" dirty="0" err="1" smtClean="0"/>
              <a:t>Human</a:t>
            </a:r>
            <a:r>
              <a:rPr lang="fr-CH" dirty="0" smtClean="0"/>
              <a:t> </a:t>
            </a:r>
            <a:r>
              <a:rPr lang="fr-CH" dirty="0" err="1" smtClean="0"/>
              <a:t>Rights</a:t>
            </a:r>
            <a:r>
              <a:rPr lang="fr-CH" dirty="0" smtClean="0"/>
              <a:t> key to </a:t>
            </a:r>
            <a:r>
              <a:rPr lang="fr-CH" dirty="0" err="1" smtClean="0"/>
              <a:t>this</a:t>
            </a:r>
            <a:endParaRPr lang="fr-CH" dirty="0" smtClean="0"/>
          </a:p>
          <a:p>
            <a:r>
              <a:rPr lang="fr-CH" dirty="0" smtClean="0"/>
              <a:t>All of the 46 </a:t>
            </a:r>
            <a:r>
              <a:rPr lang="fr-CH" dirty="0" err="1" smtClean="0"/>
              <a:t>members</a:t>
            </a:r>
            <a:r>
              <a:rPr lang="fr-CH" dirty="0" smtClean="0"/>
              <a:t> of the Council have to </a:t>
            </a:r>
            <a:r>
              <a:rPr lang="fr-CH" dirty="0" err="1" smtClean="0"/>
              <a:t>abide</a:t>
            </a:r>
            <a:r>
              <a:rPr lang="fr-CH" dirty="0" smtClean="0"/>
              <a:t> by </a:t>
            </a:r>
            <a:r>
              <a:rPr lang="fr-CH" dirty="0" err="1" smtClean="0"/>
              <a:t>its</a:t>
            </a:r>
            <a:r>
              <a:rPr lang="fr-CH" dirty="0" smtClean="0"/>
              <a:t> </a:t>
            </a:r>
            <a:r>
              <a:rPr lang="fr-CH" dirty="0" err="1" smtClean="0"/>
              <a:t>decisions</a:t>
            </a:r>
            <a:endParaRPr lang="fr-CH" dirty="0" smtClean="0"/>
          </a:p>
          <a:p>
            <a:r>
              <a:rPr lang="fr-CH" dirty="0" smtClean="0"/>
              <a:t>Court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punish</a:t>
            </a:r>
            <a:r>
              <a:rPr lang="fr-CH" dirty="0" smtClean="0"/>
              <a:t> states and impose sanctions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61917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is a state?</a:t>
            </a:r>
          </a:p>
          <a:p>
            <a:r>
              <a:rPr lang="en-US" dirty="0" smtClean="0"/>
              <a:t>What is a constitution?</a:t>
            </a:r>
          </a:p>
          <a:p>
            <a:r>
              <a:rPr lang="en-US" dirty="0" smtClean="0"/>
              <a:t>How do they operate in Switzerland?</a:t>
            </a:r>
          </a:p>
          <a:p>
            <a:r>
              <a:rPr lang="en-US" dirty="0" smtClean="0"/>
              <a:t>What freedoms or rights are protected under their operation?</a:t>
            </a:r>
          </a:p>
          <a:p>
            <a:r>
              <a:rPr lang="en-US" dirty="0" smtClean="0"/>
              <a:t>What restrictions or duties are put in place?</a:t>
            </a:r>
          </a:p>
          <a:p>
            <a:r>
              <a:rPr lang="en-US" dirty="0" smtClean="0"/>
              <a:t>What international bodies does Switzerland subscribe to?</a:t>
            </a:r>
          </a:p>
          <a:p>
            <a:r>
              <a:rPr lang="en-US" dirty="0" smtClean="0"/>
              <a:t> </a:t>
            </a:r>
            <a:r>
              <a:rPr lang="en-US" dirty="0"/>
              <a:t>W</a:t>
            </a:r>
            <a:r>
              <a:rPr lang="en-US" dirty="0" smtClean="0"/>
              <a:t>hat is the relationship between the two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97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a state?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2119256"/>
            <a:ext cx="6872644" cy="3974039"/>
          </a:xfrm>
        </p:spPr>
        <p:txBody>
          <a:bodyPr>
            <a:normAutofit fontScale="70000" lnSpcReduction="20000"/>
          </a:bodyPr>
          <a:lstStyle/>
          <a:p>
            <a:r>
              <a:rPr lang="fr-CH" dirty="0" err="1" smtClean="0"/>
              <a:t>Political</a:t>
            </a:r>
            <a:r>
              <a:rPr lang="fr-CH" dirty="0" smtClean="0"/>
              <a:t> organisation</a:t>
            </a:r>
          </a:p>
          <a:p>
            <a:endParaRPr lang="fr-CH" dirty="0"/>
          </a:p>
          <a:p>
            <a:r>
              <a:rPr lang="fr-CH" dirty="0" smtClean="0"/>
              <a:t>Population – all </a:t>
            </a:r>
            <a:r>
              <a:rPr lang="fr-CH" dirty="0" err="1" smtClean="0"/>
              <a:t>who</a:t>
            </a:r>
            <a:r>
              <a:rPr lang="fr-CH" dirty="0" smtClean="0"/>
              <a:t> live </a:t>
            </a:r>
            <a:r>
              <a:rPr lang="fr-CH" dirty="0" err="1" smtClean="0"/>
              <a:t>within</a:t>
            </a:r>
            <a:r>
              <a:rPr lang="fr-CH" dirty="0" smtClean="0"/>
              <a:t> </a:t>
            </a:r>
            <a:r>
              <a:rPr lang="fr-CH" dirty="0" err="1" smtClean="0"/>
              <a:t>borders</a:t>
            </a:r>
            <a:endParaRPr lang="fr-CH" dirty="0" smtClean="0"/>
          </a:p>
          <a:p>
            <a:r>
              <a:rPr lang="fr-CH" dirty="0" smtClean="0"/>
              <a:t>People – have </a:t>
            </a:r>
            <a:r>
              <a:rPr lang="fr-CH" dirty="0" err="1" smtClean="0"/>
              <a:t>political</a:t>
            </a:r>
            <a:r>
              <a:rPr lang="fr-CH" dirty="0" smtClean="0"/>
              <a:t> </a:t>
            </a:r>
            <a:r>
              <a:rPr lang="fr-CH" dirty="0" err="1" smtClean="0"/>
              <a:t>rights</a:t>
            </a:r>
            <a:r>
              <a:rPr lang="fr-CH" dirty="0" smtClean="0"/>
              <a:t>; </a:t>
            </a:r>
            <a:r>
              <a:rPr lang="fr-CH" dirty="0" err="1" smtClean="0"/>
              <a:t>electorate</a:t>
            </a:r>
            <a:endParaRPr lang="fr-CH" dirty="0" smtClean="0"/>
          </a:p>
          <a:p>
            <a:endParaRPr lang="fr-CH" dirty="0"/>
          </a:p>
          <a:p>
            <a:r>
              <a:rPr lang="fr-CH" dirty="0" err="1" smtClean="0"/>
              <a:t>Territory</a:t>
            </a:r>
            <a:r>
              <a:rPr lang="fr-CH" dirty="0" smtClean="0"/>
              <a:t> – </a:t>
            </a:r>
            <a:r>
              <a:rPr lang="fr-CH" dirty="0" err="1" smtClean="0"/>
              <a:t>recognised</a:t>
            </a:r>
            <a:r>
              <a:rPr lang="fr-CH" dirty="0" smtClean="0"/>
              <a:t> by </a:t>
            </a:r>
            <a:r>
              <a:rPr lang="fr-CH" dirty="0" err="1" smtClean="0"/>
              <a:t>other</a:t>
            </a:r>
            <a:r>
              <a:rPr lang="fr-CH" dirty="0" smtClean="0"/>
              <a:t> states; not </a:t>
            </a:r>
            <a:r>
              <a:rPr lang="fr-CH" dirty="0" err="1" smtClean="0"/>
              <a:t>its</a:t>
            </a:r>
            <a:r>
              <a:rPr lang="fr-CH" dirty="0" smtClean="0"/>
              <a:t> </a:t>
            </a:r>
            <a:r>
              <a:rPr lang="fr-CH" dirty="0" err="1" smtClean="0"/>
              <a:t>property</a:t>
            </a:r>
            <a:r>
              <a:rPr lang="fr-CH" dirty="0"/>
              <a:t>,</a:t>
            </a:r>
            <a:r>
              <a:rPr lang="fr-CH" dirty="0" smtClean="0"/>
              <a:t> </a:t>
            </a:r>
            <a:r>
              <a:rPr lang="fr-CH" dirty="0" err="1" smtClean="0"/>
              <a:t>just</a:t>
            </a:r>
            <a:r>
              <a:rPr lang="fr-CH" dirty="0" smtClean="0"/>
              <a:t> </a:t>
            </a:r>
            <a:r>
              <a:rPr lang="fr-CH" dirty="0" err="1" smtClean="0"/>
              <a:t>administered</a:t>
            </a:r>
            <a:endParaRPr lang="fr-CH" dirty="0" smtClean="0"/>
          </a:p>
          <a:p>
            <a:endParaRPr lang="fr-CH" dirty="0"/>
          </a:p>
          <a:p>
            <a:r>
              <a:rPr lang="fr-CH" dirty="0" err="1" smtClean="0"/>
              <a:t>Authority</a:t>
            </a:r>
            <a:r>
              <a:rPr lang="fr-CH" dirty="0" smtClean="0"/>
              <a:t> – </a:t>
            </a:r>
            <a:r>
              <a:rPr lang="fr-CH" dirty="0" err="1" smtClean="0"/>
              <a:t>only</a:t>
            </a:r>
            <a:r>
              <a:rPr lang="fr-CH" dirty="0" smtClean="0"/>
              <a:t> </a:t>
            </a:r>
            <a:r>
              <a:rPr lang="fr-CH" dirty="0" err="1" smtClean="0"/>
              <a:t>legitimate</a:t>
            </a:r>
            <a:r>
              <a:rPr lang="fr-CH" dirty="0" smtClean="0"/>
              <a:t> use of force</a:t>
            </a:r>
          </a:p>
          <a:p>
            <a:endParaRPr lang="fr-CH" dirty="0"/>
          </a:p>
          <a:p>
            <a:r>
              <a:rPr lang="fr-CH" dirty="0" err="1" smtClean="0"/>
              <a:t>Legal</a:t>
            </a:r>
            <a:r>
              <a:rPr lang="fr-CH" dirty="0" smtClean="0"/>
              <a:t> </a:t>
            </a:r>
            <a:r>
              <a:rPr lang="fr-CH" dirty="0" err="1" smtClean="0"/>
              <a:t>entity</a:t>
            </a:r>
            <a:r>
              <a:rPr lang="fr-CH" dirty="0" smtClean="0"/>
              <a:t> </a:t>
            </a:r>
            <a:r>
              <a:rPr lang="fr-CH" dirty="0" err="1" smtClean="0"/>
              <a:t>defined</a:t>
            </a:r>
            <a:r>
              <a:rPr lang="fr-CH" dirty="0" smtClean="0"/>
              <a:t> by Constitution (</a:t>
            </a:r>
            <a:r>
              <a:rPr lang="fr-CH" dirty="0" err="1" smtClean="0"/>
              <a:t>exists</a:t>
            </a:r>
            <a:r>
              <a:rPr lang="fr-CH" dirty="0" smtClean="0"/>
              <a:t> </a:t>
            </a:r>
            <a:r>
              <a:rPr lang="fr-CH" dirty="0" err="1" smtClean="0"/>
              <a:t>despite</a:t>
            </a:r>
            <a:r>
              <a:rPr lang="fr-CH" dirty="0" smtClean="0"/>
              <a:t> change)</a:t>
            </a:r>
          </a:p>
          <a:p>
            <a:r>
              <a:rPr lang="fr-CH" dirty="0" err="1" smtClean="0"/>
              <a:t>Sovereign</a:t>
            </a:r>
            <a:r>
              <a:rPr lang="fr-CH" b="1" dirty="0" smtClean="0"/>
              <a:t> of </a:t>
            </a:r>
            <a:r>
              <a:rPr lang="fr-CH" dirty="0" smtClean="0"/>
              <a:t>– no </a:t>
            </a:r>
            <a:r>
              <a:rPr lang="fr-CH" dirty="0" err="1" smtClean="0"/>
              <a:t>higher</a:t>
            </a:r>
            <a:r>
              <a:rPr lang="fr-CH" dirty="0" smtClean="0"/>
              <a:t> </a:t>
            </a:r>
            <a:r>
              <a:rPr lang="fr-CH" dirty="0" err="1" smtClean="0"/>
              <a:t>authority</a:t>
            </a:r>
            <a:r>
              <a:rPr lang="fr-CH" dirty="0" smtClean="0"/>
              <a:t>; </a:t>
            </a:r>
            <a:r>
              <a:rPr lang="fr-CH" dirty="0" err="1" smtClean="0"/>
              <a:t>Sov</a:t>
            </a:r>
            <a:r>
              <a:rPr lang="fr-CH" dirty="0" smtClean="0"/>
              <a:t> </a:t>
            </a:r>
            <a:r>
              <a:rPr lang="fr-CH" b="1" dirty="0" smtClean="0"/>
              <a:t>in</a:t>
            </a:r>
            <a:r>
              <a:rPr lang="fr-CH" dirty="0" smtClean="0"/>
              <a:t> – people power</a:t>
            </a:r>
          </a:p>
          <a:p>
            <a:endParaRPr lang="fr-CH" dirty="0"/>
          </a:p>
          <a:p>
            <a:r>
              <a:rPr lang="fr-CH" dirty="0" err="1" smtClean="0"/>
              <a:t>Tasks</a:t>
            </a:r>
            <a:r>
              <a:rPr lang="fr-CH" dirty="0" smtClean="0"/>
              <a:t> – </a:t>
            </a:r>
            <a:r>
              <a:rPr lang="fr-CH" dirty="0" err="1" smtClean="0"/>
              <a:t>law</a:t>
            </a:r>
            <a:r>
              <a:rPr lang="fr-CH" dirty="0" smtClean="0"/>
              <a:t> and </a:t>
            </a:r>
            <a:r>
              <a:rPr lang="fr-CH" dirty="0" err="1" smtClean="0"/>
              <a:t>order</a:t>
            </a:r>
            <a:r>
              <a:rPr lang="fr-CH" dirty="0" smtClean="0"/>
              <a:t>; </a:t>
            </a:r>
            <a:r>
              <a:rPr lang="fr-CH" dirty="0" err="1" smtClean="0"/>
              <a:t>dem</a:t>
            </a:r>
            <a:r>
              <a:rPr lang="fr-CH" dirty="0" smtClean="0"/>
              <a:t> </a:t>
            </a:r>
            <a:r>
              <a:rPr lang="fr-CH" dirty="0" err="1" smtClean="0"/>
              <a:t>rep</a:t>
            </a:r>
            <a:r>
              <a:rPr lang="fr-CH" dirty="0" smtClean="0"/>
              <a:t> </a:t>
            </a:r>
            <a:r>
              <a:rPr lang="fr-CH" dirty="0" err="1" smtClean="0"/>
              <a:t>citizens</a:t>
            </a:r>
            <a:r>
              <a:rPr lang="fr-CH" dirty="0" smtClean="0"/>
              <a:t> </a:t>
            </a:r>
            <a:r>
              <a:rPr lang="fr-CH" dirty="0" err="1" smtClean="0"/>
              <a:t>wishes</a:t>
            </a:r>
            <a:r>
              <a:rPr lang="fr-CH" dirty="0" smtClean="0"/>
              <a:t>; social protection; </a:t>
            </a:r>
            <a:r>
              <a:rPr lang="fr-CH" dirty="0" err="1" smtClean="0"/>
              <a:t>stability</a:t>
            </a:r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1388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a Constitution?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H" dirty="0" smtClean="0"/>
              <a:t>Charter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provides</a:t>
            </a:r>
            <a:r>
              <a:rPr lang="fr-CH" dirty="0" smtClean="0"/>
              <a:t> a </a:t>
            </a:r>
            <a:r>
              <a:rPr lang="fr-CH" dirty="0" err="1" smtClean="0"/>
              <a:t>state’s</a:t>
            </a:r>
            <a:r>
              <a:rPr lang="fr-CH" dirty="0" smtClean="0"/>
              <a:t> structure</a:t>
            </a:r>
          </a:p>
          <a:p>
            <a:r>
              <a:rPr lang="fr-CH" dirty="0" err="1" smtClean="0"/>
              <a:t>Contains</a:t>
            </a:r>
            <a:r>
              <a:rPr lang="fr-CH" dirty="0" smtClean="0"/>
              <a:t> </a:t>
            </a:r>
            <a:r>
              <a:rPr lang="fr-CH" dirty="0" err="1" smtClean="0"/>
              <a:t>most</a:t>
            </a:r>
            <a:r>
              <a:rPr lang="fr-CH" dirty="0" smtClean="0"/>
              <a:t> important </a:t>
            </a:r>
            <a:r>
              <a:rPr lang="fr-CH" dirty="0" err="1" smtClean="0"/>
              <a:t>rules</a:t>
            </a:r>
            <a:endParaRPr lang="fr-CH" dirty="0" smtClean="0"/>
          </a:p>
          <a:p>
            <a:r>
              <a:rPr lang="fr-CH" dirty="0" smtClean="0"/>
              <a:t>Super </a:t>
            </a:r>
            <a:r>
              <a:rPr lang="fr-CH" dirty="0" err="1" smtClean="0"/>
              <a:t>law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exists</a:t>
            </a:r>
            <a:r>
              <a:rPr lang="fr-CH" dirty="0" smtClean="0"/>
              <a:t> </a:t>
            </a:r>
            <a:r>
              <a:rPr lang="fr-CH" dirty="0" err="1" smtClean="0"/>
              <a:t>above</a:t>
            </a:r>
            <a:r>
              <a:rPr lang="fr-CH" dirty="0" smtClean="0"/>
              <a:t> all </a:t>
            </a:r>
            <a:r>
              <a:rPr lang="fr-CH" dirty="0" err="1" smtClean="0"/>
              <a:t>others</a:t>
            </a:r>
            <a:endParaRPr lang="fr-CH" dirty="0" smtClean="0"/>
          </a:p>
          <a:p>
            <a:endParaRPr lang="fr-CH" dirty="0"/>
          </a:p>
          <a:p>
            <a:r>
              <a:rPr lang="fr-CH" dirty="0" err="1" smtClean="0"/>
              <a:t>Fundamental</a:t>
            </a:r>
            <a:r>
              <a:rPr lang="fr-CH" dirty="0" smtClean="0"/>
              <a:t> </a:t>
            </a:r>
            <a:r>
              <a:rPr lang="fr-CH" dirty="0" err="1" smtClean="0"/>
              <a:t>rights</a:t>
            </a:r>
            <a:r>
              <a:rPr lang="fr-CH" dirty="0" smtClean="0"/>
              <a:t> (constitution)</a:t>
            </a:r>
          </a:p>
          <a:p>
            <a:pPr marL="0" indent="0">
              <a:buNone/>
            </a:pPr>
            <a:r>
              <a:rPr lang="fr-CH" dirty="0" smtClean="0"/>
              <a:t>- life; </a:t>
            </a:r>
            <a:r>
              <a:rPr lang="fr-CH" dirty="0" err="1" smtClean="0"/>
              <a:t>freedom</a:t>
            </a:r>
            <a:r>
              <a:rPr lang="fr-CH" dirty="0" smtClean="0"/>
              <a:t>; </a:t>
            </a:r>
            <a:r>
              <a:rPr lang="fr-CH" dirty="0" err="1" smtClean="0"/>
              <a:t>children</a:t>
            </a:r>
            <a:r>
              <a:rPr lang="fr-CH" dirty="0" smtClean="0"/>
              <a:t>; assistance; </a:t>
            </a:r>
            <a:r>
              <a:rPr lang="fr-CH" dirty="0" err="1" smtClean="0"/>
              <a:t>privacy</a:t>
            </a:r>
            <a:endParaRPr lang="fr-CH" dirty="0" smtClean="0"/>
          </a:p>
          <a:p>
            <a:r>
              <a:rPr lang="fr-CH" dirty="0" smtClean="0"/>
              <a:t>Restrictions</a:t>
            </a:r>
          </a:p>
          <a:p>
            <a:pPr marL="0" indent="0">
              <a:buNone/>
            </a:pPr>
            <a:r>
              <a:rPr lang="fr-CH" dirty="0" smtClean="0"/>
              <a:t>- </a:t>
            </a:r>
            <a:r>
              <a:rPr lang="fr-CH" dirty="0" err="1"/>
              <a:t>r</a:t>
            </a:r>
            <a:r>
              <a:rPr lang="fr-CH" dirty="0" err="1" smtClean="0"/>
              <a:t>eservations</a:t>
            </a:r>
            <a:r>
              <a:rPr lang="fr-CH" dirty="0" smtClean="0"/>
              <a:t> on </a:t>
            </a:r>
            <a:r>
              <a:rPr lang="fr-CH" dirty="0" err="1" smtClean="0"/>
              <a:t>rights</a:t>
            </a:r>
            <a:r>
              <a:rPr lang="fr-CH" dirty="0" smtClean="0"/>
              <a:t> in </a:t>
            </a:r>
            <a:r>
              <a:rPr lang="fr-CH" dirty="0" err="1" smtClean="0"/>
              <a:t>particular</a:t>
            </a:r>
            <a:r>
              <a:rPr lang="fr-CH" dirty="0" smtClean="0"/>
              <a:t> cases</a:t>
            </a:r>
          </a:p>
          <a:p>
            <a:r>
              <a:rPr lang="fr-CH" dirty="0" err="1" smtClean="0"/>
              <a:t>Duties</a:t>
            </a:r>
            <a:r>
              <a:rPr lang="fr-CH" dirty="0" smtClean="0"/>
              <a:t> (</a:t>
            </a:r>
            <a:r>
              <a:rPr lang="fr-CH" dirty="0" err="1" smtClean="0"/>
              <a:t>law</a:t>
            </a:r>
            <a:r>
              <a:rPr lang="fr-CH" dirty="0" smtClean="0"/>
              <a:t>)</a:t>
            </a:r>
          </a:p>
          <a:p>
            <a:pPr marL="0" indent="0">
              <a:buNone/>
            </a:pPr>
            <a:r>
              <a:rPr lang="fr-CH" dirty="0" smtClean="0"/>
              <a:t>- </a:t>
            </a:r>
            <a:r>
              <a:rPr lang="fr-CH" dirty="0" err="1" smtClean="0"/>
              <a:t>law</a:t>
            </a:r>
            <a:r>
              <a:rPr lang="fr-CH" dirty="0" smtClean="0"/>
              <a:t>; fiscal </a:t>
            </a:r>
            <a:r>
              <a:rPr lang="fr-CH" dirty="0" err="1" smtClean="0"/>
              <a:t>duty</a:t>
            </a:r>
            <a:r>
              <a:rPr lang="fr-CH" dirty="0" smtClean="0"/>
              <a:t>; </a:t>
            </a:r>
            <a:r>
              <a:rPr lang="fr-CH" dirty="0" err="1" smtClean="0"/>
              <a:t>military</a:t>
            </a:r>
            <a:r>
              <a:rPr lang="fr-CH" dirty="0" smtClean="0"/>
              <a:t> service; </a:t>
            </a:r>
            <a:r>
              <a:rPr lang="fr-CH" dirty="0" err="1" smtClean="0"/>
              <a:t>education</a:t>
            </a:r>
            <a:r>
              <a:rPr lang="fr-CH" dirty="0" smtClean="0"/>
              <a:t>; </a:t>
            </a:r>
            <a:r>
              <a:rPr lang="fr-CH" dirty="0" err="1" smtClean="0"/>
              <a:t>civics</a:t>
            </a:r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3143775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Roots</a:t>
            </a:r>
            <a:r>
              <a:rPr lang="fr-CH" dirty="0" smtClean="0"/>
              <a:t> of </a:t>
            </a:r>
            <a:r>
              <a:rPr lang="fr-CH" dirty="0" err="1"/>
              <a:t>S</a:t>
            </a:r>
            <a:r>
              <a:rPr lang="fr-CH" dirty="0" err="1" smtClean="0"/>
              <a:t>wiss</a:t>
            </a:r>
            <a:r>
              <a:rPr lang="fr-CH" dirty="0" smtClean="0"/>
              <a:t> Constitution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1291 – </a:t>
            </a:r>
            <a:r>
              <a:rPr lang="fr-CH" dirty="0" err="1"/>
              <a:t>S</a:t>
            </a:r>
            <a:r>
              <a:rPr lang="fr-CH" dirty="0" err="1" smtClean="0"/>
              <a:t>wiss</a:t>
            </a:r>
            <a:r>
              <a:rPr lang="fr-CH" dirty="0" smtClean="0"/>
              <a:t> </a:t>
            </a:r>
            <a:r>
              <a:rPr lang="fr-CH" dirty="0" err="1" smtClean="0"/>
              <a:t>Federal</a:t>
            </a:r>
            <a:r>
              <a:rPr lang="fr-CH" dirty="0" smtClean="0"/>
              <a:t> Charter</a:t>
            </a:r>
          </a:p>
          <a:p>
            <a:pPr marL="0" indent="0">
              <a:buNone/>
            </a:pPr>
            <a:endParaRPr lang="fr-CH" dirty="0" smtClean="0"/>
          </a:p>
          <a:p>
            <a:r>
              <a:rPr lang="fr-CH" dirty="0" smtClean="0"/>
              <a:t>1798 – </a:t>
            </a:r>
            <a:r>
              <a:rPr lang="fr-CH" dirty="0" err="1" smtClean="0"/>
              <a:t>Swiss</a:t>
            </a:r>
            <a:r>
              <a:rPr lang="fr-CH" dirty="0" smtClean="0"/>
              <a:t> Constitution</a:t>
            </a:r>
          </a:p>
          <a:p>
            <a:pPr marL="0" indent="0">
              <a:buNone/>
            </a:pPr>
            <a:endParaRPr lang="fr-CH" dirty="0" smtClean="0"/>
          </a:p>
          <a:p>
            <a:r>
              <a:rPr lang="fr-CH" dirty="0" smtClean="0"/>
              <a:t>1803 – </a:t>
            </a:r>
            <a:r>
              <a:rPr lang="fr-CH" dirty="0" err="1" smtClean="0"/>
              <a:t>Act</a:t>
            </a:r>
            <a:r>
              <a:rPr lang="fr-CH" dirty="0" smtClean="0"/>
              <a:t> of </a:t>
            </a:r>
            <a:r>
              <a:rPr lang="fr-CH" dirty="0" err="1" smtClean="0"/>
              <a:t>Mediation</a:t>
            </a: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r>
              <a:rPr lang="fr-CH" dirty="0" smtClean="0"/>
              <a:t>1815 – </a:t>
            </a:r>
            <a:r>
              <a:rPr lang="fr-CH" dirty="0" err="1"/>
              <a:t>F</a:t>
            </a:r>
            <a:r>
              <a:rPr lang="fr-CH" dirty="0" err="1" smtClean="0"/>
              <a:t>ederal</a:t>
            </a:r>
            <a:r>
              <a:rPr lang="fr-CH" dirty="0" smtClean="0"/>
              <a:t> </a:t>
            </a:r>
            <a:r>
              <a:rPr lang="fr-CH" dirty="0" err="1" smtClean="0"/>
              <a:t>Pact</a:t>
            </a:r>
            <a:endParaRPr lang="fr-CH" dirty="0" smtClean="0"/>
          </a:p>
          <a:p>
            <a:pPr marL="0" indent="0">
              <a:buNone/>
            </a:pPr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121753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Roots</a:t>
            </a:r>
            <a:r>
              <a:rPr lang="fr-CH" dirty="0" smtClean="0"/>
              <a:t> of </a:t>
            </a:r>
            <a:r>
              <a:rPr lang="fr-CH" dirty="0" err="1" smtClean="0"/>
              <a:t>Swiss</a:t>
            </a:r>
            <a:r>
              <a:rPr lang="fr-CH" dirty="0" smtClean="0"/>
              <a:t> Constitution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1848 – First </a:t>
            </a:r>
            <a:r>
              <a:rPr lang="fr-CH" dirty="0" err="1"/>
              <a:t>Federal</a:t>
            </a:r>
            <a:r>
              <a:rPr lang="fr-CH" dirty="0"/>
              <a:t> Constitution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/>
              <a:t>1874 – Second </a:t>
            </a:r>
            <a:r>
              <a:rPr lang="fr-CH" dirty="0" err="1"/>
              <a:t>Federal</a:t>
            </a:r>
            <a:r>
              <a:rPr lang="fr-CH" dirty="0"/>
              <a:t> Constitution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/>
              <a:t>1999 – </a:t>
            </a:r>
            <a:r>
              <a:rPr lang="fr-CH" dirty="0" err="1"/>
              <a:t>Third</a:t>
            </a:r>
            <a:r>
              <a:rPr lang="fr-CH" dirty="0"/>
              <a:t> </a:t>
            </a:r>
            <a:r>
              <a:rPr lang="fr-CH" dirty="0" err="1"/>
              <a:t>Federal</a:t>
            </a:r>
            <a:r>
              <a:rPr lang="fr-CH" dirty="0"/>
              <a:t> Constitution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5918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Freedoms</a:t>
            </a:r>
            <a:r>
              <a:rPr lang="fr-CH" dirty="0" smtClean="0"/>
              <a:t> </a:t>
            </a:r>
            <a:r>
              <a:rPr lang="fr-CH" dirty="0" err="1" smtClean="0"/>
              <a:t>guaranteed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781368" cy="3603812"/>
          </a:xfrm>
        </p:spPr>
        <p:txBody>
          <a:bodyPr>
            <a:normAutofit lnSpcReduction="10000"/>
          </a:bodyPr>
          <a:lstStyle/>
          <a:p>
            <a:r>
              <a:rPr lang="fr-CH" dirty="0" smtClean="0"/>
              <a:t>1791 – </a:t>
            </a:r>
            <a:r>
              <a:rPr lang="fr-CH" dirty="0" err="1" smtClean="0"/>
              <a:t>Personal</a:t>
            </a:r>
            <a:r>
              <a:rPr lang="fr-CH" dirty="0" smtClean="0"/>
              <a:t> </a:t>
            </a:r>
            <a:r>
              <a:rPr lang="fr-CH" dirty="0" err="1" smtClean="0"/>
              <a:t>freedoms</a:t>
            </a:r>
            <a:r>
              <a:rPr lang="fr-CH" dirty="0" smtClean="0"/>
              <a:t> </a:t>
            </a:r>
            <a:r>
              <a:rPr lang="fr-CH" dirty="0" err="1" smtClean="0"/>
              <a:t>enshrined</a:t>
            </a:r>
            <a:endParaRPr lang="fr-CH" dirty="0" smtClean="0"/>
          </a:p>
          <a:p>
            <a:r>
              <a:rPr lang="fr-CH" dirty="0" smtClean="0"/>
              <a:t>US Constitution </a:t>
            </a:r>
            <a:r>
              <a:rPr lang="fr-CH" dirty="0" err="1" smtClean="0"/>
              <a:t>protected</a:t>
            </a:r>
            <a:r>
              <a:rPr lang="fr-CH" dirty="0" smtClean="0"/>
              <a:t> </a:t>
            </a:r>
            <a:r>
              <a:rPr lang="fr-CH" dirty="0" err="1" smtClean="0"/>
              <a:t>rights</a:t>
            </a:r>
            <a:r>
              <a:rPr lang="fr-CH" dirty="0" smtClean="0"/>
              <a:t> of </a:t>
            </a:r>
            <a:r>
              <a:rPr lang="fr-CH" dirty="0" err="1" smtClean="0"/>
              <a:t>citizens</a:t>
            </a:r>
            <a:endParaRPr lang="fr-CH" dirty="0" smtClean="0"/>
          </a:p>
          <a:p>
            <a:r>
              <a:rPr lang="fr-CH" dirty="0" smtClean="0"/>
              <a:t>Bill of </a:t>
            </a:r>
            <a:r>
              <a:rPr lang="fr-CH" dirty="0" err="1" smtClean="0"/>
              <a:t>Rights</a:t>
            </a:r>
            <a:r>
              <a:rPr lang="fr-CH" dirty="0" smtClean="0"/>
              <a:t> (10 </a:t>
            </a:r>
            <a:r>
              <a:rPr lang="fr-CH" dirty="0" err="1" smtClean="0"/>
              <a:t>Amendments</a:t>
            </a:r>
            <a:r>
              <a:rPr lang="fr-CH" dirty="0" smtClean="0"/>
              <a:t>)</a:t>
            </a:r>
          </a:p>
          <a:p>
            <a:r>
              <a:rPr lang="fr-CH" dirty="0" smtClean="0"/>
              <a:t>Inspiration for </a:t>
            </a:r>
            <a:r>
              <a:rPr lang="fr-CH" dirty="0" err="1" smtClean="0"/>
              <a:t>similar</a:t>
            </a:r>
            <a:r>
              <a:rPr lang="fr-CH" dirty="0" smtClean="0"/>
              <a:t> documents – Europe</a:t>
            </a:r>
          </a:p>
          <a:p>
            <a:r>
              <a:rPr lang="fr-CH" dirty="0" smtClean="0"/>
              <a:t>1798 – France post </a:t>
            </a:r>
            <a:r>
              <a:rPr lang="fr-CH" dirty="0" err="1" smtClean="0"/>
              <a:t>Revolution</a:t>
            </a:r>
            <a:endParaRPr lang="fr-CH" dirty="0" smtClean="0"/>
          </a:p>
          <a:p>
            <a:r>
              <a:rPr lang="fr-CH" dirty="0" smtClean="0"/>
              <a:t>1798 – </a:t>
            </a:r>
            <a:r>
              <a:rPr lang="fr-CH" dirty="0" err="1" smtClean="0"/>
              <a:t>Switzerland`s</a:t>
            </a:r>
            <a:r>
              <a:rPr lang="fr-CH" dirty="0" smtClean="0"/>
              <a:t> Constitution est (26 </a:t>
            </a:r>
            <a:r>
              <a:rPr lang="fr-CH" dirty="0" err="1" smtClean="0"/>
              <a:t>Aug</a:t>
            </a:r>
            <a:r>
              <a:rPr lang="fr-CH" dirty="0" smtClean="0"/>
              <a:t>)</a:t>
            </a:r>
          </a:p>
          <a:p>
            <a:r>
              <a:rPr lang="fr-CH" dirty="0" smtClean="0"/>
              <a:t>Article 4 – </a:t>
            </a:r>
            <a:r>
              <a:rPr lang="fr-CH" i="1" dirty="0" smtClean="0"/>
              <a:t>Liberty…</a:t>
            </a:r>
            <a:r>
              <a:rPr lang="fr-CH" i="1" dirty="0" err="1" smtClean="0"/>
              <a:t>does</a:t>
            </a:r>
            <a:r>
              <a:rPr lang="fr-CH" i="1" dirty="0" smtClean="0"/>
              <a:t> not </a:t>
            </a:r>
            <a:r>
              <a:rPr lang="fr-CH" i="1" dirty="0" err="1" smtClean="0"/>
              <a:t>harm</a:t>
            </a:r>
            <a:r>
              <a:rPr lang="fr-CH" i="1" dirty="0" smtClean="0"/>
              <a:t> </a:t>
            </a:r>
            <a:r>
              <a:rPr lang="fr-CH" i="1" dirty="0" err="1" smtClean="0"/>
              <a:t>others</a:t>
            </a:r>
            <a:r>
              <a:rPr lang="fr-CH" i="1" dirty="0" smtClean="0"/>
              <a:t>; in </a:t>
            </a:r>
            <a:r>
              <a:rPr lang="fr-CH" i="1" dirty="0" err="1" smtClean="0"/>
              <a:t>this</a:t>
            </a:r>
            <a:r>
              <a:rPr lang="fr-CH" i="1" dirty="0" smtClean="0"/>
              <a:t> </a:t>
            </a:r>
            <a:r>
              <a:rPr lang="fr-CH" i="1" dirty="0" err="1" smtClean="0"/>
              <a:t>way</a:t>
            </a:r>
            <a:r>
              <a:rPr lang="fr-CH" i="1" dirty="0" smtClean="0"/>
              <a:t> the </a:t>
            </a:r>
            <a:r>
              <a:rPr lang="fr-CH" i="1" dirty="0" err="1" smtClean="0"/>
              <a:t>exercise</a:t>
            </a:r>
            <a:r>
              <a:rPr lang="fr-CH" i="1" dirty="0" smtClean="0"/>
              <a:t> of the </a:t>
            </a:r>
            <a:r>
              <a:rPr lang="fr-CH" i="1" dirty="0" err="1" smtClean="0"/>
              <a:t>natural</a:t>
            </a:r>
            <a:r>
              <a:rPr lang="fr-CH" i="1" dirty="0" smtClean="0"/>
              <a:t> </a:t>
            </a:r>
            <a:r>
              <a:rPr lang="fr-CH" i="1" dirty="0" err="1" smtClean="0"/>
              <a:t>rights</a:t>
            </a:r>
            <a:r>
              <a:rPr lang="fr-CH" i="1" dirty="0" smtClean="0"/>
              <a:t> of </a:t>
            </a:r>
            <a:r>
              <a:rPr lang="fr-CH" i="1" dirty="0" err="1" smtClean="0"/>
              <a:t>every</a:t>
            </a:r>
            <a:r>
              <a:rPr lang="fr-CH" i="1" dirty="0" smtClean="0"/>
              <a:t> man </a:t>
            </a:r>
            <a:r>
              <a:rPr lang="fr-CH" i="1" dirty="0" err="1" smtClean="0"/>
              <a:t>knows</a:t>
            </a:r>
            <a:r>
              <a:rPr lang="fr-CH" i="1" dirty="0" smtClean="0"/>
              <a:t> no </a:t>
            </a:r>
            <a:r>
              <a:rPr lang="fr-CH" i="1" dirty="0" err="1" smtClean="0"/>
              <a:t>bounds</a:t>
            </a:r>
            <a:r>
              <a:rPr lang="fr-CH" i="1" dirty="0" smtClean="0"/>
              <a:t>…</a:t>
            </a:r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3555740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Recognised</a:t>
            </a:r>
            <a:r>
              <a:rPr lang="fr-CH" dirty="0" smtClean="0"/>
              <a:t> </a:t>
            </a:r>
            <a:r>
              <a:rPr lang="fr-CH" dirty="0" err="1" smtClean="0"/>
              <a:t>freedoms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830023"/>
          </a:xfrm>
        </p:spPr>
        <p:txBody>
          <a:bodyPr/>
          <a:lstStyle/>
          <a:p>
            <a:r>
              <a:rPr lang="fr-CH" dirty="0" smtClean="0"/>
              <a:t>Religion </a:t>
            </a:r>
            <a:r>
              <a:rPr lang="fr-CH" dirty="0"/>
              <a:t>&amp;</a:t>
            </a:r>
            <a:r>
              <a:rPr lang="fr-CH" dirty="0" smtClean="0"/>
              <a:t> conscience (</a:t>
            </a:r>
            <a:r>
              <a:rPr lang="fr-CH" dirty="0" err="1" smtClean="0"/>
              <a:t>beliefs</a:t>
            </a:r>
            <a:r>
              <a:rPr lang="fr-CH" dirty="0" smtClean="0"/>
              <a:t>)</a:t>
            </a:r>
          </a:p>
          <a:p>
            <a:r>
              <a:rPr lang="fr-CH" dirty="0" smtClean="0"/>
              <a:t>Expression &amp; information (opinions)</a:t>
            </a:r>
          </a:p>
          <a:p>
            <a:r>
              <a:rPr lang="fr-CH" dirty="0" smtClean="0"/>
              <a:t>Media (communication of information)</a:t>
            </a:r>
          </a:p>
          <a:p>
            <a:r>
              <a:rPr lang="fr-CH" dirty="0" err="1" smtClean="0"/>
              <a:t>Language</a:t>
            </a:r>
            <a:r>
              <a:rPr lang="fr-CH" dirty="0" smtClean="0"/>
              <a:t> (</a:t>
            </a:r>
            <a:r>
              <a:rPr lang="fr-CH" dirty="0" err="1" smtClean="0"/>
              <a:t>individual</a:t>
            </a:r>
            <a:r>
              <a:rPr lang="fr-CH" dirty="0" smtClean="0"/>
              <a:t> communication)</a:t>
            </a:r>
          </a:p>
          <a:p>
            <a:r>
              <a:rPr lang="fr-CH" dirty="0" smtClean="0"/>
              <a:t>Science (</a:t>
            </a:r>
            <a:r>
              <a:rPr lang="fr-CH" dirty="0" err="1" smtClean="0"/>
              <a:t>research</a:t>
            </a:r>
            <a:r>
              <a:rPr lang="fr-CH" dirty="0" smtClean="0"/>
              <a:t> &amp; </a:t>
            </a:r>
            <a:r>
              <a:rPr lang="fr-CH" dirty="0" err="1" smtClean="0"/>
              <a:t>teaching</a:t>
            </a:r>
            <a:r>
              <a:rPr lang="fr-CH" dirty="0" smtClean="0"/>
              <a:t>)</a:t>
            </a:r>
          </a:p>
          <a:p>
            <a:r>
              <a:rPr lang="fr-CH" dirty="0" err="1" smtClean="0"/>
              <a:t>Artistic</a:t>
            </a:r>
            <a:r>
              <a:rPr lang="fr-CH" dirty="0" smtClean="0"/>
              <a:t> expression (</a:t>
            </a:r>
            <a:r>
              <a:rPr lang="fr-CH" dirty="0" err="1" smtClean="0"/>
              <a:t>creativity</a:t>
            </a:r>
            <a:r>
              <a:rPr lang="fr-CH" dirty="0" smtClean="0"/>
              <a:t>)</a:t>
            </a:r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49037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………..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/>
              <a:t>Assembly</a:t>
            </a:r>
            <a:r>
              <a:rPr lang="fr-CH" dirty="0"/>
              <a:t> (meeting)</a:t>
            </a:r>
          </a:p>
          <a:p>
            <a:r>
              <a:rPr lang="fr-CH" dirty="0"/>
              <a:t>Association (participation)</a:t>
            </a:r>
          </a:p>
          <a:p>
            <a:r>
              <a:rPr lang="fr-CH" dirty="0" smtClean="0"/>
              <a:t>Domicile (location)</a:t>
            </a:r>
          </a:p>
          <a:p>
            <a:r>
              <a:rPr lang="fr-CH" dirty="0" err="1" smtClean="0"/>
              <a:t>Economic</a:t>
            </a:r>
            <a:r>
              <a:rPr lang="fr-CH" dirty="0" smtClean="0"/>
              <a:t> </a:t>
            </a:r>
            <a:r>
              <a:rPr lang="fr-CH" dirty="0" err="1" smtClean="0"/>
              <a:t>freedom</a:t>
            </a:r>
            <a:r>
              <a:rPr lang="fr-CH" dirty="0" smtClean="0"/>
              <a:t> (occupation)</a:t>
            </a:r>
          </a:p>
          <a:p>
            <a:r>
              <a:rPr lang="fr-CH" dirty="0" err="1" smtClean="0"/>
              <a:t>Form</a:t>
            </a:r>
            <a:r>
              <a:rPr lang="fr-CH" dirty="0" smtClean="0"/>
              <a:t> </a:t>
            </a:r>
            <a:r>
              <a:rPr lang="fr-CH" dirty="0" err="1" smtClean="0"/>
              <a:t>professional</a:t>
            </a:r>
            <a:r>
              <a:rPr lang="fr-CH" dirty="0" smtClean="0"/>
              <a:t> associations (labour)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22656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Restrictions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119257"/>
            <a:ext cx="7272808" cy="3603812"/>
          </a:xfrm>
        </p:spPr>
        <p:txBody>
          <a:bodyPr/>
          <a:lstStyle/>
          <a:p>
            <a:r>
              <a:rPr lang="fr-CH" dirty="0" err="1" smtClean="0"/>
              <a:t>Personal</a:t>
            </a:r>
            <a:r>
              <a:rPr lang="fr-CH" dirty="0" smtClean="0"/>
              <a:t> </a:t>
            </a:r>
            <a:r>
              <a:rPr lang="fr-CH" dirty="0" err="1" smtClean="0"/>
              <a:t>freedoms</a:t>
            </a:r>
            <a:r>
              <a:rPr lang="fr-CH" dirty="0" smtClean="0"/>
              <a:t> </a:t>
            </a:r>
            <a:r>
              <a:rPr lang="fr-CH" dirty="0" err="1" smtClean="0"/>
              <a:t>at</a:t>
            </a:r>
            <a:r>
              <a:rPr lang="fr-CH" dirty="0" smtClean="0"/>
              <a:t> </a:t>
            </a:r>
            <a:r>
              <a:rPr lang="fr-CH" dirty="0" err="1" smtClean="0"/>
              <a:t>heart</a:t>
            </a:r>
            <a:r>
              <a:rPr lang="fr-CH" dirty="0" smtClean="0"/>
              <a:t> of western </a:t>
            </a:r>
            <a:r>
              <a:rPr lang="fr-CH" dirty="0" err="1" smtClean="0"/>
              <a:t>democracy</a:t>
            </a:r>
            <a:endParaRPr lang="fr-CH" dirty="0" smtClean="0"/>
          </a:p>
          <a:p>
            <a:r>
              <a:rPr lang="fr-CH" dirty="0" smtClean="0"/>
              <a:t>Most </a:t>
            </a:r>
            <a:r>
              <a:rPr lang="fr-CH" dirty="0" err="1" smtClean="0"/>
              <a:t>widespread</a:t>
            </a:r>
            <a:r>
              <a:rPr lang="fr-CH" dirty="0" smtClean="0"/>
              <a:t> </a:t>
            </a:r>
            <a:r>
              <a:rPr lang="fr-CH" dirty="0" err="1" smtClean="0"/>
              <a:t>political</a:t>
            </a:r>
            <a:r>
              <a:rPr lang="fr-CH" dirty="0" smtClean="0"/>
              <a:t> system in </a:t>
            </a:r>
            <a:r>
              <a:rPr lang="fr-CH" dirty="0" err="1" smtClean="0"/>
              <a:t>operation</a:t>
            </a:r>
            <a:endParaRPr lang="fr-CH" dirty="0" smtClean="0"/>
          </a:p>
          <a:p>
            <a:r>
              <a:rPr lang="fr-CH" dirty="0" smtClean="0"/>
              <a:t>BUT </a:t>
            </a:r>
            <a:r>
              <a:rPr lang="fr-CH" dirty="0" err="1" smtClean="0"/>
              <a:t>still</a:t>
            </a:r>
            <a:r>
              <a:rPr lang="fr-CH" dirty="0" smtClean="0"/>
              <a:t> </a:t>
            </a:r>
            <a:r>
              <a:rPr lang="fr-CH" dirty="0" err="1" smtClean="0"/>
              <a:t>restrict</a:t>
            </a:r>
            <a:r>
              <a:rPr lang="fr-CH" dirty="0" smtClean="0"/>
              <a:t> </a:t>
            </a:r>
            <a:r>
              <a:rPr lang="fr-CH" dirty="0" err="1" smtClean="0"/>
              <a:t>freedoms</a:t>
            </a:r>
            <a:r>
              <a:rPr lang="fr-CH" dirty="0" smtClean="0"/>
              <a:t> </a:t>
            </a:r>
            <a:r>
              <a:rPr lang="fr-CH" dirty="0" err="1" smtClean="0"/>
              <a:t>when</a:t>
            </a:r>
            <a:r>
              <a:rPr lang="fr-CH" dirty="0" smtClean="0"/>
              <a:t> </a:t>
            </a:r>
            <a:r>
              <a:rPr lang="fr-CH" dirty="0" err="1" smtClean="0"/>
              <a:t>required</a:t>
            </a:r>
            <a:endParaRPr lang="fr-CH" dirty="0" smtClean="0"/>
          </a:p>
          <a:p>
            <a:r>
              <a:rPr lang="fr-CH" dirty="0" smtClean="0"/>
              <a:t>IF State </a:t>
            </a:r>
            <a:r>
              <a:rPr lang="fr-CH" dirty="0" err="1" smtClean="0"/>
              <a:t>needs</a:t>
            </a:r>
            <a:r>
              <a:rPr lang="fr-CH" dirty="0" smtClean="0"/>
              <a:t> to do </a:t>
            </a:r>
            <a:r>
              <a:rPr lang="fr-CH" dirty="0" err="1" smtClean="0"/>
              <a:t>this</a:t>
            </a:r>
            <a:r>
              <a:rPr lang="fr-CH" dirty="0" smtClean="0"/>
              <a:t> to </a:t>
            </a:r>
            <a:r>
              <a:rPr lang="fr-CH" dirty="0" err="1" smtClean="0"/>
              <a:t>run</a:t>
            </a:r>
            <a:r>
              <a:rPr lang="fr-CH" dirty="0" smtClean="0"/>
              <a:t> country</a:t>
            </a:r>
          </a:p>
          <a:p>
            <a:r>
              <a:rPr lang="fr-CH" dirty="0" smtClean="0"/>
              <a:t>IF Justice; Law &amp; </a:t>
            </a:r>
            <a:r>
              <a:rPr lang="fr-CH" dirty="0" err="1" smtClean="0"/>
              <a:t>Order</a:t>
            </a:r>
            <a:r>
              <a:rPr lang="fr-CH" dirty="0" smtClean="0"/>
              <a:t>; Security; Public </a:t>
            </a:r>
            <a:r>
              <a:rPr lang="fr-CH" dirty="0" err="1" smtClean="0"/>
              <a:t>Peace</a:t>
            </a:r>
            <a:r>
              <a:rPr lang="fr-CH" dirty="0" smtClean="0"/>
              <a:t> </a:t>
            </a:r>
            <a:r>
              <a:rPr lang="fr-CH" dirty="0" err="1" smtClean="0"/>
              <a:t>under</a:t>
            </a:r>
            <a:r>
              <a:rPr lang="fr-CH" dirty="0" smtClean="0"/>
              <a:t> </a:t>
            </a:r>
            <a:r>
              <a:rPr lang="fr-CH" dirty="0" err="1" smtClean="0"/>
              <a:t>threat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65135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358</TotalTime>
  <Words>537</Words>
  <Application>Microsoft Macintosh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Brush Script MT</vt:lpstr>
      <vt:lpstr>Calibri</vt:lpstr>
      <vt:lpstr>Constantia</vt:lpstr>
      <vt:lpstr>Franklin Gothic Book</vt:lpstr>
      <vt:lpstr>Rage Italic</vt:lpstr>
      <vt:lpstr>Pushpin</vt:lpstr>
      <vt:lpstr>Swiss Political Institutions</vt:lpstr>
      <vt:lpstr>What is a state?</vt:lpstr>
      <vt:lpstr>What is a Constitution?</vt:lpstr>
      <vt:lpstr>Roots of Swiss Constitution</vt:lpstr>
      <vt:lpstr>Roots of Swiss Constitution</vt:lpstr>
      <vt:lpstr>Freedoms guaranteed</vt:lpstr>
      <vt:lpstr>Recognised freedoms</vt:lpstr>
      <vt:lpstr>………..</vt:lpstr>
      <vt:lpstr>Restrictions</vt:lpstr>
      <vt:lpstr>International Charters</vt:lpstr>
      <vt:lpstr>Universal Declaration of Human Rights</vt:lpstr>
      <vt:lpstr>European Convention on Human Rights</vt:lpstr>
      <vt:lpstr>Questions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Swiss Political Institutions</dc:title>
  <dc:creator>jamie</dc:creator>
  <cp:lastModifiedBy>James Cormick</cp:lastModifiedBy>
  <cp:revision>21</cp:revision>
  <cp:lastPrinted>2015-04-23T10:59:09Z</cp:lastPrinted>
  <dcterms:created xsi:type="dcterms:W3CDTF">2012-11-14T19:07:23Z</dcterms:created>
  <dcterms:modified xsi:type="dcterms:W3CDTF">2022-01-10T09:02:28Z</dcterms:modified>
</cp:coreProperties>
</file>