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February 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5,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February 5,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5,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5,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February 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fr-FR" sz="2400" dirty="0" smtClean="0"/>
              <a:t>‘</a:t>
            </a:r>
            <a:r>
              <a:rPr lang="fr-FR" sz="2400" dirty="0" err="1" smtClean="0"/>
              <a:t>Revolutionary</a:t>
            </a:r>
            <a:r>
              <a:rPr lang="fr-FR" sz="2400" dirty="0" smtClean="0"/>
              <a:t> </a:t>
            </a:r>
            <a:r>
              <a:rPr lang="fr-FR" sz="2400" dirty="0" err="1" smtClean="0"/>
              <a:t>Russia</a:t>
            </a:r>
            <a:r>
              <a:rPr lang="fr-FR" sz="2400" dirty="0" smtClean="0"/>
              <a:t> : 1891-1991’</a:t>
            </a:r>
            <a:br>
              <a:rPr lang="fr-FR" sz="2400" dirty="0" smtClean="0"/>
            </a:br>
            <a:r>
              <a:rPr lang="fr-FR" sz="2000" i="1" dirty="0" smtClean="0"/>
              <a:t>Orlando Figes</a:t>
            </a:r>
            <a:br>
              <a:rPr lang="fr-FR" sz="2000" i="1" dirty="0" smtClean="0"/>
            </a:br>
            <a:r>
              <a:rPr lang="fr-FR" sz="3600" i="1" dirty="0" smtClean="0"/>
              <a:t>	        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4800601"/>
            <a:ext cx="8232274" cy="346242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fr-FR" dirty="0" smtClean="0"/>
              <a:t>C7 – Civil </a:t>
            </a:r>
            <a:r>
              <a:rPr lang="fr-FR" dirty="0" err="1" smtClean="0"/>
              <a:t>war</a:t>
            </a:r>
            <a:r>
              <a:rPr lang="fr-FR" dirty="0" smtClean="0"/>
              <a:t> &amp; the </a:t>
            </a:r>
            <a:r>
              <a:rPr lang="fr-FR" dirty="0" err="1" smtClean="0"/>
              <a:t>making</a:t>
            </a:r>
            <a:r>
              <a:rPr lang="fr-FR" dirty="0" smtClean="0"/>
              <a:t> of the soviet system 1918-1920</a:t>
            </a:r>
            <a:endParaRPr lang="fr-FR" dirty="0"/>
          </a:p>
        </p:txBody>
      </p:sp>
      <p:pic>
        <p:nvPicPr>
          <p:cNvPr id="4" name="Espace réservé du contenu 3" descr="220px-За_единую_Россію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141" r="-73141"/>
          <a:stretch>
            <a:fillRect/>
          </a:stretch>
        </p:blipFill>
        <p:spPr>
          <a:xfrm>
            <a:off x="4197684" y="2481283"/>
            <a:ext cx="3211094" cy="209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6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751011" cy="1371600"/>
          </a:xfrm>
        </p:spPr>
        <p:txBody>
          <a:bodyPr/>
          <a:lstStyle/>
          <a:p>
            <a:r>
              <a:rPr lang="fr-FR" dirty="0" err="1" smtClean="0"/>
              <a:t>War</a:t>
            </a:r>
            <a:r>
              <a:rPr lang="fr-FR" dirty="0" smtClean="0"/>
              <a:t> </a:t>
            </a:r>
            <a:r>
              <a:rPr lang="fr-FR" dirty="0" err="1" smtClean="0"/>
              <a:t>communism</a:t>
            </a:r>
            <a:r>
              <a:rPr lang="fr-FR" dirty="0" smtClean="0"/>
              <a:t> – </a:t>
            </a:r>
            <a:r>
              <a:rPr lang="fr-FR" dirty="0" err="1" smtClean="0"/>
              <a:t>why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fr-FR" dirty="0" err="1" smtClean="0"/>
              <a:t>Pragmatic</a:t>
            </a:r>
            <a:r>
              <a:rPr lang="fr-FR" dirty="0" smtClean="0"/>
              <a:t> </a:t>
            </a:r>
            <a:r>
              <a:rPr lang="fr-FR" dirty="0" err="1" smtClean="0"/>
              <a:t>response</a:t>
            </a:r>
            <a:r>
              <a:rPr lang="fr-FR" dirty="0" smtClean="0"/>
              <a:t> to CW?</a:t>
            </a:r>
          </a:p>
          <a:p>
            <a:r>
              <a:rPr lang="fr-FR" dirty="0" smtClean="0"/>
              <a:t>     Diversion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Ls</a:t>
            </a:r>
            <a:r>
              <a:rPr lang="fr-FR" dirty="0" smtClean="0"/>
              <a:t> </a:t>
            </a:r>
            <a:r>
              <a:rPr lang="fr-FR" dirty="0" err="1" smtClean="0"/>
              <a:t>preferred</a:t>
            </a:r>
            <a:r>
              <a:rPr lang="fr-FR" dirty="0" smtClean="0"/>
              <a:t> mixed </a:t>
            </a:r>
            <a:r>
              <a:rPr lang="fr-FR" dirty="0" err="1" smtClean="0"/>
              <a:t>economy</a:t>
            </a:r>
            <a:r>
              <a:rPr lang="fr-FR" dirty="0" smtClean="0"/>
              <a:t> ‘18 &amp; ‘21 on?</a:t>
            </a:r>
          </a:p>
          <a:p>
            <a:r>
              <a:rPr lang="fr-FR" dirty="0"/>
              <a:t> </a:t>
            </a:r>
            <a:r>
              <a:rPr lang="fr-FR" dirty="0" smtClean="0"/>
              <a:t>    </a:t>
            </a:r>
            <a:r>
              <a:rPr lang="fr-FR" dirty="0" smtClean="0">
                <a:solidFill>
                  <a:srgbClr val="FF0000"/>
                </a:solidFill>
              </a:rPr>
              <a:t>or</a:t>
            </a:r>
            <a:endParaRPr lang="fr-FR" dirty="0">
              <a:solidFill>
                <a:srgbClr val="FF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WC </a:t>
            </a:r>
            <a:r>
              <a:rPr lang="fr-FR" dirty="0" err="1" smtClean="0"/>
              <a:t>rooted</a:t>
            </a:r>
            <a:r>
              <a:rPr lang="fr-FR" dirty="0" smtClean="0"/>
              <a:t> in L/</a:t>
            </a:r>
            <a:r>
              <a:rPr lang="fr-FR" dirty="0" err="1" smtClean="0"/>
              <a:t>ism</a:t>
            </a:r>
            <a:r>
              <a:rPr lang="fr-FR" dirty="0" smtClean="0"/>
              <a:t> – imposition of </a:t>
            </a:r>
            <a:r>
              <a:rPr lang="fr-FR" dirty="0" err="1" smtClean="0"/>
              <a:t>socialism</a:t>
            </a:r>
            <a:r>
              <a:rPr lang="fr-FR" dirty="0" smtClean="0"/>
              <a:t> by </a:t>
            </a:r>
            <a:r>
              <a:rPr lang="fr-FR" dirty="0" err="1" smtClean="0"/>
              <a:t>decree</a:t>
            </a:r>
            <a:r>
              <a:rPr lang="fr-FR" dirty="0" smtClean="0"/>
              <a:t>?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     No</a:t>
            </a:r>
            <a:r>
              <a:rPr lang="fr-FR" dirty="0">
                <a:solidFill>
                  <a:srgbClr val="FF0000"/>
                </a:solidFill>
              </a:rPr>
              <a:t>!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More a </a:t>
            </a:r>
            <a:r>
              <a:rPr lang="fr-FR" dirty="0" err="1" smtClean="0"/>
              <a:t>means</a:t>
            </a:r>
            <a:r>
              <a:rPr lang="fr-FR" dirty="0" smtClean="0"/>
              <a:t> of </a:t>
            </a:r>
            <a:r>
              <a:rPr lang="fr-FR" dirty="0" err="1" smtClean="0"/>
              <a:t>fighting</a:t>
            </a:r>
            <a:r>
              <a:rPr lang="fr-FR" dirty="0" smtClean="0"/>
              <a:t> CW – but not </a:t>
            </a:r>
            <a:r>
              <a:rPr lang="fr-FR" dirty="0" err="1" smtClean="0"/>
              <a:t>just</a:t>
            </a:r>
            <a:r>
              <a:rPr lang="fr-FR" dirty="0" smtClean="0"/>
              <a:t> v </a:t>
            </a:r>
            <a:r>
              <a:rPr lang="fr-FR" dirty="0" err="1" smtClean="0"/>
              <a:t>Ws</a:t>
            </a:r>
            <a:endParaRPr lang="fr-FR" dirty="0" smtClean="0"/>
          </a:p>
          <a:p>
            <a:r>
              <a:rPr lang="fr-FR" dirty="0" smtClean="0"/>
              <a:t>     Set of </a:t>
            </a:r>
            <a:r>
              <a:rPr lang="fr-FR" dirty="0" err="1" smtClean="0"/>
              <a:t>policies</a:t>
            </a:r>
            <a:r>
              <a:rPr lang="fr-FR" dirty="0" smtClean="0"/>
              <a:t> to </a:t>
            </a:r>
            <a:r>
              <a:rPr lang="fr-FR" dirty="0" err="1" smtClean="0"/>
              <a:t>provoke</a:t>
            </a:r>
            <a:r>
              <a:rPr lang="fr-FR" dirty="0" smtClean="0"/>
              <a:t> class </a:t>
            </a:r>
            <a:r>
              <a:rPr lang="fr-FR" dirty="0" err="1" smtClean="0"/>
              <a:t>war</a:t>
            </a:r>
            <a:r>
              <a:rPr lang="fr-FR" dirty="0" smtClean="0"/>
              <a:t> v Ps (</a:t>
            </a:r>
            <a:r>
              <a:rPr lang="fr-FR" dirty="0" err="1" smtClean="0"/>
              <a:t>hence</a:t>
            </a:r>
            <a:r>
              <a:rPr lang="fr-FR" dirty="0" smtClean="0"/>
              <a:t> ‘21 WC)</a:t>
            </a:r>
          </a:p>
          <a:p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BUT </a:t>
            </a:r>
            <a:r>
              <a:rPr lang="fr-FR" dirty="0" err="1" smtClean="0"/>
              <a:t>Started</a:t>
            </a:r>
            <a:r>
              <a:rPr lang="fr-FR" dirty="0" smtClean="0"/>
              <a:t> as </a:t>
            </a:r>
            <a:r>
              <a:rPr lang="fr-FR" dirty="0" err="1" smtClean="0"/>
              <a:t>pol</a:t>
            </a:r>
            <a:r>
              <a:rPr lang="fr-FR" dirty="0" smtClean="0"/>
              <a:t> </a:t>
            </a:r>
            <a:r>
              <a:rPr lang="fr-FR" dirty="0" err="1" smtClean="0"/>
              <a:t>response</a:t>
            </a:r>
            <a:r>
              <a:rPr lang="fr-FR" dirty="0" smtClean="0"/>
              <a:t> to </a:t>
            </a:r>
            <a:r>
              <a:rPr lang="fr-FR" dirty="0" err="1" smtClean="0"/>
              <a:t>urban</a:t>
            </a:r>
            <a:r>
              <a:rPr lang="fr-FR" dirty="0" smtClean="0"/>
              <a:t> </a:t>
            </a:r>
            <a:r>
              <a:rPr lang="fr-FR" dirty="0" err="1" smtClean="0"/>
              <a:t>crisis</a:t>
            </a:r>
            <a:r>
              <a:rPr lang="fr-FR" dirty="0" smtClean="0"/>
              <a:t> of CW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9391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005011" cy="137160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‘</a:t>
            </a:r>
            <a:r>
              <a:rPr lang="fr-FR" dirty="0" err="1">
                <a:solidFill>
                  <a:srgbClr val="FF0000"/>
                </a:solidFill>
              </a:rPr>
              <a:t>vanguard</a:t>
            </a:r>
            <a:r>
              <a:rPr lang="fr-FR" dirty="0">
                <a:solidFill>
                  <a:srgbClr val="FF0000"/>
                </a:solidFill>
              </a:rPr>
              <a:t> of the non-existent class’ </a:t>
            </a:r>
            <a:r>
              <a:rPr lang="fr-FR" i="1" dirty="0">
                <a:solidFill>
                  <a:srgbClr val="FF0000"/>
                </a:solidFill>
              </a:rPr>
              <a:t>(</a:t>
            </a:r>
            <a:r>
              <a:rPr lang="fr-FR" i="1" dirty="0" err="1">
                <a:solidFill>
                  <a:srgbClr val="FF0000"/>
                </a:solidFill>
              </a:rPr>
              <a:t>Shliapnikov</a:t>
            </a:r>
            <a:r>
              <a:rPr lang="fr-FR" dirty="0" smtClean="0">
                <a:solidFill>
                  <a:srgbClr val="FF0000"/>
                </a:solidFill>
              </a:rPr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fr-FR" dirty="0"/>
              <a:t>Mass </a:t>
            </a:r>
            <a:r>
              <a:rPr lang="fr-FR" dirty="0" err="1"/>
              <a:t>exodus</a:t>
            </a:r>
            <a:r>
              <a:rPr lang="fr-FR" dirty="0"/>
              <a:t> to c/</a:t>
            </a:r>
            <a:r>
              <a:rPr lang="fr-FR" dirty="0" err="1"/>
              <a:t>side</a:t>
            </a:r>
            <a:r>
              <a:rPr lang="fr-FR" dirty="0"/>
              <a:t> – 1 </a:t>
            </a:r>
            <a:r>
              <a:rPr lang="fr-FR" dirty="0" err="1"/>
              <a:t>mill</a:t>
            </a:r>
            <a:r>
              <a:rPr lang="fr-FR" dirty="0"/>
              <a:t> in 1st 6 </a:t>
            </a:r>
            <a:r>
              <a:rPr lang="fr-FR" dirty="0" err="1"/>
              <a:t>months</a:t>
            </a:r>
            <a:r>
              <a:rPr lang="fr-FR" dirty="0"/>
              <a:t> of BV </a:t>
            </a:r>
            <a:r>
              <a:rPr lang="fr-FR" dirty="0" err="1"/>
              <a:t>rule</a:t>
            </a:r>
            <a:endParaRPr lang="fr-FR" dirty="0"/>
          </a:p>
          <a:p>
            <a:r>
              <a:rPr lang="fr-FR" dirty="0" smtClean="0"/>
              <a:t>     </a:t>
            </a:r>
            <a:r>
              <a:rPr lang="fr-FR" dirty="0" err="1" smtClean="0"/>
              <a:t>Petrograd’s</a:t>
            </a:r>
            <a:r>
              <a:rPr lang="fr-FR" dirty="0" smtClean="0"/>
              <a:t> </a:t>
            </a:r>
            <a:r>
              <a:rPr lang="fr-FR" dirty="0" err="1" smtClean="0"/>
              <a:t>metal</a:t>
            </a:r>
            <a:r>
              <a:rPr lang="fr-FR" dirty="0" smtClean="0"/>
              <a:t> </a:t>
            </a:r>
            <a:r>
              <a:rPr lang="fr-FR" dirty="0" err="1" smtClean="0"/>
              <a:t>inds</a:t>
            </a:r>
            <a:r>
              <a:rPr lang="fr-FR" dirty="0" smtClean="0"/>
              <a:t> – 250 000 to 50 000</a:t>
            </a:r>
          </a:p>
          <a:p>
            <a:r>
              <a:rPr lang="fr-FR" dirty="0"/>
              <a:t> </a:t>
            </a:r>
            <a:r>
              <a:rPr lang="fr-FR" dirty="0" smtClean="0"/>
              <a:t>    </a:t>
            </a:r>
            <a:r>
              <a:rPr lang="fr-FR" dirty="0" err="1" smtClean="0"/>
              <a:t>Lessner</a:t>
            </a:r>
            <a:r>
              <a:rPr lang="fr-FR" dirty="0" smtClean="0"/>
              <a:t> &amp; </a:t>
            </a:r>
            <a:r>
              <a:rPr lang="fr-FR" dirty="0"/>
              <a:t>E</a:t>
            </a:r>
            <a:r>
              <a:rPr lang="fr-FR" dirty="0" smtClean="0"/>
              <a:t>rickson – 14 000 to 200</a:t>
            </a:r>
          </a:p>
          <a:p>
            <a:pPr marL="342900" indent="-342900">
              <a:buFont typeface="Arial"/>
              <a:buChar char="•"/>
            </a:pP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Ps </a:t>
            </a:r>
            <a:r>
              <a:rPr lang="fr-FR" dirty="0" err="1" smtClean="0"/>
              <a:t>reluctant</a:t>
            </a:r>
            <a:r>
              <a:rPr lang="fr-FR" dirty="0" smtClean="0"/>
              <a:t> to </a:t>
            </a:r>
            <a:r>
              <a:rPr lang="fr-FR" dirty="0" err="1" smtClean="0"/>
              <a:t>sell</a:t>
            </a:r>
            <a:r>
              <a:rPr lang="fr-FR" dirty="0" smtClean="0"/>
              <a:t> </a:t>
            </a:r>
            <a:r>
              <a:rPr lang="fr-FR" dirty="0" err="1" smtClean="0"/>
              <a:t>food</a:t>
            </a:r>
            <a:r>
              <a:rPr lang="fr-FR" dirty="0" smtClean="0"/>
              <a:t> for </a:t>
            </a:r>
            <a:r>
              <a:rPr lang="fr-FR" dirty="0" err="1" smtClean="0"/>
              <a:t>paper</a:t>
            </a:r>
            <a:r>
              <a:rPr lang="fr-FR" dirty="0" smtClean="0"/>
              <a:t> money – </a:t>
            </a:r>
            <a:r>
              <a:rPr lang="fr-FR" dirty="0" err="1" smtClean="0"/>
              <a:t>nothing</a:t>
            </a:r>
            <a:r>
              <a:rPr lang="fr-FR" dirty="0" smtClean="0"/>
              <a:t> to </a:t>
            </a:r>
            <a:r>
              <a:rPr lang="fr-FR" dirty="0" err="1" smtClean="0"/>
              <a:t>buy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Stored</a:t>
            </a:r>
            <a:r>
              <a:rPr lang="fr-FR" dirty="0" smtClean="0"/>
              <a:t> surplus; </a:t>
            </a:r>
            <a:r>
              <a:rPr lang="fr-FR" dirty="0" err="1" smtClean="0"/>
              <a:t>fattened</a:t>
            </a:r>
            <a:r>
              <a:rPr lang="fr-FR" dirty="0" smtClean="0"/>
              <a:t> </a:t>
            </a:r>
            <a:r>
              <a:rPr lang="fr-FR" dirty="0" err="1" smtClean="0"/>
              <a:t>cattle</a:t>
            </a:r>
            <a:r>
              <a:rPr lang="fr-FR" dirty="0" smtClean="0"/>
              <a:t>; </a:t>
            </a:r>
            <a:r>
              <a:rPr lang="fr-FR" dirty="0" err="1" smtClean="0"/>
              <a:t>sold</a:t>
            </a:r>
            <a:r>
              <a:rPr lang="fr-FR" dirty="0" smtClean="0"/>
              <a:t> on black-</a:t>
            </a:r>
            <a:r>
              <a:rPr lang="fr-FR" dirty="0" err="1" smtClean="0"/>
              <a:t>market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‘</a:t>
            </a:r>
            <a:r>
              <a:rPr lang="fr-FR" dirty="0" err="1"/>
              <a:t>B</a:t>
            </a:r>
            <a:r>
              <a:rPr lang="fr-FR" dirty="0" err="1" smtClean="0"/>
              <a:t>agmen</a:t>
            </a:r>
            <a:r>
              <a:rPr lang="fr-FR" dirty="0" smtClean="0"/>
              <a:t>’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cities</a:t>
            </a:r>
            <a:r>
              <a:rPr lang="fr-FR" dirty="0" smtClean="0"/>
              <a:t> </a:t>
            </a:r>
            <a:r>
              <a:rPr lang="fr-FR" dirty="0" err="1" smtClean="0"/>
              <a:t>swapped</a:t>
            </a:r>
            <a:r>
              <a:rPr lang="fr-FR" dirty="0" smtClean="0"/>
              <a:t> </a:t>
            </a:r>
            <a:r>
              <a:rPr lang="fr-FR" dirty="0" err="1" smtClean="0"/>
              <a:t>clothes</a:t>
            </a:r>
            <a:r>
              <a:rPr lang="fr-FR" dirty="0" smtClean="0"/>
              <a:t>, </a:t>
            </a:r>
            <a:r>
              <a:rPr lang="fr-FR" dirty="0" err="1" smtClean="0"/>
              <a:t>gds</a:t>
            </a:r>
            <a:r>
              <a:rPr lang="fr-FR" dirty="0" smtClean="0"/>
              <a:t> for </a:t>
            </a:r>
            <a:r>
              <a:rPr lang="fr-FR" dirty="0" err="1" smtClean="0"/>
              <a:t>food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Anything</a:t>
            </a:r>
            <a:r>
              <a:rPr lang="fr-FR" dirty="0" smtClean="0"/>
              <a:t> and </a:t>
            </a:r>
            <a:r>
              <a:rPr lang="fr-FR" dirty="0" err="1" smtClean="0"/>
              <a:t>everything</a:t>
            </a:r>
            <a:r>
              <a:rPr lang="fr-FR" dirty="0" smtClean="0"/>
              <a:t> </a:t>
            </a:r>
            <a:r>
              <a:rPr lang="fr-FR" dirty="0" err="1" smtClean="0"/>
              <a:t>traded</a:t>
            </a:r>
            <a:r>
              <a:rPr lang="fr-FR" dirty="0" smtClean="0"/>
              <a:t> - </a:t>
            </a:r>
            <a:r>
              <a:rPr lang="fr-FR" dirty="0" err="1" smtClean="0"/>
              <a:t>desperation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825621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57958" cy="1371600"/>
          </a:xfrm>
        </p:spPr>
        <p:txBody>
          <a:bodyPr/>
          <a:lstStyle/>
          <a:p>
            <a:r>
              <a:rPr lang="fr-FR" dirty="0" err="1" smtClean="0"/>
              <a:t>War</a:t>
            </a:r>
            <a:r>
              <a:rPr lang="fr-FR" dirty="0" smtClean="0"/>
              <a:t> for grain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517189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fr-FR" dirty="0"/>
              <a:t>09/05/18 – </a:t>
            </a:r>
            <a:r>
              <a:rPr lang="fr-FR" dirty="0" smtClean="0"/>
              <a:t>BV </a:t>
            </a:r>
            <a:r>
              <a:rPr lang="fr-FR" dirty="0" err="1" smtClean="0"/>
              <a:t>response</a:t>
            </a:r>
            <a:r>
              <a:rPr lang="fr-FR" dirty="0" smtClean="0"/>
              <a:t> - Grain </a:t>
            </a:r>
            <a:r>
              <a:rPr lang="fr-FR" dirty="0"/>
              <a:t>Monopoly </a:t>
            </a:r>
            <a:r>
              <a:rPr lang="fr-FR" dirty="0" err="1"/>
              <a:t>announced</a:t>
            </a:r>
            <a:r>
              <a:rPr lang="fr-FR" dirty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fr-FR" dirty="0"/>
              <a:t>P grain </a:t>
            </a:r>
            <a:r>
              <a:rPr lang="fr-FR" dirty="0" err="1"/>
              <a:t>surpluses</a:t>
            </a:r>
            <a:r>
              <a:rPr lang="fr-FR" dirty="0"/>
              <a:t> </a:t>
            </a:r>
            <a:r>
              <a:rPr lang="fr-FR" dirty="0" err="1"/>
              <a:t>now</a:t>
            </a:r>
            <a:r>
              <a:rPr lang="fr-FR" dirty="0"/>
              <a:t> state </a:t>
            </a:r>
            <a:r>
              <a:rPr lang="fr-FR" dirty="0" err="1"/>
              <a:t>property</a:t>
            </a: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/>
              <a:t>BV </a:t>
            </a:r>
            <a:r>
              <a:rPr lang="fr-FR" dirty="0" err="1"/>
              <a:t>requisition</a:t>
            </a:r>
            <a:r>
              <a:rPr lang="fr-FR" dirty="0"/>
              <a:t> </a:t>
            </a:r>
            <a:r>
              <a:rPr lang="fr-FR" dirty="0" err="1"/>
              <a:t>squads</a:t>
            </a:r>
            <a:r>
              <a:rPr lang="fr-FR" dirty="0"/>
              <a:t> </a:t>
            </a:r>
            <a:r>
              <a:rPr lang="fr-FR" dirty="0" err="1"/>
              <a:t>found</a:t>
            </a:r>
            <a:r>
              <a:rPr lang="fr-FR" dirty="0"/>
              <a:t> </a:t>
            </a:r>
            <a:r>
              <a:rPr lang="fr-FR" dirty="0" err="1"/>
              <a:t>nothing</a:t>
            </a:r>
            <a:r>
              <a:rPr lang="fr-FR" dirty="0"/>
              <a:t> – no </a:t>
            </a:r>
            <a:r>
              <a:rPr lang="fr-FR" dirty="0" err="1"/>
              <a:t>surpluses</a:t>
            </a:r>
            <a:r>
              <a:rPr lang="fr-FR" dirty="0" smtClean="0"/>
              <a:t>!</a:t>
            </a:r>
          </a:p>
          <a:p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err="1"/>
              <a:t>Blamed</a:t>
            </a:r>
            <a:r>
              <a:rPr lang="fr-FR" dirty="0"/>
              <a:t> on </a:t>
            </a:r>
            <a:r>
              <a:rPr lang="fr-FR" dirty="0" err="1"/>
              <a:t>kulaks</a:t>
            </a:r>
            <a:r>
              <a:rPr lang="fr-FR" dirty="0"/>
              <a:t> – ‘</a:t>
            </a:r>
            <a:r>
              <a:rPr lang="fr-FR" dirty="0" err="1"/>
              <a:t>rabid</a:t>
            </a:r>
            <a:r>
              <a:rPr lang="fr-FR" dirty="0"/>
              <a:t> </a:t>
            </a:r>
            <a:r>
              <a:rPr lang="fr-FR" dirty="0" err="1"/>
              <a:t>foes</a:t>
            </a:r>
            <a:r>
              <a:rPr lang="fr-FR" dirty="0"/>
              <a:t> of the Soviet </a:t>
            </a:r>
            <a:r>
              <a:rPr lang="fr-FR" dirty="0" err="1"/>
              <a:t>Govt</a:t>
            </a:r>
            <a:r>
              <a:rPr lang="fr-FR" dirty="0"/>
              <a:t>’ (L</a:t>
            </a:r>
            <a:r>
              <a:rPr lang="fr-FR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Executions</a:t>
            </a:r>
            <a:r>
              <a:rPr lang="fr-FR" dirty="0" smtClean="0"/>
              <a:t>; torture; </a:t>
            </a:r>
            <a:r>
              <a:rPr lang="fr-FR" dirty="0" err="1" smtClean="0"/>
              <a:t>seed</a:t>
            </a:r>
            <a:r>
              <a:rPr lang="fr-FR" dirty="0" smtClean="0"/>
              <a:t> stocks </a:t>
            </a:r>
            <a:r>
              <a:rPr lang="fr-FR" dirty="0" err="1" smtClean="0"/>
              <a:t>ransacked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Hundreds</a:t>
            </a:r>
            <a:r>
              <a:rPr lang="fr-FR" dirty="0" smtClean="0"/>
              <a:t> of P </a:t>
            </a:r>
            <a:r>
              <a:rPr lang="fr-FR" dirty="0" err="1" smtClean="0"/>
              <a:t>revolts</a:t>
            </a:r>
            <a:r>
              <a:rPr lang="fr-FR" dirty="0" smtClean="0"/>
              <a:t> as a </a:t>
            </a:r>
            <a:r>
              <a:rPr lang="fr-FR" dirty="0" err="1" smtClean="0"/>
              <a:t>result</a:t>
            </a:r>
            <a:endParaRPr lang="fr-FR" dirty="0"/>
          </a:p>
          <a:p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Jan 1919 – Food Levy </a:t>
            </a:r>
            <a:r>
              <a:rPr lang="fr-FR" b="0" i="1" dirty="0" smtClean="0">
                <a:solidFill>
                  <a:srgbClr val="FF0000"/>
                </a:solidFill>
              </a:rPr>
              <a:t>(</a:t>
            </a:r>
            <a:r>
              <a:rPr lang="fr-FR" b="0" i="1" dirty="0" err="1" smtClean="0">
                <a:solidFill>
                  <a:srgbClr val="FF0000"/>
                </a:solidFill>
              </a:rPr>
              <a:t>prodrazverstka</a:t>
            </a:r>
            <a:r>
              <a:rPr lang="fr-FR" b="0" i="1" dirty="0" smtClean="0">
                <a:solidFill>
                  <a:srgbClr val="FF0000"/>
                </a:solidFill>
              </a:rPr>
              <a:t>) </a:t>
            </a:r>
            <a:r>
              <a:rPr lang="fr-FR" dirty="0" err="1" smtClean="0"/>
              <a:t>replaced</a:t>
            </a:r>
            <a:r>
              <a:rPr lang="fr-FR" dirty="0" smtClean="0"/>
              <a:t> GM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All </a:t>
            </a:r>
            <a:r>
              <a:rPr lang="fr-FR" dirty="0" err="1" smtClean="0"/>
              <a:t>foodstuffs</a:t>
            </a:r>
            <a:r>
              <a:rPr lang="fr-FR" dirty="0" smtClean="0"/>
              <a:t> </a:t>
            </a:r>
            <a:r>
              <a:rPr lang="fr-FR" dirty="0" err="1" smtClean="0"/>
              <a:t>incl</a:t>
            </a:r>
            <a:r>
              <a:rPr lang="fr-FR" dirty="0" smtClean="0"/>
              <a:t>; </a:t>
            </a:r>
            <a:r>
              <a:rPr lang="fr-FR" dirty="0" err="1" smtClean="0"/>
              <a:t>centralized</a:t>
            </a:r>
            <a:r>
              <a:rPr lang="fr-FR" dirty="0" smtClean="0"/>
              <a:t> </a:t>
            </a:r>
            <a:r>
              <a:rPr lang="fr-FR" dirty="0" err="1" smtClean="0"/>
              <a:t>requisition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No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account</a:t>
            </a:r>
            <a:r>
              <a:rPr lang="fr-FR" dirty="0" smtClean="0"/>
              <a:t> of Ps </a:t>
            </a:r>
            <a:r>
              <a:rPr lang="fr-FR" dirty="0" err="1" smtClean="0"/>
              <a:t>needs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4636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11958" cy="1371600"/>
          </a:xfrm>
        </p:spPr>
        <p:txBody>
          <a:bodyPr/>
          <a:lstStyle/>
          <a:p>
            <a:r>
              <a:rPr lang="fr-FR" dirty="0" smtClean="0"/>
              <a:t>‘Right of the </a:t>
            </a:r>
            <a:r>
              <a:rPr lang="fr-FR" dirty="0" err="1" smtClean="0"/>
              <a:t>dictatorship</a:t>
            </a:r>
            <a:r>
              <a:rPr lang="fr-FR" dirty="0" smtClean="0"/>
              <a:t>’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9150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fr-FR" dirty="0" err="1" smtClean="0"/>
              <a:t>T</a:t>
            </a:r>
            <a:r>
              <a:rPr lang="fr-FR" dirty="0" smtClean="0"/>
              <a:t> – state </a:t>
            </a:r>
            <a:r>
              <a:rPr lang="fr-FR" dirty="0" err="1" smtClean="0"/>
              <a:t>needed</a:t>
            </a:r>
            <a:r>
              <a:rPr lang="fr-FR" dirty="0" smtClean="0"/>
              <a:t> to </a:t>
            </a:r>
            <a:r>
              <a:rPr lang="fr-FR" dirty="0" err="1" smtClean="0"/>
              <a:t>send</a:t>
            </a:r>
            <a:r>
              <a:rPr lang="fr-FR" dirty="0" smtClean="0"/>
              <a:t> people </a:t>
            </a:r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needed</a:t>
            </a:r>
            <a:r>
              <a:rPr lang="fr-FR" dirty="0" smtClean="0"/>
              <a:t> </a:t>
            </a:r>
            <a:r>
              <a:rPr lang="fr-FR" dirty="0" err="1" smtClean="0"/>
              <a:t>acc</a:t>
            </a:r>
            <a:r>
              <a:rPr lang="fr-FR" dirty="0" smtClean="0"/>
              <a:t> to plan</a:t>
            </a:r>
          </a:p>
          <a:p>
            <a:pPr marL="342900" indent="-342900">
              <a:buFont typeface="Arial"/>
              <a:buChar char="•"/>
            </a:pP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First </a:t>
            </a:r>
            <a:r>
              <a:rPr lang="fr-FR" dirty="0" err="1" smtClean="0"/>
              <a:t>step</a:t>
            </a:r>
            <a:r>
              <a:rPr lang="fr-FR" dirty="0" smtClean="0"/>
              <a:t> – </a:t>
            </a:r>
            <a:r>
              <a:rPr lang="fr-FR" dirty="0" err="1" smtClean="0"/>
              <a:t>forced</a:t>
            </a:r>
            <a:r>
              <a:rPr lang="fr-FR" dirty="0" smtClean="0"/>
              <a:t> </a:t>
            </a:r>
            <a:r>
              <a:rPr lang="fr-FR" dirty="0" err="1" smtClean="0"/>
              <a:t>requisition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Ensure</a:t>
            </a:r>
            <a:r>
              <a:rPr lang="fr-FR" dirty="0" smtClean="0"/>
              <a:t> RA </a:t>
            </a:r>
            <a:r>
              <a:rPr lang="fr-FR" dirty="0" err="1" smtClean="0"/>
              <a:t>fed</a:t>
            </a:r>
            <a:r>
              <a:rPr lang="fr-FR" dirty="0" smtClean="0"/>
              <a:t> – </a:t>
            </a:r>
            <a:r>
              <a:rPr lang="fr-FR" dirty="0" err="1" smtClean="0"/>
              <a:t>desertions</a:t>
            </a:r>
            <a:r>
              <a:rPr lang="fr-FR" dirty="0" smtClean="0"/>
              <a:t> </a:t>
            </a:r>
            <a:r>
              <a:rPr lang="fr-FR" dirty="0" err="1" smtClean="0"/>
              <a:t>kept</a:t>
            </a:r>
            <a:r>
              <a:rPr lang="fr-FR" dirty="0" smtClean="0"/>
              <a:t> to a minimum</a:t>
            </a:r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Ensure</a:t>
            </a:r>
            <a:r>
              <a:rPr lang="fr-FR" dirty="0" smtClean="0"/>
              <a:t> </a:t>
            </a:r>
            <a:r>
              <a:rPr lang="fr-FR" dirty="0" err="1" smtClean="0"/>
              <a:t>cities</a:t>
            </a:r>
            <a:r>
              <a:rPr lang="fr-FR" dirty="0" smtClean="0"/>
              <a:t> </a:t>
            </a:r>
            <a:r>
              <a:rPr lang="fr-FR" dirty="0" err="1" smtClean="0"/>
              <a:t>fed</a:t>
            </a:r>
            <a:r>
              <a:rPr lang="fr-FR" dirty="0" smtClean="0"/>
              <a:t> – </a:t>
            </a:r>
            <a:r>
              <a:rPr lang="fr-FR" dirty="0" err="1" smtClean="0"/>
              <a:t>ind</a:t>
            </a:r>
            <a:r>
              <a:rPr lang="fr-FR" dirty="0" smtClean="0"/>
              <a:t> </a:t>
            </a:r>
            <a:r>
              <a:rPr lang="fr-FR" dirty="0" err="1" smtClean="0"/>
              <a:t>prod</a:t>
            </a:r>
            <a:r>
              <a:rPr lang="fr-FR" dirty="0"/>
              <a:t> </a:t>
            </a:r>
            <a:r>
              <a:rPr lang="fr-FR" dirty="0" err="1" smtClean="0"/>
              <a:t>maintained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step</a:t>
            </a:r>
            <a:r>
              <a:rPr lang="fr-FR" dirty="0" smtClean="0"/>
              <a:t> – labour control - </a:t>
            </a:r>
            <a:r>
              <a:rPr lang="fr-FR" dirty="0" err="1" smtClean="0"/>
              <a:t>ind</a:t>
            </a:r>
            <a:r>
              <a:rPr lang="fr-FR" dirty="0" smtClean="0"/>
              <a:t> </a:t>
            </a:r>
            <a:r>
              <a:rPr lang="fr-FR" dirty="0" err="1" smtClean="0"/>
              <a:t>prod</a:t>
            </a:r>
            <a:r>
              <a:rPr lang="fr-FR" dirty="0" smtClean="0"/>
              <a:t> </a:t>
            </a:r>
            <a:r>
              <a:rPr lang="fr-FR" dirty="0" err="1" smtClean="0"/>
              <a:t>now</a:t>
            </a:r>
            <a:r>
              <a:rPr lang="fr-FR" dirty="0" smtClean="0"/>
              <a:t> </a:t>
            </a:r>
            <a:r>
              <a:rPr lang="fr-FR" dirty="0" err="1" smtClean="0"/>
              <a:t>maximised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28/06/18 – </a:t>
            </a:r>
            <a:r>
              <a:rPr lang="fr-FR" dirty="0" err="1" smtClean="0"/>
              <a:t>Decree</a:t>
            </a:r>
            <a:r>
              <a:rPr lang="fr-FR" dirty="0" smtClean="0"/>
              <a:t> on </a:t>
            </a:r>
            <a:r>
              <a:rPr lang="fr-FR" dirty="0" err="1" smtClean="0"/>
              <a:t>Nationalization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State-</a:t>
            </a:r>
            <a:r>
              <a:rPr lang="fr-FR" dirty="0" err="1" smtClean="0"/>
              <a:t>app</a:t>
            </a:r>
            <a:r>
              <a:rPr lang="fr-FR" dirty="0" smtClean="0"/>
              <a:t> managers </a:t>
            </a:r>
            <a:r>
              <a:rPr lang="fr-FR" dirty="0" err="1" smtClean="0"/>
              <a:t>took</a:t>
            </a:r>
            <a:r>
              <a:rPr lang="fr-FR" dirty="0" smtClean="0"/>
              <a:t> over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factory</a:t>
            </a:r>
            <a:r>
              <a:rPr lang="fr-FR" dirty="0" smtClean="0"/>
              <a:t> </a:t>
            </a:r>
            <a:r>
              <a:rPr lang="fr-FR" dirty="0" err="1" smtClean="0"/>
              <a:t>comms</a:t>
            </a:r>
            <a:r>
              <a:rPr lang="fr-FR" dirty="0" smtClean="0"/>
              <a:t> &amp; Tus</a:t>
            </a:r>
          </a:p>
          <a:p>
            <a:pPr marL="342900" indent="-342900">
              <a:buFont typeface="Arial"/>
              <a:buChar char="•"/>
            </a:pP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Final </a:t>
            </a:r>
            <a:r>
              <a:rPr lang="fr-FR" dirty="0" err="1" smtClean="0"/>
              <a:t>step</a:t>
            </a:r>
            <a:r>
              <a:rPr lang="fr-FR" dirty="0" smtClean="0"/>
              <a:t> – </a:t>
            </a:r>
            <a:r>
              <a:rPr lang="fr-FR" dirty="0" err="1" smtClean="0"/>
              <a:t>rationing</a:t>
            </a:r>
            <a:r>
              <a:rPr lang="fr-FR" dirty="0" smtClean="0"/>
              <a:t> system – </a:t>
            </a:r>
            <a:r>
              <a:rPr lang="fr-FR" dirty="0" err="1" smtClean="0"/>
              <a:t>complete</a:t>
            </a:r>
            <a:r>
              <a:rPr lang="fr-FR" dirty="0" smtClean="0"/>
              <a:t> social control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6533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751011" cy="1371600"/>
          </a:xfrm>
        </p:spPr>
        <p:txBody>
          <a:bodyPr/>
          <a:lstStyle/>
          <a:p>
            <a:r>
              <a:rPr lang="fr-FR" dirty="0" err="1" smtClean="0"/>
              <a:t>Dictatorship</a:t>
            </a:r>
            <a:r>
              <a:rPr lang="fr-FR" dirty="0" smtClean="0"/>
              <a:t> of the </a:t>
            </a:r>
            <a:r>
              <a:rPr lang="fr-FR" dirty="0" err="1" smtClean="0"/>
              <a:t>bureaucracy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7978274" cy="437356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fr-FR" dirty="0" err="1" smtClean="0"/>
              <a:t>Totalitarian</a:t>
            </a:r>
            <a:r>
              <a:rPr lang="fr-FR" dirty="0" smtClean="0"/>
              <a:t> state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constructed</a:t>
            </a:r>
            <a:r>
              <a:rPr lang="fr-FR" dirty="0" smtClean="0"/>
              <a:t> – B central to </a:t>
            </a:r>
            <a:r>
              <a:rPr lang="fr-FR" dirty="0" err="1" smtClean="0"/>
              <a:t>this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‘20 – 5.4 </a:t>
            </a:r>
            <a:r>
              <a:rPr lang="fr-FR" dirty="0" err="1" smtClean="0"/>
              <a:t>mill</a:t>
            </a:r>
            <a:r>
              <a:rPr lang="fr-FR" dirty="0" smtClean="0"/>
              <a:t> </a:t>
            </a:r>
            <a:r>
              <a:rPr lang="fr-FR" dirty="0" err="1" smtClean="0"/>
              <a:t>Govt</a:t>
            </a:r>
            <a:r>
              <a:rPr lang="fr-FR" dirty="0" smtClean="0"/>
              <a:t> </a:t>
            </a:r>
            <a:r>
              <a:rPr lang="fr-FR" dirty="0" err="1" smtClean="0"/>
              <a:t>employees</a:t>
            </a:r>
            <a:r>
              <a:rPr lang="fr-FR" dirty="0" smtClean="0"/>
              <a:t> (2 for </a:t>
            </a:r>
            <a:r>
              <a:rPr lang="fr-FR" dirty="0" err="1" smtClean="0"/>
              <a:t>every</a:t>
            </a:r>
            <a:r>
              <a:rPr lang="fr-FR" dirty="0" smtClean="0"/>
              <a:t> </a:t>
            </a:r>
            <a:r>
              <a:rPr lang="fr-FR" dirty="0" err="1" smtClean="0"/>
              <a:t>worker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‘19-’20- 1.4 </a:t>
            </a:r>
            <a:r>
              <a:rPr lang="fr-FR" dirty="0" err="1" smtClean="0"/>
              <a:t>mill</a:t>
            </a:r>
            <a:r>
              <a:rPr lang="fr-FR" dirty="0" smtClean="0"/>
              <a:t> Party </a:t>
            </a:r>
            <a:r>
              <a:rPr lang="fr-FR" dirty="0" err="1" smtClean="0"/>
              <a:t>members</a:t>
            </a:r>
            <a:r>
              <a:rPr lang="fr-FR" dirty="0" smtClean="0"/>
              <a:t> </a:t>
            </a:r>
            <a:r>
              <a:rPr lang="fr-FR" dirty="0" err="1" smtClean="0"/>
              <a:t>joined</a:t>
            </a:r>
            <a:r>
              <a:rPr lang="fr-FR" dirty="0" smtClean="0"/>
              <a:t> – RA </a:t>
            </a:r>
            <a:r>
              <a:rPr lang="fr-FR" dirty="0" err="1" smtClean="0"/>
              <a:t>mainly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Taught</a:t>
            </a:r>
            <a:r>
              <a:rPr lang="fr-FR" dirty="0" smtClean="0"/>
              <a:t> how to </a:t>
            </a:r>
            <a:r>
              <a:rPr lang="fr-FR" dirty="0" err="1" smtClean="0"/>
              <a:t>act</a:t>
            </a:r>
            <a:r>
              <a:rPr lang="fr-FR" dirty="0" smtClean="0"/>
              <a:t>, </a:t>
            </a:r>
            <a:r>
              <a:rPr lang="fr-FR" dirty="0" err="1" smtClean="0"/>
              <a:t>think</a:t>
            </a:r>
            <a:r>
              <a:rPr lang="fr-FR" dirty="0" smtClean="0"/>
              <a:t>, </a:t>
            </a:r>
            <a:r>
              <a:rPr lang="fr-FR" dirty="0" err="1" smtClean="0"/>
              <a:t>behave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BVs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V </a:t>
            </a:r>
            <a:r>
              <a:rPr lang="fr-FR" dirty="0" err="1" smtClean="0"/>
              <a:t>low</a:t>
            </a:r>
            <a:r>
              <a:rPr lang="fr-FR" dirty="0" smtClean="0"/>
              <a:t> </a:t>
            </a:r>
            <a:r>
              <a:rPr lang="fr-FR" dirty="0" err="1" smtClean="0"/>
              <a:t>literacy</a:t>
            </a:r>
            <a:r>
              <a:rPr lang="fr-FR" dirty="0" smtClean="0"/>
              <a:t>; </a:t>
            </a:r>
            <a:r>
              <a:rPr lang="fr-FR" dirty="0" err="1" smtClean="0"/>
              <a:t>levels</a:t>
            </a:r>
            <a:r>
              <a:rPr lang="fr-FR" dirty="0" smtClean="0"/>
              <a:t> of </a:t>
            </a:r>
            <a:r>
              <a:rPr lang="fr-FR" dirty="0" err="1" smtClean="0"/>
              <a:t>ed</a:t>
            </a:r>
            <a:r>
              <a:rPr lang="fr-FR" dirty="0" smtClean="0"/>
              <a:t> – </a:t>
            </a:r>
            <a:r>
              <a:rPr lang="fr-FR" dirty="0" err="1" smtClean="0"/>
              <a:t>perfectly</a:t>
            </a:r>
            <a:r>
              <a:rPr lang="fr-FR" dirty="0" smtClean="0"/>
              <a:t> </a:t>
            </a:r>
            <a:r>
              <a:rPr lang="fr-FR" dirty="0" err="1" smtClean="0"/>
              <a:t>malleable</a:t>
            </a:r>
            <a:r>
              <a:rPr lang="fr-FR" dirty="0" smtClean="0"/>
              <a:t> </a:t>
            </a:r>
            <a:r>
              <a:rPr lang="fr-FR" dirty="0" err="1" smtClean="0"/>
              <a:t>material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Soviets – local </a:t>
            </a:r>
            <a:r>
              <a:rPr lang="fr-FR" dirty="0" err="1" smtClean="0"/>
              <a:t>rev</a:t>
            </a:r>
            <a:r>
              <a:rPr lang="fr-FR" dirty="0" smtClean="0"/>
              <a:t> </a:t>
            </a:r>
            <a:r>
              <a:rPr lang="fr-FR" dirty="0" err="1" smtClean="0"/>
              <a:t>assemblies</a:t>
            </a:r>
            <a:r>
              <a:rPr lang="fr-FR" dirty="0" smtClean="0"/>
              <a:t> to </a:t>
            </a:r>
            <a:r>
              <a:rPr lang="fr-FR" dirty="0" err="1" smtClean="0"/>
              <a:t>regime</a:t>
            </a:r>
            <a:r>
              <a:rPr lang="fr-FR" dirty="0" smtClean="0"/>
              <a:t> </a:t>
            </a:r>
            <a:r>
              <a:rPr lang="fr-FR" dirty="0" err="1" smtClean="0"/>
              <a:t>mouthpieces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Urban</a:t>
            </a:r>
            <a:r>
              <a:rPr lang="fr-FR" dirty="0" smtClean="0"/>
              <a:t> Soviets </a:t>
            </a:r>
            <a:r>
              <a:rPr lang="fr-FR" dirty="0" err="1" smtClean="0"/>
              <a:t>directly</a:t>
            </a:r>
            <a:r>
              <a:rPr lang="fr-FR" dirty="0" smtClean="0"/>
              <a:t> </a:t>
            </a:r>
            <a:r>
              <a:rPr lang="fr-FR" dirty="0" err="1" smtClean="0"/>
              <a:t>ruled</a:t>
            </a:r>
            <a:r>
              <a:rPr lang="fr-FR" dirty="0" smtClean="0"/>
              <a:t> by Party </a:t>
            </a:r>
            <a:r>
              <a:rPr lang="fr-FR" dirty="0" err="1" smtClean="0"/>
              <a:t>appointments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Rural Soviets </a:t>
            </a:r>
            <a:r>
              <a:rPr lang="fr-FR" dirty="0" err="1" smtClean="0"/>
              <a:t>run</a:t>
            </a:r>
            <a:r>
              <a:rPr lang="fr-FR" dirty="0" smtClean="0"/>
              <a:t> by loyal ex-RA </a:t>
            </a:r>
            <a:r>
              <a:rPr lang="fr-FR" dirty="0" err="1" smtClean="0"/>
              <a:t>BVs</a:t>
            </a:r>
            <a:r>
              <a:rPr lang="fr-FR" dirty="0" smtClean="0"/>
              <a:t> – </a:t>
            </a:r>
            <a:r>
              <a:rPr lang="fr-FR" dirty="0" err="1" smtClean="0"/>
              <a:t>literate</a:t>
            </a:r>
            <a:r>
              <a:rPr lang="fr-FR" dirty="0" smtClean="0"/>
              <a:t> sons of Ps</a:t>
            </a:r>
          </a:p>
          <a:p>
            <a:pPr marL="342900" indent="-342900">
              <a:buFont typeface="Arial"/>
              <a:buChar char="•"/>
            </a:pPr>
            <a:endParaRPr lang="fr-FR" dirty="0" smtClean="0"/>
          </a:p>
          <a:p>
            <a:pPr marL="342900" indent="-342900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2061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Red</a:t>
            </a:r>
            <a:r>
              <a:rPr lang="fr-FR" dirty="0" smtClean="0"/>
              <a:t> </a:t>
            </a:r>
            <a:r>
              <a:rPr lang="fr-FR" dirty="0" err="1" smtClean="0"/>
              <a:t>Terror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fr-FR" dirty="0" smtClean="0"/>
              <a:t>30/08/18 - </a:t>
            </a:r>
            <a:r>
              <a:rPr lang="fr-FR" dirty="0" err="1" smtClean="0"/>
              <a:t>Assass</a:t>
            </a:r>
            <a:r>
              <a:rPr lang="fr-FR" dirty="0" smtClean="0"/>
              <a:t> </a:t>
            </a:r>
            <a:r>
              <a:rPr lang="fr-FR" dirty="0" err="1" smtClean="0"/>
              <a:t>att</a:t>
            </a:r>
            <a:r>
              <a:rPr lang="fr-FR" dirty="0" smtClean="0"/>
              <a:t> on L – Fanny Kaplan</a:t>
            </a:r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Prompted</a:t>
            </a:r>
            <a:r>
              <a:rPr lang="fr-FR" dirty="0" smtClean="0"/>
              <a:t> st of ‘L </a:t>
            </a:r>
            <a:r>
              <a:rPr lang="fr-FR" dirty="0" err="1" smtClean="0"/>
              <a:t>cult</a:t>
            </a:r>
            <a:r>
              <a:rPr lang="fr-FR" dirty="0" smtClean="0"/>
              <a:t>’ – </a:t>
            </a:r>
            <a:r>
              <a:rPr lang="fr-FR" dirty="0" err="1"/>
              <a:t>P</a:t>
            </a:r>
            <a:r>
              <a:rPr lang="fr-FR" dirty="0" err="1" smtClean="0"/>
              <a:t>eople’s</a:t>
            </a:r>
            <a:r>
              <a:rPr lang="fr-FR" dirty="0" smtClean="0"/>
              <a:t> Tsar (v L </a:t>
            </a:r>
            <a:r>
              <a:rPr lang="fr-FR" dirty="0" err="1" smtClean="0"/>
              <a:t>wishes</a:t>
            </a:r>
            <a:r>
              <a:rPr lang="fr-FR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Parallel</a:t>
            </a:r>
            <a:r>
              <a:rPr lang="fr-FR" dirty="0" smtClean="0"/>
              <a:t> st of RT – </a:t>
            </a:r>
            <a:r>
              <a:rPr lang="fr-FR" dirty="0" err="1" smtClean="0"/>
              <a:t>fed</a:t>
            </a:r>
            <a:r>
              <a:rPr lang="fr-FR" dirty="0" smtClean="0"/>
              <a:t> BV </a:t>
            </a:r>
            <a:r>
              <a:rPr lang="fr-FR" dirty="0" err="1" smtClean="0"/>
              <a:t>paranoia</a:t>
            </a:r>
            <a:r>
              <a:rPr lang="fr-FR" dirty="0" smtClean="0"/>
              <a:t> about </a:t>
            </a:r>
            <a:r>
              <a:rPr lang="fr-FR" dirty="0" err="1" smtClean="0"/>
              <a:t>threats</a:t>
            </a:r>
            <a:r>
              <a:rPr lang="fr-FR" dirty="0" smtClean="0"/>
              <a:t> </a:t>
            </a:r>
            <a:r>
              <a:rPr lang="fr-FR" dirty="0" err="1" smtClean="0"/>
              <a:t>faced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Internal</a:t>
            </a:r>
            <a:r>
              <a:rPr lang="fr-FR" dirty="0" smtClean="0"/>
              <a:t> and </a:t>
            </a:r>
            <a:r>
              <a:rPr lang="fr-FR" dirty="0" err="1" smtClean="0"/>
              <a:t>external</a:t>
            </a:r>
            <a:r>
              <a:rPr lang="fr-FR" dirty="0" smtClean="0"/>
              <a:t> </a:t>
            </a:r>
            <a:r>
              <a:rPr lang="fr-FR" dirty="0" err="1" smtClean="0"/>
              <a:t>enemies</a:t>
            </a:r>
            <a:r>
              <a:rPr lang="fr-FR" dirty="0" smtClean="0"/>
              <a:t> (</a:t>
            </a:r>
            <a:r>
              <a:rPr lang="fr-FR" dirty="0" err="1" smtClean="0"/>
              <a:t>SRs</a:t>
            </a:r>
            <a:r>
              <a:rPr lang="fr-FR" dirty="0" smtClean="0"/>
              <a:t>; </a:t>
            </a:r>
            <a:r>
              <a:rPr lang="fr-FR" dirty="0" err="1" smtClean="0"/>
              <a:t>Ws</a:t>
            </a:r>
            <a:r>
              <a:rPr lang="fr-FR" dirty="0" smtClean="0"/>
              <a:t>; W allies….)</a:t>
            </a:r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Only</a:t>
            </a:r>
            <a:r>
              <a:rPr lang="fr-FR" dirty="0" smtClean="0"/>
              <a:t> solution – constant state of CW </a:t>
            </a:r>
            <a:r>
              <a:rPr lang="fr-FR" dirty="0" err="1" smtClean="0"/>
              <a:t>req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Mass </a:t>
            </a:r>
            <a:r>
              <a:rPr lang="fr-FR" dirty="0" err="1" smtClean="0"/>
              <a:t>reprisals</a:t>
            </a:r>
            <a:r>
              <a:rPr lang="fr-FR" dirty="0" smtClean="0"/>
              <a:t> – CHEKA est – 1 </a:t>
            </a:r>
            <a:r>
              <a:rPr lang="fr-FR" dirty="0" err="1" smtClean="0"/>
              <a:t>mill</a:t>
            </a:r>
            <a:r>
              <a:rPr lang="fr-FR" dirty="0" smtClean="0"/>
              <a:t> </a:t>
            </a:r>
            <a:r>
              <a:rPr lang="fr-FR" dirty="0" err="1" smtClean="0"/>
              <a:t>victims</a:t>
            </a:r>
            <a:r>
              <a:rPr lang="fr-FR" dirty="0" smtClean="0"/>
              <a:t> </a:t>
            </a:r>
            <a:r>
              <a:rPr lang="fr-FR" dirty="0" err="1" smtClean="0"/>
              <a:t>estimated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Use of </a:t>
            </a:r>
            <a:r>
              <a:rPr lang="fr-FR" dirty="0" err="1" smtClean="0"/>
              <a:t>Terror</a:t>
            </a:r>
            <a:r>
              <a:rPr lang="fr-FR" dirty="0" smtClean="0"/>
              <a:t> </a:t>
            </a:r>
            <a:r>
              <a:rPr lang="fr-FR" dirty="0" err="1" smtClean="0"/>
              <a:t>always</a:t>
            </a:r>
            <a:r>
              <a:rPr lang="fr-FR" dirty="0" smtClean="0"/>
              <a:t> </a:t>
            </a:r>
            <a:r>
              <a:rPr lang="fr-FR" dirty="0" err="1" smtClean="0"/>
              <a:t>supp</a:t>
            </a:r>
            <a:r>
              <a:rPr lang="fr-FR" dirty="0" smtClean="0"/>
              <a:t> by L, </a:t>
            </a:r>
            <a:r>
              <a:rPr lang="fr-FR" dirty="0" err="1" smtClean="0"/>
              <a:t>T</a:t>
            </a:r>
            <a:r>
              <a:rPr lang="fr-FR" dirty="0" smtClean="0"/>
              <a:t> and </a:t>
            </a:r>
            <a:r>
              <a:rPr lang="fr-FR" dirty="0" err="1" smtClean="0"/>
              <a:t>Stalin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‘How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make</a:t>
            </a:r>
            <a:r>
              <a:rPr lang="fr-FR" dirty="0" smtClean="0"/>
              <a:t> a </a:t>
            </a:r>
            <a:r>
              <a:rPr lang="fr-FR" dirty="0" err="1" smtClean="0"/>
              <a:t>rev</a:t>
            </a:r>
            <a:r>
              <a:rPr lang="fr-FR" dirty="0" smtClean="0"/>
              <a:t> w/o </a:t>
            </a:r>
            <a:r>
              <a:rPr lang="fr-FR" dirty="0" err="1" smtClean="0"/>
              <a:t>firing</a:t>
            </a:r>
            <a:r>
              <a:rPr lang="fr-FR" dirty="0" smtClean="0"/>
              <a:t> </a:t>
            </a:r>
            <a:r>
              <a:rPr lang="fr-FR" dirty="0" err="1" smtClean="0"/>
              <a:t>squads</a:t>
            </a:r>
            <a:r>
              <a:rPr lang="fr-FR" dirty="0" smtClean="0"/>
              <a:t>?’ (L – ‘17)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‘W/o the RT, the R bourgeoisie…..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throttle</a:t>
            </a:r>
            <a:r>
              <a:rPr lang="fr-FR" dirty="0" smtClean="0"/>
              <a:t> us’ (</a:t>
            </a:r>
            <a:r>
              <a:rPr lang="fr-FR" dirty="0" err="1" smtClean="0"/>
              <a:t>T</a:t>
            </a:r>
            <a:r>
              <a:rPr lang="fr-FR" dirty="0" smtClean="0"/>
              <a:t> – ‘20)</a:t>
            </a:r>
          </a:p>
        </p:txBody>
      </p:sp>
    </p:spTree>
    <p:extLst>
      <p:ext uri="{BB962C8B-B14F-4D97-AF65-F5344CB8AC3E}">
        <p14:creationId xmlns:p14="http://schemas.microsoft.com/office/powerpoint/2010/main" val="4221463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751011" cy="1371600"/>
          </a:xfrm>
        </p:spPr>
        <p:txBody>
          <a:bodyPr/>
          <a:lstStyle/>
          <a:p>
            <a:r>
              <a:rPr lang="fr-FR" dirty="0" smtClean="0"/>
              <a:t>How </a:t>
            </a:r>
            <a:r>
              <a:rPr lang="fr-FR" dirty="0" err="1" smtClean="0"/>
              <a:t>did</a:t>
            </a:r>
            <a:r>
              <a:rPr lang="fr-FR" dirty="0" smtClean="0"/>
              <a:t> the </a:t>
            </a:r>
            <a:r>
              <a:rPr lang="fr-FR" dirty="0" err="1" smtClean="0"/>
              <a:t>Bolsheviks</a:t>
            </a:r>
            <a:r>
              <a:rPr lang="fr-FR" dirty="0" smtClean="0"/>
              <a:t> </a:t>
            </a:r>
            <a:r>
              <a:rPr lang="fr-FR" dirty="0" err="1" smtClean="0"/>
              <a:t>win</a:t>
            </a:r>
            <a:r>
              <a:rPr lang="fr-FR" dirty="0" smtClean="0"/>
              <a:t> the civil </a:t>
            </a:r>
            <a:r>
              <a:rPr lang="fr-FR" dirty="0" err="1" smtClean="0"/>
              <a:t>war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752600"/>
            <a:ext cx="8259011" cy="482466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fr-FR" dirty="0" smtClean="0"/>
              <a:t>RA </a:t>
            </a:r>
            <a:r>
              <a:rPr lang="fr-FR" dirty="0" err="1" smtClean="0"/>
              <a:t>had</a:t>
            </a:r>
            <a:r>
              <a:rPr lang="fr-FR" dirty="0" smtClean="0"/>
              <a:t> more men, </a:t>
            </a:r>
            <a:r>
              <a:rPr lang="fr-FR" dirty="0" err="1" smtClean="0"/>
              <a:t>centrally</a:t>
            </a:r>
            <a:r>
              <a:rPr lang="fr-FR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, </a:t>
            </a:r>
            <a:r>
              <a:rPr lang="fr-FR" dirty="0" err="1" smtClean="0"/>
              <a:t>access</a:t>
            </a:r>
            <a:r>
              <a:rPr lang="fr-FR" dirty="0" smtClean="0"/>
              <a:t> to </a:t>
            </a:r>
            <a:r>
              <a:rPr lang="fr-FR" dirty="0" err="1" smtClean="0"/>
              <a:t>ind</a:t>
            </a:r>
            <a:r>
              <a:rPr lang="fr-FR" dirty="0" smtClean="0"/>
              <a:t> &amp; </a:t>
            </a:r>
            <a:r>
              <a:rPr lang="fr-FR" dirty="0" err="1" smtClean="0"/>
              <a:t>comms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Ws</a:t>
            </a:r>
            <a:r>
              <a:rPr lang="fr-FR" dirty="0" smtClean="0"/>
              <a:t> </a:t>
            </a:r>
            <a:r>
              <a:rPr lang="fr-FR" dirty="0" err="1" smtClean="0"/>
              <a:t>fewer</a:t>
            </a:r>
            <a:r>
              <a:rPr lang="fr-FR" dirty="0" smtClean="0"/>
              <a:t> in </a:t>
            </a:r>
            <a:r>
              <a:rPr lang="fr-FR" dirty="0" err="1" smtClean="0"/>
              <a:t>number</a:t>
            </a:r>
            <a:r>
              <a:rPr lang="fr-FR" dirty="0" smtClean="0"/>
              <a:t>, </a:t>
            </a:r>
            <a:r>
              <a:rPr lang="fr-FR" dirty="0" err="1" smtClean="0"/>
              <a:t>divided</a:t>
            </a:r>
            <a:r>
              <a:rPr lang="fr-FR" dirty="0" smtClean="0"/>
              <a:t>, </a:t>
            </a:r>
            <a:r>
              <a:rPr lang="fr-FR" dirty="0" err="1" smtClean="0"/>
              <a:t>uncoordinated</a:t>
            </a:r>
            <a:r>
              <a:rPr lang="fr-FR" dirty="0" smtClean="0"/>
              <a:t>, </a:t>
            </a:r>
            <a:r>
              <a:rPr lang="fr-FR" dirty="0" err="1" smtClean="0"/>
              <a:t>poorly</a:t>
            </a:r>
            <a:r>
              <a:rPr lang="fr-FR" dirty="0" smtClean="0"/>
              <a:t> </a:t>
            </a:r>
            <a:r>
              <a:rPr lang="fr-FR" dirty="0" err="1" smtClean="0"/>
              <a:t>supplied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Failure</a:t>
            </a:r>
            <a:r>
              <a:rPr lang="fr-FR" dirty="0" smtClean="0"/>
              <a:t> of </a:t>
            </a:r>
            <a:r>
              <a:rPr lang="fr-FR" dirty="0" err="1" smtClean="0"/>
              <a:t>Ws</a:t>
            </a:r>
            <a:r>
              <a:rPr lang="fr-FR" dirty="0" smtClean="0"/>
              <a:t> to </a:t>
            </a:r>
            <a:r>
              <a:rPr lang="fr-FR" dirty="0" err="1" smtClean="0"/>
              <a:t>win</a:t>
            </a:r>
            <a:r>
              <a:rPr lang="fr-FR" dirty="0" smtClean="0"/>
              <a:t> over R people 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No </a:t>
            </a:r>
            <a:r>
              <a:rPr lang="fr-FR" dirty="0" err="1" smtClean="0"/>
              <a:t>policies</a:t>
            </a:r>
            <a:r>
              <a:rPr lang="fr-FR" dirty="0" smtClean="0"/>
              <a:t> to match the BV </a:t>
            </a:r>
            <a:r>
              <a:rPr lang="fr-FR" dirty="0" err="1" smtClean="0"/>
              <a:t>propaganda</a:t>
            </a:r>
            <a:r>
              <a:rPr lang="fr-FR" dirty="0" smtClean="0"/>
              <a:t> &amp; </a:t>
            </a:r>
            <a:r>
              <a:rPr lang="fr-FR" dirty="0" err="1" smtClean="0"/>
              <a:t>its</a:t>
            </a:r>
            <a:r>
              <a:rPr lang="fr-FR" dirty="0" smtClean="0"/>
              <a:t> messages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No </a:t>
            </a:r>
            <a:r>
              <a:rPr lang="fr-FR" dirty="0" err="1" smtClean="0"/>
              <a:t>symbols</a:t>
            </a:r>
            <a:r>
              <a:rPr lang="fr-FR" dirty="0" smtClean="0"/>
              <a:t> to </a:t>
            </a:r>
            <a:r>
              <a:rPr lang="fr-FR" dirty="0" err="1" smtClean="0"/>
              <a:t>fight</a:t>
            </a:r>
            <a:r>
              <a:rPr lang="fr-FR" dirty="0" smtClean="0"/>
              <a:t> for </a:t>
            </a:r>
            <a:r>
              <a:rPr lang="fr-FR" dirty="0" err="1" smtClean="0"/>
              <a:t>unlike</a:t>
            </a:r>
            <a:r>
              <a:rPr lang="fr-FR" dirty="0" smtClean="0"/>
              <a:t> the </a:t>
            </a:r>
            <a:r>
              <a:rPr lang="fr-FR" dirty="0" err="1" smtClean="0"/>
              <a:t>Red</a:t>
            </a:r>
            <a:r>
              <a:rPr lang="fr-FR" dirty="0" smtClean="0"/>
              <a:t> Flag or Star</a:t>
            </a:r>
          </a:p>
          <a:p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No </a:t>
            </a:r>
            <a:r>
              <a:rPr lang="fr-FR" dirty="0" err="1" smtClean="0"/>
              <a:t>unity</a:t>
            </a:r>
            <a:r>
              <a:rPr lang="fr-FR" dirty="0" smtClean="0"/>
              <a:t> </a:t>
            </a:r>
            <a:r>
              <a:rPr lang="fr-FR" dirty="0" err="1" smtClean="0"/>
              <a:t>amongst</a:t>
            </a:r>
            <a:r>
              <a:rPr lang="fr-FR" dirty="0" smtClean="0"/>
              <a:t> </a:t>
            </a:r>
            <a:r>
              <a:rPr lang="fr-FR" dirty="0" err="1" smtClean="0"/>
              <a:t>themeselves</a:t>
            </a:r>
            <a:r>
              <a:rPr lang="fr-FR" dirty="0" smtClean="0"/>
              <a:t> </a:t>
            </a:r>
            <a:r>
              <a:rPr lang="fr-FR" dirty="0" err="1" smtClean="0"/>
              <a:t>except</a:t>
            </a:r>
            <a:r>
              <a:rPr lang="fr-FR" dirty="0" smtClean="0"/>
              <a:t> </a:t>
            </a:r>
            <a:r>
              <a:rPr lang="fr-FR" dirty="0" err="1" smtClean="0"/>
              <a:t>being</a:t>
            </a:r>
            <a:r>
              <a:rPr lang="fr-FR" dirty="0" smtClean="0"/>
              <a:t> anti-BV</a:t>
            </a:r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Rightist</a:t>
            </a:r>
            <a:r>
              <a:rPr lang="fr-FR" dirty="0" smtClean="0"/>
              <a:t>, </a:t>
            </a:r>
            <a:r>
              <a:rPr lang="fr-FR" dirty="0" err="1" smtClean="0"/>
              <a:t>Leftists</a:t>
            </a:r>
            <a:r>
              <a:rPr lang="fr-FR" dirty="0" smtClean="0"/>
              <a:t>, </a:t>
            </a:r>
            <a:r>
              <a:rPr lang="fr-FR" dirty="0" err="1" smtClean="0"/>
              <a:t>SRs</a:t>
            </a:r>
            <a:r>
              <a:rPr lang="fr-FR" dirty="0" smtClean="0"/>
              <a:t>, </a:t>
            </a:r>
            <a:r>
              <a:rPr lang="fr-FR" dirty="0" err="1" smtClean="0"/>
              <a:t>monarchists</a:t>
            </a:r>
            <a:r>
              <a:rPr lang="fr-FR" dirty="0" smtClean="0"/>
              <a:t>, </a:t>
            </a:r>
            <a:r>
              <a:rPr lang="fr-FR" dirty="0" err="1" smtClean="0"/>
              <a:t>Westerners</a:t>
            </a:r>
            <a:r>
              <a:rPr lang="fr-FR" dirty="0" smtClean="0"/>
              <a:t>; </a:t>
            </a:r>
            <a:r>
              <a:rPr lang="fr-FR" dirty="0" err="1" smtClean="0"/>
              <a:t>Russians</a:t>
            </a:r>
            <a:r>
              <a:rPr lang="fr-FR" dirty="0" smtClean="0"/>
              <a:t>…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Never </a:t>
            </a:r>
            <a:r>
              <a:rPr lang="fr-FR" dirty="0" err="1" smtClean="0"/>
              <a:t>considered</a:t>
            </a:r>
            <a:r>
              <a:rPr lang="fr-FR" dirty="0" smtClean="0"/>
              <a:t> </a:t>
            </a:r>
            <a:r>
              <a:rPr lang="fr-FR" dirty="0" err="1" smtClean="0"/>
              <a:t>embracing</a:t>
            </a:r>
            <a:r>
              <a:rPr lang="fr-FR" dirty="0" smtClean="0"/>
              <a:t> </a:t>
            </a:r>
            <a:r>
              <a:rPr lang="fr-FR" dirty="0" err="1" smtClean="0"/>
              <a:t>nat</a:t>
            </a:r>
            <a:r>
              <a:rPr lang="fr-FR" dirty="0" smtClean="0"/>
              <a:t> causes (Pol; </a:t>
            </a:r>
            <a:r>
              <a:rPr lang="fr-FR" dirty="0" err="1" smtClean="0"/>
              <a:t>Ukr</a:t>
            </a:r>
            <a:r>
              <a:rPr lang="fr-FR" dirty="0" smtClean="0"/>
              <a:t> </a:t>
            </a:r>
            <a:r>
              <a:rPr lang="fr-FR" dirty="0" err="1" smtClean="0"/>
              <a:t>supp</a:t>
            </a:r>
            <a:r>
              <a:rPr lang="fr-FR" dirty="0" smtClean="0"/>
              <a:t> </a:t>
            </a:r>
            <a:r>
              <a:rPr lang="fr-FR" dirty="0" err="1" smtClean="0"/>
              <a:t>lost</a:t>
            </a:r>
            <a:r>
              <a:rPr lang="fr-FR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Never </a:t>
            </a:r>
            <a:r>
              <a:rPr lang="fr-FR" dirty="0" err="1" smtClean="0"/>
              <a:t>accepted</a:t>
            </a:r>
            <a:r>
              <a:rPr lang="fr-FR" dirty="0" smtClean="0"/>
              <a:t> the </a:t>
            </a:r>
            <a:r>
              <a:rPr lang="fr-FR" dirty="0" err="1" smtClean="0"/>
              <a:t>revolution</a:t>
            </a:r>
            <a:r>
              <a:rPr lang="fr-FR" dirty="0" smtClean="0"/>
              <a:t> in the c/</a:t>
            </a:r>
            <a:r>
              <a:rPr lang="fr-FR" dirty="0" err="1" smtClean="0"/>
              <a:t>side</a:t>
            </a:r>
            <a:r>
              <a:rPr lang="fr-FR" dirty="0" smtClean="0"/>
              <a:t> (P </a:t>
            </a:r>
            <a:r>
              <a:rPr lang="fr-FR" dirty="0" err="1" smtClean="0"/>
              <a:t>supp</a:t>
            </a:r>
            <a:r>
              <a:rPr lang="fr-FR" dirty="0" smtClean="0"/>
              <a:t> </a:t>
            </a:r>
            <a:r>
              <a:rPr lang="fr-FR" dirty="0" err="1" smtClean="0"/>
              <a:t>lost</a:t>
            </a:r>
            <a:r>
              <a:rPr lang="fr-FR" dirty="0" smtClean="0"/>
              <a:t>)</a:t>
            </a:r>
            <a:endParaRPr lang="fr-FR" dirty="0"/>
          </a:p>
          <a:p>
            <a:pPr marL="342900" indent="-342900">
              <a:buFont typeface="Arial"/>
              <a:buChar char="•"/>
            </a:pPr>
            <a:endParaRPr lang="fr-FR" dirty="0" smtClean="0"/>
          </a:p>
          <a:p>
            <a:pPr marL="342900" indent="-342900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2909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895" y="152718"/>
            <a:ext cx="8783051" cy="1371600"/>
          </a:xfrm>
        </p:spPr>
        <p:txBody>
          <a:bodyPr/>
          <a:lstStyle/>
          <a:p>
            <a:r>
              <a:rPr lang="fr-FR" dirty="0" smtClean="0"/>
              <a:t>‘soviets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communists</a:t>
            </a:r>
            <a:r>
              <a:rPr lang="fr-FR" dirty="0" smtClean="0"/>
              <a:t>’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fr-FR" dirty="0" smtClean="0"/>
              <a:t>P </a:t>
            </a:r>
            <a:r>
              <a:rPr lang="fr-FR" dirty="0" err="1" smtClean="0"/>
              <a:t>supp</a:t>
            </a:r>
            <a:r>
              <a:rPr lang="fr-FR" dirty="0" smtClean="0"/>
              <a:t> for RA vital in </a:t>
            </a:r>
            <a:r>
              <a:rPr lang="fr-FR" dirty="0" err="1" smtClean="0"/>
              <a:t>victory</a:t>
            </a:r>
            <a:r>
              <a:rPr lang="fr-FR" dirty="0" smtClean="0"/>
              <a:t> over </a:t>
            </a:r>
            <a:r>
              <a:rPr lang="fr-FR" dirty="0" err="1" smtClean="0"/>
              <a:t>Ws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Fear</a:t>
            </a:r>
            <a:r>
              <a:rPr lang="fr-FR" dirty="0" smtClean="0"/>
              <a:t> over a return of the squires </a:t>
            </a:r>
            <a:r>
              <a:rPr lang="fr-FR" dirty="0" err="1" smtClean="0"/>
              <a:t>overcame</a:t>
            </a:r>
            <a:r>
              <a:rPr lang="fr-FR" dirty="0" smtClean="0"/>
              <a:t> anti-BV vitriol</a:t>
            </a:r>
          </a:p>
          <a:p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Once </a:t>
            </a:r>
            <a:r>
              <a:rPr lang="fr-FR" dirty="0" err="1" smtClean="0"/>
              <a:t>Ws</a:t>
            </a:r>
            <a:r>
              <a:rPr lang="fr-FR" dirty="0" smtClean="0"/>
              <a:t> </a:t>
            </a:r>
            <a:r>
              <a:rPr lang="fr-FR" dirty="0" err="1" smtClean="0"/>
              <a:t>defeated</a:t>
            </a:r>
            <a:r>
              <a:rPr lang="fr-FR" dirty="0" smtClean="0"/>
              <a:t>, Ps </a:t>
            </a:r>
            <a:r>
              <a:rPr lang="fr-FR" dirty="0" err="1" smtClean="0"/>
              <a:t>again</a:t>
            </a:r>
            <a:r>
              <a:rPr lang="fr-FR" dirty="0" smtClean="0"/>
              <a:t> </a:t>
            </a:r>
            <a:r>
              <a:rPr lang="fr-FR" dirty="0" err="1" smtClean="0"/>
              <a:t>turned</a:t>
            </a:r>
            <a:r>
              <a:rPr lang="fr-FR" dirty="0" smtClean="0"/>
              <a:t> on </a:t>
            </a:r>
            <a:r>
              <a:rPr lang="fr-FR" dirty="0" err="1" smtClean="0"/>
              <a:t>BVs</a:t>
            </a:r>
            <a:r>
              <a:rPr lang="fr-FR" dirty="0" smtClean="0"/>
              <a:t> – famine</a:t>
            </a:r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Autumn</a:t>
            </a:r>
            <a:r>
              <a:rPr lang="fr-FR" dirty="0" smtClean="0"/>
              <a:t> 1920 </a:t>
            </a:r>
            <a:r>
              <a:rPr lang="fr-FR" dirty="0" err="1" smtClean="0"/>
              <a:t>saw</a:t>
            </a:r>
            <a:r>
              <a:rPr lang="fr-FR" dirty="0" smtClean="0"/>
              <a:t> P </a:t>
            </a:r>
            <a:r>
              <a:rPr lang="fr-FR" dirty="0" err="1" smtClean="0"/>
              <a:t>armies</a:t>
            </a:r>
            <a:r>
              <a:rPr lang="fr-FR" dirty="0" smtClean="0"/>
              <a:t> </a:t>
            </a:r>
            <a:r>
              <a:rPr lang="fr-FR" dirty="0" err="1" smtClean="0"/>
              <a:t>moving</a:t>
            </a:r>
            <a:r>
              <a:rPr lang="fr-FR" dirty="0" smtClean="0"/>
              <a:t> v BV </a:t>
            </a:r>
            <a:r>
              <a:rPr lang="fr-FR" dirty="0" err="1" smtClean="0"/>
              <a:t>req</a:t>
            </a:r>
            <a:r>
              <a:rPr lang="fr-FR" dirty="0" smtClean="0"/>
              <a:t> </a:t>
            </a:r>
            <a:r>
              <a:rPr lang="fr-FR" dirty="0" err="1" smtClean="0"/>
              <a:t>squads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Makhno (Ukraine); Antonov (Tambov)</a:t>
            </a:r>
          </a:p>
          <a:p>
            <a:pPr marL="342900" indent="-342900">
              <a:buFont typeface="Arial"/>
              <a:buChar char="•"/>
            </a:pP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By 1921, BV control of </a:t>
            </a:r>
            <a:r>
              <a:rPr lang="fr-FR" dirty="0" err="1" smtClean="0"/>
              <a:t>vast</a:t>
            </a:r>
            <a:r>
              <a:rPr lang="fr-FR" dirty="0" smtClean="0"/>
              <a:t> </a:t>
            </a:r>
            <a:r>
              <a:rPr lang="fr-FR" dirty="0" err="1" smtClean="0"/>
              <a:t>maj</a:t>
            </a:r>
            <a:r>
              <a:rPr lang="fr-FR" dirty="0" smtClean="0"/>
              <a:t> c/</a:t>
            </a:r>
            <a:r>
              <a:rPr lang="fr-FR" dirty="0" err="1" smtClean="0"/>
              <a:t>side</a:t>
            </a:r>
            <a:r>
              <a:rPr lang="fr-FR" dirty="0" smtClean="0"/>
              <a:t> no more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Food </a:t>
            </a:r>
            <a:r>
              <a:rPr lang="fr-FR" dirty="0" err="1" smtClean="0"/>
              <a:t>supply</a:t>
            </a:r>
            <a:r>
              <a:rPr lang="fr-FR" dirty="0" smtClean="0"/>
              <a:t> to </a:t>
            </a:r>
            <a:r>
              <a:rPr lang="fr-FR" dirty="0" err="1" smtClean="0"/>
              <a:t>cities</a:t>
            </a:r>
            <a:r>
              <a:rPr lang="fr-FR" dirty="0" smtClean="0"/>
              <a:t> non-existent in </a:t>
            </a:r>
            <a:r>
              <a:rPr lang="fr-FR" dirty="0" err="1" smtClean="0"/>
              <a:t>these</a:t>
            </a:r>
            <a:r>
              <a:rPr lang="fr-FR" dirty="0" smtClean="0"/>
              <a:t> areas</a:t>
            </a:r>
            <a:endParaRPr lang="fr-FR" dirty="0"/>
          </a:p>
          <a:p>
            <a:pPr marL="342900" indent="-342900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2625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kronstaDT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752600"/>
            <a:ext cx="8406063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fr-FR" dirty="0" err="1" smtClean="0"/>
              <a:t>Feb</a:t>
            </a:r>
            <a:r>
              <a:rPr lang="fr-FR" dirty="0" smtClean="0"/>
              <a:t> 1921 – </a:t>
            </a:r>
            <a:r>
              <a:rPr lang="fr-FR" dirty="0" err="1" smtClean="0"/>
              <a:t>workers</a:t>
            </a:r>
            <a:r>
              <a:rPr lang="fr-FR" dirty="0" smtClean="0"/>
              <a:t> </a:t>
            </a:r>
            <a:r>
              <a:rPr lang="fr-FR" dirty="0" err="1" smtClean="0"/>
              <a:t>strikes</a:t>
            </a:r>
            <a:r>
              <a:rPr lang="fr-FR" dirty="0" smtClean="0"/>
              <a:t> </a:t>
            </a:r>
            <a:r>
              <a:rPr lang="fr-FR" dirty="0" err="1" smtClean="0"/>
              <a:t>across</a:t>
            </a:r>
            <a:r>
              <a:rPr lang="fr-FR" dirty="0" smtClean="0"/>
              <a:t> </a:t>
            </a:r>
            <a:r>
              <a:rPr lang="fr-FR" dirty="0" err="1" smtClean="0"/>
              <a:t>urban</a:t>
            </a:r>
            <a:r>
              <a:rPr lang="fr-FR" dirty="0" smtClean="0"/>
              <a:t> </a:t>
            </a:r>
            <a:r>
              <a:rPr lang="fr-FR" dirty="0" err="1" smtClean="0"/>
              <a:t>Russia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Workers</a:t>
            </a:r>
            <a:r>
              <a:rPr lang="fr-FR" dirty="0" smtClean="0"/>
              <a:t> Opposition – vs bourgeois </a:t>
            </a:r>
            <a:r>
              <a:rPr lang="fr-FR" dirty="0" err="1" smtClean="0"/>
              <a:t>specialists</a:t>
            </a:r>
            <a:r>
              <a:rPr lang="fr-FR" dirty="0" smtClean="0"/>
              <a:t>; </a:t>
            </a:r>
            <a:r>
              <a:rPr lang="fr-FR" dirty="0" err="1" smtClean="0"/>
              <a:t>bureaucrats</a:t>
            </a:r>
            <a:r>
              <a:rPr lang="fr-FR" dirty="0" smtClean="0"/>
              <a:t>…</a:t>
            </a: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Moscow </a:t>
            </a:r>
            <a:r>
              <a:rPr lang="fr-FR" dirty="0" err="1" smtClean="0"/>
              <a:t>then</a:t>
            </a:r>
            <a:r>
              <a:rPr lang="fr-FR" dirty="0" smtClean="0"/>
              <a:t> Petrograd </a:t>
            </a:r>
            <a:r>
              <a:rPr lang="fr-FR" dirty="0" err="1" smtClean="0"/>
              <a:t>workers</a:t>
            </a:r>
            <a:r>
              <a:rPr lang="fr-FR" dirty="0" smtClean="0"/>
              <a:t> </a:t>
            </a:r>
            <a:r>
              <a:rPr lang="fr-FR" dirty="0" err="1" smtClean="0"/>
              <a:t>called</a:t>
            </a:r>
            <a:r>
              <a:rPr lang="fr-FR" dirty="0" smtClean="0"/>
              <a:t> for </a:t>
            </a:r>
            <a:r>
              <a:rPr lang="fr-FR" dirty="0" err="1" smtClean="0"/>
              <a:t>trade</a:t>
            </a:r>
            <a:r>
              <a:rPr lang="fr-FR" dirty="0" smtClean="0"/>
              <a:t>, </a:t>
            </a:r>
            <a:r>
              <a:rPr lang="fr-FR" dirty="0" err="1" smtClean="0"/>
              <a:t>libs</a:t>
            </a:r>
            <a:r>
              <a:rPr lang="fr-FR" dirty="0" smtClean="0"/>
              <a:t> &amp; C/</a:t>
            </a:r>
            <a:r>
              <a:rPr lang="fr-FR" dirty="0" err="1" smtClean="0"/>
              <a:t>Ass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27/02/21  </a:t>
            </a:r>
            <a:r>
              <a:rPr lang="fr-FR" i="1" dirty="0" smtClean="0">
                <a:solidFill>
                  <a:srgbClr val="FF0000"/>
                </a:solidFill>
              </a:rPr>
              <a:t>‘</a:t>
            </a:r>
            <a:r>
              <a:rPr lang="fr-FR" i="1" dirty="0" err="1" smtClean="0">
                <a:solidFill>
                  <a:srgbClr val="FF0000"/>
                </a:solidFill>
              </a:rPr>
              <a:t>Workers</a:t>
            </a:r>
            <a:r>
              <a:rPr lang="fr-FR" i="1" dirty="0" smtClean="0">
                <a:solidFill>
                  <a:srgbClr val="FF0000"/>
                </a:solidFill>
              </a:rPr>
              <a:t> and </a:t>
            </a:r>
            <a:r>
              <a:rPr lang="fr-FR" i="1" dirty="0" err="1" smtClean="0">
                <a:solidFill>
                  <a:srgbClr val="FF0000"/>
                </a:solidFill>
              </a:rPr>
              <a:t>peasants</a:t>
            </a:r>
            <a:r>
              <a:rPr lang="fr-FR" i="1" dirty="0" smtClean="0">
                <a:solidFill>
                  <a:srgbClr val="FF0000"/>
                </a:solidFill>
              </a:rPr>
              <a:t> </a:t>
            </a:r>
            <a:r>
              <a:rPr lang="fr-FR" i="1" dirty="0" err="1" smtClean="0">
                <a:solidFill>
                  <a:srgbClr val="FF0000"/>
                </a:solidFill>
              </a:rPr>
              <a:t>need</a:t>
            </a:r>
            <a:r>
              <a:rPr lang="fr-FR" i="1" dirty="0" smtClean="0">
                <a:solidFill>
                  <a:srgbClr val="FF0000"/>
                </a:solidFill>
              </a:rPr>
              <a:t> </a:t>
            </a:r>
            <a:r>
              <a:rPr lang="fr-FR" i="1" dirty="0" err="1" smtClean="0">
                <a:solidFill>
                  <a:srgbClr val="FF0000"/>
                </a:solidFill>
              </a:rPr>
              <a:t>freedom</a:t>
            </a:r>
            <a:r>
              <a:rPr lang="fr-FR" i="1" dirty="0" smtClean="0">
                <a:solidFill>
                  <a:srgbClr val="FF0000"/>
                </a:solidFill>
              </a:rPr>
              <a:t>.  </a:t>
            </a:r>
            <a:r>
              <a:rPr lang="fr-FR" i="1" dirty="0" err="1" smtClean="0">
                <a:solidFill>
                  <a:srgbClr val="FF0000"/>
                </a:solidFill>
              </a:rPr>
              <a:t>They</a:t>
            </a:r>
            <a:r>
              <a:rPr lang="fr-FR" i="1" dirty="0" smtClean="0">
                <a:solidFill>
                  <a:srgbClr val="FF0000"/>
                </a:solidFill>
              </a:rPr>
              <a:t> do not </a:t>
            </a:r>
            <a:r>
              <a:rPr lang="fr-FR" i="1" dirty="0" err="1" smtClean="0">
                <a:solidFill>
                  <a:srgbClr val="FF0000"/>
                </a:solidFill>
              </a:rPr>
              <a:t>want</a:t>
            </a:r>
            <a:r>
              <a:rPr lang="fr-FR" i="1" dirty="0" smtClean="0">
                <a:solidFill>
                  <a:srgbClr val="FF0000"/>
                </a:solidFill>
              </a:rPr>
              <a:t> to live by the </a:t>
            </a:r>
            <a:r>
              <a:rPr lang="fr-FR" i="1" dirty="0" err="1" smtClean="0">
                <a:solidFill>
                  <a:srgbClr val="FF0000"/>
                </a:solidFill>
              </a:rPr>
              <a:t>decrees</a:t>
            </a:r>
            <a:r>
              <a:rPr lang="fr-FR" i="1" dirty="0" smtClean="0">
                <a:solidFill>
                  <a:srgbClr val="FF0000"/>
                </a:solidFill>
              </a:rPr>
              <a:t> of the </a:t>
            </a:r>
            <a:r>
              <a:rPr lang="fr-FR" i="1" dirty="0" err="1" smtClean="0">
                <a:solidFill>
                  <a:srgbClr val="FF0000"/>
                </a:solidFill>
              </a:rPr>
              <a:t>Bolsheviks</a:t>
            </a:r>
            <a:r>
              <a:rPr lang="fr-FR" i="1" dirty="0" smtClean="0">
                <a:solidFill>
                  <a:srgbClr val="FF0000"/>
                </a:solidFill>
              </a:rPr>
              <a:t>’</a:t>
            </a:r>
          </a:p>
          <a:p>
            <a:pPr marL="342900" indent="-342900">
              <a:buFont typeface="Arial"/>
              <a:buChar char="•"/>
            </a:pPr>
            <a:endParaRPr lang="fr-FR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</a:rPr>
              <a:t>27/02/21 - Kronstadt naval base </a:t>
            </a:r>
            <a:r>
              <a:rPr lang="fr-FR" dirty="0" err="1" smtClean="0">
                <a:solidFill>
                  <a:srgbClr val="000000"/>
                </a:solidFill>
              </a:rPr>
              <a:t>followed</a:t>
            </a:r>
            <a:endParaRPr lang="fr-FR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</a:rPr>
              <a:t>‘</a:t>
            </a:r>
            <a:r>
              <a:rPr lang="fr-FR" dirty="0" err="1" smtClean="0">
                <a:solidFill>
                  <a:srgbClr val="000000"/>
                </a:solidFill>
              </a:rPr>
              <a:t>Pride</a:t>
            </a:r>
            <a:r>
              <a:rPr lang="fr-FR" dirty="0" smtClean="0">
                <a:solidFill>
                  <a:srgbClr val="000000"/>
                </a:solidFill>
              </a:rPr>
              <a:t> &amp; </a:t>
            </a:r>
            <a:r>
              <a:rPr lang="fr-FR" dirty="0" err="1" smtClean="0">
                <a:solidFill>
                  <a:srgbClr val="000000"/>
                </a:solidFill>
              </a:rPr>
              <a:t>glory</a:t>
            </a:r>
            <a:r>
              <a:rPr lang="fr-FR" dirty="0" smtClean="0">
                <a:solidFill>
                  <a:srgbClr val="000000"/>
                </a:solidFill>
              </a:rPr>
              <a:t> of the </a:t>
            </a:r>
            <a:r>
              <a:rPr lang="fr-FR" dirty="0" err="1" smtClean="0">
                <a:solidFill>
                  <a:srgbClr val="000000"/>
                </a:solidFill>
              </a:rPr>
              <a:t>Rev</a:t>
            </a:r>
            <a:r>
              <a:rPr lang="fr-FR" dirty="0" smtClean="0">
                <a:solidFill>
                  <a:srgbClr val="000000"/>
                </a:solidFill>
              </a:rPr>
              <a:t>’ (</a:t>
            </a:r>
            <a:r>
              <a:rPr lang="fr-FR" dirty="0" err="1" smtClean="0">
                <a:solidFill>
                  <a:srgbClr val="000000"/>
                </a:solidFill>
              </a:rPr>
              <a:t>T</a:t>
            </a:r>
            <a:r>
              <a:rPr lang="fr-FR" dirty="0" smtClean="0">
                <a:solidFill>
                  <a:srgbClr val="000000"/>
                </a:solidFill>
              </a:rPr>
              <a:t> ‘17) </a:t>
            </a:r>
            <a:r>
              <a:rPr lang="fr-FR" dirty="0" err="1" smtClean="0">
                <a:solidFill>
                  <a:srgbClr val="000000"/>
                </a:solidFill>
              </a:rPr>
              <a:t>now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r>
              <a:rPr lang="fr-FR" dirty="0" err="1" smtClean="0">
                <a:solidFill>
                  <a:srgbClr val="000000"/>
                </a:solidFill>
              </a:rPr>
              <a:t>demanding</a:t>
            </a:r>
            <a:r>
              <a:rPr lang="fr-FR" dirty="0" smtClean="0">
                <a:solidFill>
                  <a:srgbClr val="000000"/>
                </a:solidFill>
              </a:rPr>
              <a:t> end to BV </a:t>
            </a:r>
            <a:r>
              <a:rPr lang="fr-FR" dirty="0" err="1" smtClean="0">
                <a:solidFill>
                  <a:srgbClr val="000000"/>
                </a:solidFill>
              </a:rPr>
              <a:t>rule</a:t>
            </a:r>
            <a:endParaRPr lang="fr-FR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</a:rPr>
              <a:t>New Soviet </a:t>
            </a:r>
            <a:r>
              <a:rPr lang="fr-FR" dirty="0" err="1" smtClean="0">
                <a:solidFill>
                  <a:srgbClr val="000000"/>
                </a:solidFill>
              </a:rPr>
              <a:t>elected</a:t>
            </a:r>
            <a:r>
              <a:rPr lang="fr-FR" dirty="0" smtClean="0">
                <a:solidFill>
                  <a:srgbClr val="000000"/>
                </a:solidFill>
              </a:rPr>
              <a:t>; </a:t>
            </a:r>
            <a:r>
              <a:rPr lang="fr-FR" dirty="0" err="1" smtClean="0">
                <a:solidFill>
                  <a:srgbClr val="000000"/>
                </a:solidFill>
              </a:rPr>
              <a:t>FoSp</a:t>
            </a:r>
            <a:r>
              <a:rPr lang="fr-FR" dirty="0" smtClean="0">
                <a:solidFill>
                  <a:srgbClr val="000000"/>
                </a:solidFill>
              </a:rPr>
              <a:t>; = rations; end to </a:t>
            </a:r>
            <a:r>
              <a:rPr lang="fr-FR" dirty="0" err="1" smtClean="0">
                <a:solidFill>
                  <a:srgbClr val="000000"/>
                </a:solidFill>
              </a:rPr>
              <a:t>repr</a:t>
            </a:r>
            <a:r>
              <a:rPr lang="fr-FR" dirty="0" smtClean="0">
                <a:solidFill>
                  <a:srgbClr val="000000"/>
                </a:solidFill>
              </a:rPr>
              <a:t> of c/</a:t>
            </a:r>
            <a:r>
              <a:rPr lang="fr-FR" dirty="0" err="1" smtClean="0">
                <a:solidFill>
                  <a:srgbClr val="000000"/>
                </a:solidFill>
              </a:rPr>
              <a:t>side</a:t>
            </a:r>
            <a:endParaRPr lang="fr-FR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</a:rPr>
              <a:t>07/03/21 – </a:t>
            </a:r>
            <a:r>
              <a:rPr lang="fr-FR" dirty="0" err="1" smtClean="0">
                <a:solidFill>
                  <a:srgbClr val="000000"/>
                </a:solidFill>
              </a:rPr>
              <a:t>T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r>
              <a:rPr lang="fr-FR" dirty="0" err="1" smtClean="0">
                <a:solidFill>
                  <a:srgbClr val="000000"/>
                </a:solidFill>
              </a:rPr>
              <a:t>org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r>
              <a:rPr lang="fr-FR" dirty="0" err="1" smtClean="0">
                <a:solidFill>
                  <a:srgbClr val="000000"/>
                </a:solidFill>
              </a:rPr>
              <a:t>bombardment</a:t>
            </a:r>
            <a:r>
              <a:rPr lang="fr-FR" dirty="0" smtClean="0">
                <a:solidFill>
                  <a:srgbClr val="000000"/>
                </a:solidFill>
              </a:rPr>
              <a:t> of the base </a:t>
            </a:r>
            <a:r>
              <a:rPr lang="fr-FR" dirty="0" err="1" smtClean="0">
                <a:solidFill>
                  <a:srgbClr val="000000"/>
                </a:solidFill>
              </a:rPr>
              <a:t>started</a:t>
            </a:r>
            <a:endParaRPr lang="fr-FR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99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72380" cy="1371600"/>
          </a:xfrm>
        </p:spPr>
        <p:txBody>
          <a:bodyPr/>
          <a:lstStyle/>
          <a:p>
            <a:r>
              <a:rPr lang="fr-FR" dirty="0" smtClean="0"/>
              <a:t>1921 &amp; 10TH PARTY CONGRESS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752600"/>
            <a:ext cx="8098589" cy="4771189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fr-FR" dirty="0" smtClean="0"/>
              <a:t>08/03/21 – 10th PC </a:t>
            </a:r>
            <a:r>
              <a:rPr lang="fr-FR" dirty="0" err="1" smtClean="0"/>
              <a:t>amidst</a:t>
            </a:r>
            <a:r>
              <a:rPr lang="fr-FR" dirty="0" smtClean="0"/>
              <a:t> </a:t>
            </a:r>
            <a:r>
              <a:rPr lang="fr-FR" dirty="0" err="1" smtClean="0"/>
              <a:t>crisis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L </a:t>
            </a:r>
            <a:r>
              <a:rPr lang="fr-FR" dirty="0" err="1" smtClean="0"/>
              <a:t>knew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do or die</a:t>
            </a:r>
          </a:p>
          <a:p>
            <a:pPr marL="342900" indent="-342900">
              <a:buFont typeface="Arial"/>
              <a:buChar char="•"/>
            </a:pP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Condemnation</a:t>
            </a:r>
            <a:r>
              <a:rPr lang="fr-FR" dirty="0" smtClean="0"/>
              <a:t> of </a:t>
            </a:r>
            <a:r>
              <a:rPr lang="fr-FR" dirty="0" err="1" smtClean="0"/>
              <a:t>Workers</a:t>
            </a:r>
            <a:r>
              <a:rPr lang="fr-FR" dirty="0" smtClean="0"/>
              <a:t> </a:t>
            </a:r>
            <a:r>
              <a:rPr lang="fr-FR" dirty="0" err="1" smtClean="0"/>
              <a:t>Opp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Secret </a:t>
            </a:r>
            <a:r>
              <a:rPr lang="fr-FR" dirty="0" err="1" smtClean="0"/>
              <a:t>resolution</a:t>
            </a:r>
            <a:r>
              <a:rPr lang="fr-FR" dirty="0" smtClean="0"/>
              <a:t> </a:t>
            </a:r>
            <a:r>
              <a:rPr lang="fr-FR" dirty="0" err="1" smtClean="0"/>
              <a:t>banning</a:t>
            </a:r>
            <a:r>
              <a:rPr lang="fr-FR" dirty="0" smtClean="0"/>
              <a:t> factions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Extension of dictatorial power all the </a:t>
            </a:r>
            <a:r>
              <a:rPr lang="fr-FR" dirty="0" err="1" smtClean="0"/>
              <a:t>way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top down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Central </a:t>
            </a:r>
            <a:r>
              <a:rPr lang="fr-FR" dirty="0" err="1" smtClean="0"/>
              <a:t>Comm</a:t>
            </a:r>
            <a:r>
              <a:rPr lang="fr-FR" dirty="0" smtClean="0"/>
              <a:t> – Party – country </a:t>
            </a:r>
            <a:r>
              <a:rPr lang="fr-FR" dirty="0" err="1" smtClean="0"/>
              <a:t>at</a:t>
            </a:r>
            <a:r>
              <a:rPr lang="fr-FR" dirty="0" smtClean="0"/>
              <a:t> large</a:t>
            </a:r>
          </a:p>
          <a:p>
            <a:pPr marL="342900" indent="-342900">
              <a:buFont typeface="Arial"/>
              <a:buChar char="•"/>
            </a:pP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Food </a:t>
            </a:r>
            <a:r>
              <a:rPr lang="fr-FR" dirty="0" err="1" smtClean="0"/>
              <a:t>Req</a:t>
            </a:r>
            <a:r>
              <a:rPr lang="fr-FR" dirty="0"/>
              <a:t> </a:t>
            </a:r>
            <a:r>
              <a:rPr lang="fr-FR" dirty="0" err="1" smtClean="0"/>
              <a:t>replaced</a:t>
            </a:r>
            <a:r>
              <a:rPr lang="fr-FR" dirty="0" smtClean="0"/>
              <a:t> by </a:t>
            </a:r>
            <a:r>
              <a:rPr lang="fr-FR" dirty="0" err="1" smtClean="0"/>
              <a:t>tax</a:t>
            </a:r>
            <a:r>
              <a:rPr lang="fr-FR" dirty="0" smtClean="0"/>
              <a:t> – once </a:t>
            </a:r>
            <a:r>
              <a:rPr lang="fr-FR" dirty="0" err="1" smtClean="0"/>
              <a:t>paid</a:t>
            </a:r>
            <a:r>
              <a:rPr lang="fr-FR" dirty="0" smtClean="0"/>
              <a:t>, Ps free to </a:t>
            </a:r>
            <a:r>
              <a:rPr lang="fr-FR" dirty="0" err="1" smtClean="0"/>
              <a:t>sell</a:t>
            </a:r>
            <a:r>
              <a:rPr lang="fr-FR" dirty="0" smtClean="0"/>
              <a:t> surplus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WC central </a:t>
            </a:r>
            <a:r>
              <a:rPr lang="fr-FR" dirty="0" err="1" smtClean="0"/>
              <a:t>plank</a:t>
            </a:r>
            <a:r>
              <a:rPr lang="fr-FR" dirty="0" smtClean="0"/>
              <a:t> </a:t>
            </a:r>
            <a:r>
              <a:rPr lang="fr-FR" dirty="0" err="1" smtClean="0"/>
              <a:t>abandoned</a:t>
            </a:r>
            <a:r>
              <a:rPr lang="fr-FR" dirty="0" smtClean="0"/>
              <a:t>; NEP direct replacement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Central to new BV-P alliance </a:t>
            </a:r>
            <a:r>
              <a:rPr lang="fr-FR" i="1" dirty="0" smtClean="0">
                <a:solidFill>
                  <a:srgbClr val="FF0000"/>
                </a:solidFill>
              </a:rPr>
              <a:t>(</a:t>
            </a:r>
            <a:r>
              <a:rPr lang="fr-FR" i="1" dirty="0" err="1" smtClean="0">
                <a:solidFill>
                  <a:srgbClr val="FF0000"/>
                </a:solidFill>
              </a:rPr>
              <a:t>smychka</a:t>
            </a:r>
            <a:r>
              <a:rPr lang="fr-FR" i="1" dirty="0" smtClean="0">
                <a:solidFill>
                  <a:srgbClr val="FF0000"/>
                </a:solidFill>
              </a:rPr>
              <a:t>)</a:t>
            </a:r>
            <a:endParaRPr lang="fr-F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87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Brest-Litovsk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642" cy="437356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fr-FR" dirty="0" smtClean="0"/>
              <a:t>26/10/17 – BV ‘</a:t>
            </a:r>
            <a:r>
              <a:rPr lang="fr-FR" dirty="0" err="1" smtClean="0"/>
              <a:t>Decree</a:t>
            </a:r>
            <a:r>
              <a:rPr lang="fr-FR" dirty="0" smtClean="0"/>
              <a:t> on </a:t>
            </a:r>
            <a:r>
              <a:rPr lang="fr-FR" dirty="0" err="1" smtClean="0"/>
              <a:t>Peace</a:t>
            </a:r>
            <a:r>
              <a:rPr lang="fr-FR" dirty="0" smtClean="0"/>
              <a:t>’ –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prop</a:t>
            </a:r>
            <a:r>
              <a:rPr lang="fr-FR" dirty="0" smtClean="0"/>
              <a:t> for </a:t>
            </a:r>
            <a:r>
              <a:rPr lang="fr-FR" dirty="0" err="1" smtClean="0"/>
              <a:t>WRevs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23/02/18 – No </a:t>
            </a:r>
            <a:r>
              <a:rPr lang="fr-FR" dirty="0" err="1" smtClean="0"/>
              <a:t>WRev</a:t>
            </a:r>
            <a:r>
              <a:rPr lang="fr-FR" dirty="0" smtClean="0"/>
              <a:t> &amp; </a:t>
            </a:r>
            <a:r>
              <a:rPr lang="fr-FR" dirty="0" err="1" smtClean="0"/>
              <a:t>Gs</a:t>
            </a:r>
            <a:r>
              <a:rPr lang="fr-FR" dirty="0" smtClean="0"/>
              <a:t> </a:t>
            </a:r>
            <a:r>
              <a:rPr lang="fr-FR" dirty="0" err="1" smtClean="0"/>
              <a:t>adv</a:t>
            </a:r>
            <a:r>
              <a:rPr lang="fr-FR" dirty="0" smtClean="0"/>
              <a:t> 150 </a:t>
            </a:r>
            <a:r>
              <a:rPr lang="fr-FR" dirty="0" err="1" smtClean="0"/>
              <a:t>mls</a:t>
            </a:r>
            <a:r>
              <a:rPr lang="fr-FR" dirty="0" smtClean="0"/>
              <a:t> 1 </a:t>
            </a:r>
            <a:r>
              <a:rPr lang="fr-FR" dirty="0" err="1" smtClean="0"/>
              <a:t>week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</a:t>
            </a:r>
            <a:r>
              <a:rPr lang="fr-FR" dirty="0" err="1" smtClean="0"/>
              <a:t>pact</a:t>
            </a:r>
            <a:r>
              <a:rPr lang="fr-FR" dirty="0" smtClean="0"/>
              <a:t> w/</a:t>
            </a:r>
            <a:r>
              <a:rPr lang="fr-FR" dirty="0" err="1" smtClean="0"/>
              <a:t>Ukrs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03/03/18 – </a:t>
            </a:r>
            <a:r>
              <a:rPr lang="fr-FR" dirty="0" err="1" smtClean="0"/>
              <a:t>Actual</a:t>
            </a:r>
            <a:r>
              <a:rPr lang="fr-FR" dirty="0" smtClean="0"/>
              <a:t> </a:t>
            </a:r>
            <a:r>
              <a:rPr lang="fr-FR" dirty="0" err="1"/>
              <a:t>p</a:t>
            </a:r>
            <a:r>
              <a:rPr lang="fr-FR" dirty="0" err="1" smtClean="0"/>
              <a:t>eace</a:t>
            </a:r>
            <a:r>
              <a:rPr lang="fr-FR" dirty="0" smtClean="0"/>
              <a:t> - BL - `</a:t>
            </a:r>
            <a:r>
              <a:rPr lang="fr-FR" dirty="0" err="1" smtClean="0"/>
              <a:t>shameful</a:t>
            </a:r>
            <a:r>
              <a:rPr lang="fr-FR" dirty="0" smtClean="0"/>
              <a:t> </a:t>
            </a:r>
            <a:r>
              <a:rPr lang="fr-FR" dirty="0" err="1" smtClean="0"/>
              <a:t>peace</a:t>
            </a:r>
            <a:r>
              <a:rPr lang="fr-FR" dirty="0" smtClean="0"/>
              <a:t>`</a:t>
            </a:r>
          </a:p>
          <a:p>
            <a:pPr marL="342900" indent="-342900">
              <a:buFont typeface="Arial"/>
              <a:buChar char="•"/>
            </a:pP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R </a:t>
            </a:r>
            <a:r>
              <a:rPr lang="fr-FR" dirty="0" err="1" smtClean="0"/>
              <a:t>relinquished</a:t>
            </a:r>
            <a:r>
              <a:rPr lang="fr-FR" dirty="0" smtClean="0"/>
              <a:t> all Euro </a:t>
            </a:r>
            <a:r>
              <a:rPr lang="fr-FR" dirty="0" err="1" smtClean="0"/>
              <a:t>territory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Poland</a:t>
            </a:r>
            <a:r>
              <a:rPr lang="fr-FR" dirty="0" smtClean="0"/>
              <a:t>, </a:t>
            </a:r>
            <a:r>
              <a:rPr lang="fr-FR" dirty="0" err="1" smtClean="0"/>
              <a:t>Finland</a:t>
            </a:r>
            <a:r>
              <a:rPr lang="fr-FR" dirty="0" smtClean="0"/>
              <a:t>, </a:t>
            </a:r>
            <a:r>
              <a:rPr lang="fr-FR" dirty="0" err="1" smtClean="0"/>
              <a:t>Estonia</a:t>
            </a:r>
            <a:r>
              <a:rPr lang="fr-FR" dirty="0" smtClean="0"/>
              <a:t>, </a:t>
            </a:r>
            <a:r>
              <a:rPr lang="fr-FR" dirty="0" err="1" smtClean="0"/>
              <a:t>Lithuania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G protection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Ukraine free of R </a:t>
            </a:r>
            <a:r>
              <a:rPr lang="fr-FR" dirty="0" err="1" smtClean="0"/>
              <a:t>troops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34% pop (55 </a:t>
            </a:r>
            <a:r>
              <a:rPr lang="fr-FR" dirty="0" err="1" smtClean="0"/>
              <a:t>mill</a:t>
            </a:r>
            <a:r>
              <a:rPr lang="fr-FR" dirty="0" smtClean="0"/>
              <a:t>); 32% </a:t>
            </a:r>
            <a:r>
              <a:rPr lang="fr-FR" dirty="0" err="1" smtClean="0"/>
              <a:t>farmland</a:t>
            </a:r>
            <a:r>
              <a:rPr lang="fr-FR" dirty="0" smtClean="0"/>
              <a:t>; 54% </a:t>
            </a:r>
            <a:r>
              <a:rPr lang="fr-FR" dirty="0" err="1" smtClean="0"/>
              <a:t>ind</a:t>
            </a:r>
            <a:r>
              <a:rPr lang="fr-FR" dirty="0" smtClean="0"/>
              <a:t>; 89% mines</a:t>
            </a:r>
          </a:p>
          <a:p>
            <a:pPr marL="342900" indent="-342900">
              <a:buFont typeface="Arial"/>
              <a:buChar char="•"/>
            </a:pP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BUT the BV </a:t>
            </a:r>
            <a:r>
              <a:rPr lang="fr-FR" dirty="0" err="1"/>
              <a:t>R</a:t>
            </a:r>
            <a:r>
              <a:rPr lang="fr-FR" dirty="0" err="1" smtClean="0"/>
              <a:t>ev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still</a:t>
            </a:r>
            <a:r>
              <a:rPr lang="fr-FR" dirty="0" smtClean="0"/>
              <a:t> alive…..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3878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fr-FR" dirty="0" smtClean="0"/>
              <a:t>VICTORY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fr-FR" dirty="0" smtClean="0"/>
              <a:t>10/03/21 – 300 Party </a:t>
            </a:r>
            <a:r>
              <a:rPr lang="fr-FR" dirty="0" err="1" smtClean="0"/>
              <a:t>members</a:t>
            </a:r>
            <a:r>
              <a:rPr lang="fr-FR" dirty="0" smtClean="0"/>
              <a:t> </a:t>
            </a:r>
            <a:r>
              <a:rPr lang="fr-FR" dirty="0" err="1" smtClean="0"/>
              <a:t>left</a:t>
            </a:r>
            <a:r>
              <a:rPr lang="fr-FR" dirty="0" smtClean="0"/>
              <a:t> for </a:t>
            </a:r>
            <a:r>
              <a:rPr lang="fr-FR" dirty="0" err="1" smtClean="0"/>
              <a:t>Krondstadt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Intense </a:t>
            </a:r>
            <a:r>
              <a:rPr lang="fr-FR" dirty="0" err="1" smtClean="0"/>
              <a:t>shelling</a:t>
            </a:r>
            <a:r>
              <a:rPr lang="fr-FR" dirty="0" smtClean="0"/>
              <a:t> </a:t>
            </a:r>
            <a:r>
              <a:rPr lang="fr-FR" dirty="0" err="1" smtClean="0"/>
              <a:t>followed</a:t>
            </a:r>
            <a:r>
              <a:rPr lang="fr-FR" dirty="0" smtClean="0"/>
              <a:t> 50 000 </a:t>
            </a:r>
            <a:r>
              <a:rPr lang="fr-FR" dirty="0" err="1" smtClean="0"/>
              <a:t>strong</a:t>
            </a:r>
            <a:r>
              <a:rPr lang="fr-FR" dirty="0" smtClean="0"/>
              <a:t> </a:t>
            </a:r>
            <a:r>
              <a:rPr lang="fr-FR" dirty="0" err="1" smtClean="0"/>
              <a:t>attack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10 000 </a:t>
            </a:r>
            <a:r>
              <a:rPr lang="fr-FR" dirty="0" err="1" smtClean="0"/>
              <a:t>died</a:t>
            </a:r>
            <a:r>
              <a:rPr lang="fr-FR" dirty="0" smtClean="0"/>
              <a:t> in the </a:t>
            </a:r>
            <a:r>
              <a:rPr lang="fr-FR" dirty="0" err="1" smtClean="0"/>
              <a:t>attempt</a:t>
            </a: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2500 </a:t>
            </a:r>
            <a:r>
              <a:rPr lang="fr-FR" dirty="0" err="1" smtClean="0"/>
              <a:t>sailors</a:t>
            </a:r>
            <a:r>
              <a:rPr lang="fr-FR" dirty="0"/>
              <a:t> </a:t>
            </a:r>
            <a:r>
              <a:rPr lang="fr-FR" dirty="0" err="1" smtClean="0"/>
              <a:t>shot</a:t>
            </a:r>
            <a:r>
              <a:rPr lang="fr-FR" dirty="0" smtClean="0"/>
              <a:t> in </a:t>
            </a:r>
            <a:r>
              <a:rPr lang="fr-FR" dirty="0" err="1" smtClean="0"/>
              <a:t>following</a:t>
            </a:r>
            <a:r>
              <a:rPr lang="fr-FR" dirty="0" smtClean="0"/>
              <a:t> </a:t>
            </a:r>
            <a:r>
              <a:rPr lang="fr-FR" dirty="0" err="1" smtClean="0"/>
              <a:t>weeks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100s more sent to </a:t>
            </a:r>
            <a:r>
              <a:rPr lang="fr-FR" dirty="0" err="1" smtClean="0"/>
              <a:t>Solovki</a:t>
            </a:r>
            <a:r>
              <a:rPr lang="fr-FR" dirty="0" smtClean="0"/>
              <a:t> labour camp, White </a:t>
            </a:r>
            <a:r>
              <a:rPr lang="fr-FR" dirty="0" err="1" smtClean="0"/>
              <a:t>Sea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Workers</a:t>
            </a:r>
            <a:r>
              <a:rPr lang="fr-FR" dirty="0" smtClean="0"/>
              <a:t> </a:t>
            </a:r>
            <a:r>
              <a:rPr lang="fr-FR" dirty="0" err="1" smtClean="0"/>
              <a:t>strikes</a:t>
            </a:r>
            <a:r>
              <a:rPr lang="fr-FR" dirty="0" smtClean="0"/>
              <a:t> </a:t>
            </a:r>
            <a:r>
              <a:rPr lang="fr-FR" dirty="0" err="1" smtClean="0"/>
              <a:t>died</a:t>
            </a:r>
            <a:r>
              <a:rPr lang="fr-FR" dirty="0" smtClean="0"/>
              <a:t> out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arrest</a:t>
            </a:r>
            <a:r>
              <a:rPr lang="fr-FR" dirty="0" smtClean="0"/>
              <a:t> of leaders and NEP</a:t>
            </a:r>
          </a:p>
          <a:p>
            <a:pPr marL="342900" indent="-342900">
              <a:buFont typeface="Arial"/>
              <a:buChar char="•"/>
            </a:pP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P </a:t>
            </a:r>
            <a:r>
              <a:rPr lang="fr-FR" dirty="0" err="1" smtClean="0"/>
              <a:t>revolts</a:t>
            </a:r>
            <a:r>
              <a:rPr lang="fr-FR" dirty="0" smtClean="0"/>
              <a:t> longer lasting – esp in areas </a:t>
            </a:r>
            <a:r>
              <a:rPr lang="fr-FR" dirty="0" err="1" smtClean="0"/>
              <a:t>affected</a:t>
            </a:r>
            <a:r>
              <a:rPr lang="fr-FR" dirty="0" smtClean="0"/>
              <a:t> by famine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Volga, Tambov </a:t>
            </a:r>
            <a:r>
              <a:rPr lang="fr-FR" dirty="0" err="1" smtClean="0"/>
              <a:t>regions</a:t>
            </a:r>
            <a:r>
              <a:rPr lang="fr-FR" dirty="0" smtClean="0"/>
              <a:t> </a:t>
            </a:r>
            <a:r>
              <a:rPr lang="fr-FR" dirty="0" err="1" smtClean="0"/>
              <a:t>fought</a:t>
            </a:r>
            <a:r>
              <a:rPr lang="fr-FR" dirty="0" smtClean="0"/>
              <a:t> on </a:t>
            </a:r>
            <a:r>
              <a:rPr lang="fr-FR" dirty="0" err="1" smtClean="0"/>
              <a:t>until</a:t>
            </a:r>
            <a:r>
              <a:rPr lang="fr-FR" dirty="0" smtClean="0"/>
              <a:t> </a:t>
            </a:r>
            <a:r>
              <a:rPr lang="fr-FR" dirty="0" err="1" smtClean="0"/>
              <a:t>ground</a:t>
            </a:r>
            <a:r>
              <a:rPr lang="fr-FR" dirty="0" smtClean="0"/>
              <a:t> down 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10 000s </a:t>
            </a:r>
            <a:r>
              <a:rPr lang="fr-FR" dirty="0" err="1" smtClean="0"/>
              <a:t>hostages</a:t>
            </a:r>
            <a:r>
              <a:rPr lang="fr-FR" dirty="0" smtClean="0"/>
              <a:t> </a:t>
            </a:r>
            <a:r>
              <a:rPr lang="fr-FR" dirty="0" err="1" smtClean="0"/>
              <a:t>taken</a:t>
            </a:r>
            <a:r>
              <a:rPr lang="fr-FR" dirty="0" smtClean="0"/>
              <a:t>; 1000s </a:t>
            </a:r>
            <a:r>
              <a:rPr lang="fr-FR" dirty="0" err="1" smtClean="0"/>
              <a:t>shot</a:t>
            </a:r>
            <a:r>
              <a:rPr lang="fr-FR" dirty="0" smtClean="0"/>
              <a:t>; villages </a:t>
            </a:r>
            <a:r>
              <a:rPr lang="fr-FR" dirty="0" err="1" smtClean="0"/>
              <a:t>burnt</a:t>
            </a:r>
            <a:r>
              <a:rPr lang="fr-FR" dirty="0" smtClean="0"/>
              <a:t> to </a:t>
            </a:r>
            <a:r>
              <a:rPr lang="fr-FR" dirty="0" err="1" smtClean="0"/>
              <a:t>ground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3976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25326" cy="1371600"/>
          </a:xfrm>
        </p:spPr>
        <p:txBody>
          <a:bodyPr/>
          <a:lstStyle/>
          <a:p>
            <a:r>
              <a:rPr lang="fr-FR" dirty="0" smtClean="0"/>
              <a:t>CIVIL WAR &amp; THE MAKING OF THE SOVIET SYSTEM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199" y="1752600"/>
            <a:ext cx="8031747" cy="4373563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fr-FR" dirty="0" smtClean="0"/>
              <a:t>CW – BV ‘</a:t>
            </a:r>
            <a:r>
              <a:rPr lang="fr-FR" dirty="0" err="1" smtClean="0"/>
              <a:t>heroic</a:t>
            </a:r>
            <a:r>
              <a:rPr lang="fr-FR" dirty="0" smtClean="0"/>
              <a:t> </a:t>
            </a:r>
            <a:r>
              <a:rPr lang="fr-FR" dirty="0" err="1" smtClean="0"/>
              <a:t>period</a:t>
            </a:r>
            <a:r>
              <a:rPr lang="fr-FR" dirty="0" smtClean="0"/>
              <a:t>’ – model for </a:t>
            </a:r>
            <a:r>
              <a:rPr lang="fr-FR" dirty="0" err="1" smtClean="0"/>
              <a:t>success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Shaped</a:t>
            </a:r>
            <a:r>
              <a:rPr lang="fr-FR" dirty="0" smtClean="0"/>
              <a:t> </a:t>
            </a:r>
            <a:r>
              <a:rPr lang="fr-FR" dirty="0" err="1" smtClean="0"/>
              <a:t>political</a:t>
            </a:r>
            <a:r>
              <a:rPr lang="fr-FR" dirty="0" smtClean="0"/>
              <a:t> habits for </a:t>
            </a:r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generations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Stalin’s</a:t>
            </a:r>
            <a:r>
              <a:rPr lang="fr-FR" dirty="0" smtClean="0"/>
              <a:t> ‘</a:t>
            </a:r>
            <a:r>
              <a:rPr lang="fr-FR" dirty="0" err="1" smtClean="0"/>
              <a:t>Bolshevik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r>
              <a:rPr lang="fr-FR" dirty="0" smtClean="0"/>
              <a:t>’; ‘</a:t>
            </a:r>
            <a:r>
              <a:rPr lang="fr-FR" dirty="0" err="1"/>
              <a:t>B</a:t>
            </a:r>
            <a:r>
              <a:rPr lang="fr-FR" dirty="0" err="1" smtClean="0"/>
              <a:t>olshevik</a:t>
            </a:r>
            <a:r>
              <a:rPr lang="fr-FR" dirty="0" smtClean="0"/>
              <a:t> tempo’ – </a:t>
            </a:r>
            <a:r>
              <a:rPr lang="fr-FR" dirty="0" err="1" smtClean="0"/>
              <a:t>eg</a:t>
            </a:r>
            <a:r>
              <a:rPr lang="fr-FR" dirty="0" smtClean="0"/>
              <a:t> 5YPs</a:t>
            </a:r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Military</a:t>
            </a:r>
            <a:r>
              <a:rPr lang="fr-FR" dirty="0" smtClean="0"/>
              <a:t> style </a:t>
            </a:r>
            <a:r>
              <a:rPr lang="fr-FR" dirty="0" err="1" smtClean="0"/>
              <a:t>Govt</a:t>
            </a:r>
            <a:r>
              <a:rPr lang="fr-FR" dirty="0" smtClean="0"/>
              <a:t> – ‘</a:t>
            </a:r>
            <a:r>
              <a:rPr lang="fr-FR" dirty="0" err="1" smtClean="0"/>
              <a:t>battles</a:t>
            </a:r>
            <a:r>
              <a:rPr lang="fr-FR" dirty="0" smtClean="0"/>
              <a:t>’, ‘fronts’, ‘</a:t>
            </a:r>
            <a:r>
              <a:rPr lang="fr-FR" dirty="0" err="1" smtClean="0"/>
              <a:t>campaigns</a:t>
            </a:r>
            <a:r>
              <a:rPr lang="fr-FR" dirty="0" smtClean="0"/>
              <a:t>’</a:t>
            </a: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Cult</a:t>
            </a:r>
            <a:r>
              <a:rPr lang="fr-FR" dirty="0" smtClean="0"/>
              <a:t> of sacrifice and </a:t>
            </a:r>
            <a:r>
              <a:rPr lang="fr-FR" dirty="0" err="1" smtClean="0"/>
              <a:t>greater</a:t>
            </a:r>
            <a:r>
              <a:rPr lang="fr-FR" dirty="0" smtClean="0"/>
              <a:t> </a:t>
            </a:r>
            <a:r>
              <a:rPr lang="fr-FR" smtClean="0"/>
              <a:t>glory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Permanent struggle </a:t>
            </a:r>
            <a:r>
              <a:rPr lang="fr-FR" dirty="0" err="1" smtClean="0"/>
              <a:t>against</a:t>
            </a:r>
            <a:r>
              <a:rPr lang="fr-FR" dirty="0" smtClean="0"/>
              <a:t> </a:t>
            </a:r>
            <a:r>
              <a:rPr lang="fr-FR" dirty="0" err="1" smtClean="0"/>
              <a:t>enemies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Mistrust</a:t>
            </a:r>
            <a:r>
              <a:rPr lang="fr-FR" dirty="0" smtClean="0"/>
              <a:t> of Ps and c/</a:t>
            </a:r>
            <a:r>
              <a:rPr lang="fr-FR" dirty="0" err="1" smtClean="0"/>
              <a:t>side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Planned</a:t>
            </a:r>
            <a:r>
              <a:rPr lang="fr-FR" dirty="0" smtClean="0"/>
              <a:t> </a:t>
            </a:r>
            <a:r>
              <a:rPr lang="fr-FR" dirty="0" err="1" smtClean="0"/>
              <a:t>ec</a:t>
            </a:r>
            <a:r>
              <a:rPr lang="fr-FR" dirty="0" smtClean="0"/>
              <a:t> – mil </a:t>
            </a:r>
            <a:r>
              <a:rPr lang="fr-FR" dirty="0" err="1" smtClean="0"/>
              <a:t>lab</a:t>
            </a:r>
            <a:r>
              <a:rPr lang="fr-FR" dirty="0" smtClean="0"/>
              <a:t>; </a:t>
            </a:r>
            <a:r>
              <a:rPr lang="fr-FR" dirty="0" err="1" smtClean="0"/>
              <a:t>utopian</a:t>
            </a:r>
            <a:r>
              <a:rPr lang="fr-FR" dirty="0" smtClean="0"/>
              <a:t> vision of state as </a:t>
            </a:r>
            <a:r>
              <a:rPr lang="fr-FR" dirty="0" err="1" smtClean="0"/>
              <a:t>planners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2634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710905" cy="1371600"/>
          </a:xfrm>
        </p:spPr>
        <p:txBody>
          <a:bodyPr/>
          <a:lstStyle/>
          <a:p>
            <a:r>
              <a:rPr lang="fr-FR" dirty="0" err="1" smtClean="0"/>
              <a:t>Czech</a:t>
            </a:r>
            <a:r>
              <a:rPr lang="fr-FR" dirty="0" smtClean="0"/>
              <a:t> </a:t>
            </a:r>
            <a:r>
              <a:rPr lang="fr-FR" dirty="0" err="1" smtClean="0"/>
              <a:t>Legion</a:t>
            </a:r>
            <a:r>
              <a:rPr lang="fr-FR" dirty="0" smtClean="0"/>
              <a:t> &amp; civil </a:t>
            </a:r>
            <a:r>
              <a:rPr lang="fr-FR" dirty="0" err="1" smtClean="0"/>
              <a:t>war</a:t>
            </a:r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111958" cy="4373563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fr-FR" dirty="0" smtClean="0"/>
              <a:t>35 000 Cz/</a:t>
            </a:r>
            <a:r>
              <a:rPr lang="fr-FR" dirty="0" err="1" smtClean="0"/>
              <a:t>Sl</a:t>
            </a:r>
            <a:r>
              <a:rPr lang="fr-FR" dirty="0" smtClean="0"/>
              <a:t> </a:t>
            </a:r>
            <a:r>
              <a:rPr lang="fr-FR" dirty="0" err="1" smtClean="0"/>
              <a:t>POWs</a:t>
            </a:r>
            <a:r>
              <a:rPr lang="fr-FR" dirty="0" smtClean="0"/>
              <a:t> &amp; AH </a:t>
            </a:r>
            <a:r>
              <a:rPr lang="fr-FR" dirty="0" err="1" smtClean="0"/>
              <a:t>deserters</a:t>
            </a:r>
            <a:r>
              <a:rPr lang="fr-FR" dirty="0" smtClean="0"/>
              <a:t> </a:t>
            </a:r>
            <a:r>
              <a:rPr lang="fr-FR" dirty="0" err="1" smtClean="0"/>
              <a:t>now</a:t>
            </a:r>
            <a:r>
              <a:rPr lang="fr-FR" dirty="0" smtClean="0"/>
              <a:t> on Soviet </a:t>
            </a:r>
            <a:r>
              <a:rPr lang="fr-FR" dirty="0" err="1" smtClean="0"/>
              <a:t>soil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Joined</a:t>
            </a:r>
            <a:r>
              <a:rPr lang="fr-FR" dirty="0" smtClean="0"/>
              <a:t> w/</a:t>
            </a:r>
            <a:r>
              <a:rPr lang="fr-FR" dirty="0" err="1" smtClean="0"/>
              <a:t>Rs</a:t>
            </a:r>
            <a:r>
              <a:rPr lang="fr-FR" dirty="0" smtClean="0"/>
              <a:t> vs AH, but </a:t>
            </a:r>
            <a:r>
              <a:rPr lang="fr-FR" dirty="0" err="1" smtClean="0"/>
              <a:t>stranded</a:t>
            </a:r>
            <a:r>
              <a:rPr lang="fr-FR" dirty="0" smtClean="0"/>
              <a:t> – </a:t>
            </a:r>
            <a:r>
              <a:rPr lang="fr-FR" dirty="0" err="1" smtClean="0"/>
              <a:t>only</a:t>
            </a:r>
            <a:r>
              <a:rPr lang="fr-FR" dirty="0" smtClean="0"/>
              <a:t> route </a:t>
            </a:r>
            <a:r>
              <a:rPr lang="fr-FR" dirty="0" err="1" smtClean="0"/>
              <a:t>was</a:t>
            </a:r>
            <a:r>
              <a:rPr lang="fr-FR" dirty="0" smtClean="0"/>
              <a:t> E via </a:t>
            </a:r>
            <a:r>
              <a:rPr lang="fr-FR" dirty="0" err="1"/>
              <a:t>S</a:t>
            </a:r>
            <a:r>
              <a:rPr lang="fr-FR" dirty="0" err="1" smtClean="0"/>
              <a:t>iberia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Wanted</a:t>
            </a:r>
            <a:r>
              <a:rPr lang="fr-FR" dirty="0" smtClean="0"/>
              <a:t> to continue </a:t>
            </a:r>
            <a:r>
              <a:rPr lang="fr-FR" dirty="0" err="1" smtClean="0"/>
              <a:t>fighting</a:t>
            </a:r>
            <a:r>
              <a:rPr lang="fr-FR" dirty="0" smtClean="0"/>
              <a:t> v AH on WF</a:t>
            </a:r>
          </a:p>
          <a:p>
            <a:pPr marL="342900" indent="-342900">
              <a:buFont typeface="Arial"/>
              <a:buChar char="•"/>
            </a:pP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Mid</a:t>
            </a:r>
            <a:r>
              <a:rPr lang="fr-FR" dirty="0" smtClean="0"/>
              <a:t>-May – </a:t>
            </a:r>
            <a:r>
              <a:rPr lang="fr-FR" dirty="0" err="1" smtClean="0"/>
              <a:t>Red</a:t>
            </a:r>
            <a:r>
              <a:rPr lang="fr-FR" dirty="0" smtClean="0"/>
              <a:t> </a:t>
            </a:r>
            <a:r>
              <a:rPr lang="fr-FR" dirty="0" err="1" smtClean="0"/>
              <a:t>Guard</a:t>
            </a:r>
            <a:r>
              <a:rPr lang="fr-FR" dirty="0" smtClean="0"/>
              <a:t> </a:t>
            </a:r>
            <a:r>
              <a:rPr lang="fr-FR" dirty="0" err="1" smtClean="0"/>
              <a:t>attempted</a:t>
            </a:r>
            <a:r>
              <a:rPr lang="fr-FR" dirty="0" smtClean="0"/>
              <a:t> to seize </a:t>
            </a:r>
            <a:r>
              <a:rPr lang="fr-FR" dirty="0" err="1" smtClean="0"/>
              <a:t>weapons</a:t>
            </a:r>
            <a:r>
              <a:rPr lang="fr-FR" dirty="0" smtClean="0"/>
              <a:t> – </a:t>
            </a:r>
            <a:r>
              <a:rPr lang="fr-FR" dirty="0" err="1" smtClean="0"/>
              <a:t>fought</a:t>
            </a:r>
            <a:r>
              <a:rPr lang="fr-FR" dirty="0" smtClean="0"/>
              <a:t> off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08/06/18 – CL est </a:t>
            </a:r>
            <a:r>
              <a:rPr lang="fr-FR" dirty="0" err="1" smtClean="0"/>
              <a:t>Komuch</a:t>
            </a:r>
            <a:r>
              <a:rPr lang="fr-FR" dirty="0" smtClean="0"/>
              <a:t> </a:t>
            </a:r>
            <a:r>
              <a:rPr lang="fr-FR" dirty="0" err="1" smtClean="0"/>
              <a:t>Govt</a:t>
            </a:r>
            <a:r>
              <a:rPr lang="fr-FR" dirty="0" smtClean="0"/>
              <a:t> w/ </a:t>
            </a:r>
            <a:r>
              <a:rPr lang="fr-FR" dirty="0" err="1" smtClean="0"/>
              <a:t>RSRs</a:t>
            </a:r>
            <a:r>
              <a:rPr lang="fr-FR" dirty="0" smtClean="0"/>
              <a:t> – </a:t>
            </a:r>
            <a:r>
              <a:rPr lang="fr-FR" dirty="0" err="1" smtClean="0"/>
              <a:t>get</a:t>
            </a:r>
            <a:r>
              <a:rPr lang="fr-FR" dirty="0" smtClean="0"/>
              <a:t> R back in 1WW</a:t>
            </a:r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RSRs</a:t>
            </a:r>
            <a:r>
              <a:rPr lang="fr-FR" dirty="0" smtClean="0"/>
              <a:t> </a:t>
            </a:r>
            <a:r>
              <a:rPr lang="fr-FR" dirty="0" err="1" smtClean="0"/>
              <a:t>promised</a:t>
            </a:r>
            <a:r>
              <a:rPr lang="fr-FR" dirty="0" smtClean="0"/>
              <a:t> to </a:t>
            </a:r>
            <a:r>
              <a:rPr lang="fr-FR" dirty="0" err="1" smtClean="0"/>
              <a:t>get</a:t>
            </a:r>
            <a:r>
              <a:rPr lang="fr-FR" dirty="0" smtClean="0"/>
              <a:t> UK &amp; F </a:t>
            </a:r>
            <a:r>
              <a:rPr lang="fr-FR" dirty="0" err="1" smtClean="0"/>
              <a:t>supp</a:t>
            </a:r>
            <a:r>
              <a:rPr lang="fr-FR" dirty="0" smtClean="0"/>
              <a:t> – st of CW – </a:t>
            </a:r>
            <a:r>
              <a:rPr lang="fr-FR" dirty="0" err="1" smtClean="0"/>
              <a:t>Rs</a:t>
            </a:r>
            <a:r>
              <a:rPr lang="fr-FR" dirty="0" smtClean="0"/>
              <a:t> v </a:t>
            </a:r>
            <a:r>
              <a:rPr lang="fr-FR" dirty="0" err="1" smtClean="0"/>
              <a:t>Ws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S </a:t>
            </a:r>
            <a:r>
              <a:rPr lang="fr-FR" dirty="0" err="1" smtClean="0"/>
              <a:t>Russia</a:t>
            </a:r>
            <a:r>
              <a:rPr lang="fr-FR" dirty="0" smtClean="0"/>
              <a:t> – R Don – 1st W </a:t>
            </a:r>
            <a:r>
              <a:rPr lang="fr-FR" dirty="0" err="1" smtClean="0"/>
              <a:t>army</a:t>
            </a:r>
            <a:r>
              <a:rPr lang="fr-FR" dirty="0" smtClean="0"/>
              <a:t> </a:t>
            </a:r>
            <a:r>
              <a:rPr lang="fr-FR" dirty="0" err="1" smtClean="0"/>
              <a:t>moving</a:t>
            </a:r>
            <a:r>
              <a:rPr lang="fr-FR" dirty="0" smtClean="0"/>
              <a:t> N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Kornilov-</a:t>
            </a:r>
            <a:r>
              <a:rPr lang="fr-FR" dirty="0" err="1" smtClean="0"/>
              <a:t>Denikin’s</a:t>
            </a:r>
            <a:r>
              <a:rPr lang="fr-FR" dirty="0" smtClean="0"/>
              <a:t> 4 000 </a:t>
            </a:r>
            <a:r>
              <a:rPr lang="fr-FR" dirty="0" err="1" smtClean="0"/>
              <a:t>army</a:t>
            </a:r>
            <a:r>
              <a:rPr lang="fr-FR" dirty="0" smtClean="0"/>
              <a:t> </a:t>
            </a:r>
            <a:r>
              <a:rPr lang="fr-FR" dirty="0" err="1" smtClean="0"/>
              <a:t>volunteers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Rioting</a:t>
            </a:r>
            <a:r>
              <a:rPr lang="fr-FR" dirty="0" smtClean="0"/>
              <a:t> </a:t>
            </a:r>
            <a:r>
              <a:rPr lang="fr-FR" dirty="0" err="1" smtClean="0"/>
              <a:t>Cossacks</a:t>
            </a:r>
            <a:r>
              <a:rPr lang="fr-FR" dirty="0" smtClean="0"/>
              <a:t> 40 000 </a:t>
            </a:r>
            <a:r>
              <a:rPr lang="fr-FR" dirty="0" err="1" smtClean="0"/>
              <a:t>peasant</a:t>
            </a:r>
            <a:r>
              <a:rPr lang="fr-FR" dirty="0" smtClean="0"/>
              <a:t> </a:t>
            </a:r>
            <a:r>
              <a:rPr lang="fr-FR" dirty="0" err="1" smtClean="0"/>
              <a:t>militia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1417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fr-FR" dirty="0" err="1" smtClean="0"/>
              <a:t>Kolchak</a:t>
            </a:r>
            <a:r>
              <a:rPr lang="fr-FR" dirty="0" smtClean="0"/>
              <a:t> &amp; </a:t>
            </a:r>
            <a:r>
              <a:rPr lang="fr-FR" dirty="0" err="1" smtClean="0"/>
              <a:t>denikin</a:t>
            </a:r>
            <a:r>
              <a:rPr lang="fr-FR" dirty="0" smtClean="0"/>
              <a:t> White </a:t>
            </a:r>
            <a:r>
              <a:rPr lang="fr-FR" dirty="0" err="1" smtClean="0"/>
              <a:t>army</a:t>
            </a:r>
            <a:r>
              <a:rPr lang="fr-FR" dirty="0" smtClean="0"/>
              <a:t> offensives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752600"/>
            <a:ext cx="7884695" cy="48514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fr-FR" dirty="0" err="1" smtClean="0"/>
              <a:t>Komuch</a:t>
            </a:r>
            <a:r>
              <a:rPr lang="fr-FR" dirty="0" smtClean="0"/>
              <a:t> </a:t>
            </a:r>
            <a:r>
              <a:rPr lang="fr-FR" dirty="0" err="1" smtClean="0"/>
              <a:t>Govt</a:t>
            </a:r>
            <a:r>
              <a:rPr lang="fr-FR" dirty="0" smtClean="0"/>
              <a:t> </a:t>
            </a:r>
            <a:r>
              <a:rPr lang="fr-FR" dirty="0" err="1" smtClean="0"/>
              <a:t>collapsed</a:t>
            </a:r>
            <a:r>
              <a:rPr lang="fr-FR" dirty="0" smtClean="0"/>
              <a:t> w/end of WWI as CL </a:t>
            </a:r>
            <a:r>
              <a:rPr lang="fr-FR" dirty="0" err="1" smtClean="0"/>
              <a:t>went</a:t>
            </a:r>
            <a:r>
              <a:rPr lang="fr-FR" dirty="0" smtClean="0"/>
              <a:t> home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SRS </a:t>
            </a:r>
            <a:r>
              <a:rPr lang="fr-FR" dirty="0" err="1" smtClean="0"/>
              <a:t>fled</a:t>
            </a:r>
            <a:r>
              <a:rPr lang="fr-FR" dirty="0" smtClean="0"/>
              <a:t> E to Omsk – </a:t>
            </a:r>
            <a:r>
              <a:rPr lang="fr-FR" dirty="0" err="1" smtClean="0"/>
              <a:t>ended</a:t>
            </a:r>
            <a:r>
              <a:rPr lang="fr-FR" dirty="0" smtClean="0"/>
              <a:t> up </a:t>
            </a:r>
            <a:r>
              <a:rPr lang="fr-FR" dirty="0" err="1" smtClean="0"/>
              <a:t>under</a:t>
            </a:r>
            <a:r>
              <a:rPr lang="fr-FR" dirty="0" smtClean="0"/>
              <a:t> </a:t>
            </a:r>
            <a:r>
              <a:rPr lang="fr-FR" dirty="0" err="1" smtClean="0"/>
              <a:t>Admiral</a:t>
            </a:r>
            <a:r>
              <a:rPr lang="fr-FR" dirty="0" smtClean="0"/>
              <a:t> </a:t>
            </a:r>
            <a:r>
              <a:rPr lang="fr-FR" dirty="0" err="1" smtClean="0"/>
              <a:t>Kolchak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UK, F, US </a:t>
            </a:r>
            <a:r>
              <a:rPr lang="fr-FR" dirty="0" err="1" smtClean="0"/>
              <a:t>supp</a:t>
            </a:r>
            <a:r>
              <a:rPr lang="fr-FR" dirty="0" smtClean="0"/>
              <a:t> – </a:t>
            </a:r>
            <a:r>
              <a:rPr lang="fr-FR" dirty="0" err="1" smtClean="0"/>
              <a:t>pol</a:t>
            </a:r>
            <a:r>
              <a:rPr lang="fr-FR" dirty="0" smtClean="0"/>
              <a:t> justification </a:t>
            </a:r>
            <a:r>
              <a:rPr lang="fr-FR" dirty="0" err="1" smtClean="0"/>
              <a:t>even</a:t>
            </a:r>
            <a:r>
              <a:rPr lang="fr-FR" dirty="0" smtClean="0"/>
              <a:t> w/end of WWI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1919 - 100 000 </a:t>
            </a:r>
            <a:r>
              <a:rPr lang="fr-FR" dirty="0" err="1" smtClean="0"/>
              <a:t>strong</a:t>
            </a:r>
            <a:r>
              <a:rPr lang="fr-FR" dirty="0" smtClean="0"/>
              <a:t> </a:t>
            </a:r>
            <a:r>
              <a:rPr lang="fr-FR" dirty="0" err="1" smtClean="0"/>
              <a:t>advanced</a:t>
            </a:r>
            <a:r>
              <a:rPr lang="fr-FR" dirty="0" smtClean="0"/>
              <a:t> to Volga </a:t>
            </a:r>
            <a:r>
              <a:rPr lang="fr-FR" dirty="0" err="1" smtClean="0"/>
              <a:t>before</a:t>
            </a:r>
            <a:r>
              <a:rPr lang="fr-FR" dirty="0" smtClean="0"/>
              <a:t> RA </a:t>
            </a:r>
            <a:r>
              <a:rPr lang="fr-FR" dirty="0" err="1" smtClean="0"/>
              <a:t>counter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Simultaneously</a:t>
            </a:r>
            <a:r>
              <a:rPr lang="fr-FR" dirty="0" smtClean="0"/>
              <a:t>, </a:t>
            </a:r>
            <a:r>
              <a:rPr lang="fr-FR" dirty="0" err="1" smtClean="0"/>
              <a:t>Denikin</a:t>
            </a:r>
            <a:r>
              <a:rPr lang="fr-FR" dirty="0" smtClean="0"/>
              <a:t> </a:t>
            </a:r>
            <a:r>
              <a:rPr lang="fr-FR" dirty="0" err="1" smtClean="0"/>
              <a:t>struck</a:t>
            </a:r>
            <a:r>
              <a:rPr lang="fr-FR" dirty="0" smtClean="0"/>
              <a:t> SE Ukraine &amp; </a:t>
            </a:r>
            <a:r>
              <a:rPr lang="fr-FR" dirty="0" err="1" smtClean="0"/>
              <a:t>Donbas</a:t>
            </a:r>
            <a:r>
              <a:rPr lang="fr-FR" dirty="0" smtClean="0"/>
              <a:t> mines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Area of </a:t>
            </a:r>
            <a:r>
              <a:rPr lang="fr-FR" dirty="0" err="1" smtClean="0"/>
              <a:t>Cossack</a:t>
            </a:r>
            <a:r>
              <a:rPr lang="fr-FR" dirty="0" smtClean="0"/>
              <a:t> </a:t>
            </a:r>
            <a:r>
              <a:rPr lang="fr-FR" dirty="0" err="1" smtClean="0"/>
              <a:t>rebellion</a:t>
            </a:r>
            <a:r>
              <a:rPr lang="fr-FR" dirty="0" smtClean="0"/>
              <a:t> v RT &amp; </a:t>
            </a:r>
            <a:r>
              <a:rPr lang="fr-FR" dirty="0" err="1" smtClean="0"/>
              <a:t>Decossackisation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UK, F </a:t>
            </a:r>
            <a:r>
              <a:rPr lang="fr-FR" dirty="0" err="1" smtClean="0"/>
              <a:t>supp</a:t>
            </a:r>
            <a:r>
              <a:rPr lang="fr-FR" dirty="0" smtClean="0"/>
              <a:t> – W </a:t>
            </a:r>
            <a:r>
              <a:rPr lang="fr-FR" dirty="0" err="1" smtClean="0"/>
              <a:t>adv</a:t>
            </a:r>
            <a:r>
              <a:rPr lang="fr-FR" dirty="0" smtClean="0"/>
              <a:t> w/RA in </a:t>
            </a:r>
            <a:r>
              <a:rPr lang="fr-FR" dirty="0" err="1" smtClean="0"/>
              <a:t>crisis</a:t>
            </a:r>
            <a:r>
              <a:rPr lang="fr-FR" dirty="0" smtClean="0"/>
              <a:t> – 1 </a:t>
            </a:r>
            <a:r>
              <a:rPr lang="fr-FR" dirty="0" err="1" smtClean="0"/>
              <a:t>mill</a:t>
            </a:r>
            <a:r>
              <a:rPr lang="fr-FR" dirty="0" smtClean="0"/>
              <a:t> </a:t>
            </a:r>
            <a:r>
              <a:rPr lang="fr-FR" dirty="0" err="1" smtClean="0"/>
              <a:t>deserters</a:t>
            </a:r>
            <a:r>
              <a:rPr lang="fr-FR" dirty="0" smtClean="0"/>
              <a:t> Mar-</a:t>
            </a:r>
            <a:r>
              <a:rPr lang="fr-FR" dirty="0" err="1" smtClean="0"/>
              <a:t>Oct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03/07/19 – </a:t>
            </a:r>
            <a:r>
              <a:rPr lang="fr-FR" dirty="0" err="1" smtClean="0"/>
              <a:t>Ds</a:t>
            </a:r>
            <a:r>
              <a:rPr lang="fr-FR" dirty="0" smtClean="0"/>
              <a:t> Moscow Directive – </a:t>
            </a:r>
            <a:r>
              <a:rPr lang="fr-FR" dirty="0" err="1" smtClean="0"/>
              <a:t>rapid</a:t>
            </a:r>
            <a:r>
              <a:rPr lang="fr-FR" dirty="0" smtClean="0"/>
              <a:t> </a:t>
            </a:r>
            <a:r>
              <a:rPr lang="fr-FR" dirty="0" err="1" smtClean="0"/>
              <a:t>adv</a:t>
            </a:r>
            <a:r>
              <a:rPr lang="fr-FR" dirty="0" smtClean="0"/>
              <a:t> to M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14/10/19 – D </a:t>
            </a:r>
            <a:r>
              <a:rPr lang="fr-FR" dirty="0" err="1" smtClean="0"/>
              <a:t>only</a:t>
            </a:r>
            <a:r>
              <a:rPr lang="fr-FR" dirty="0" smtClean="0"/>
              <a:t> 250 miles </a:t>
            </a:r>
            <a:r>
              <a:rPr lang="fr-FR" dirty="0" err="1" smtClean="0"/>
              <a:t>away</a:t>
            </a:r>
            <a:r>
              <a:rPr lang="fr-FR" dirty="0" smtClean="0"/>
              <a:t> but </a:t>
            </a:r>
            <a:r>
              <a:rPr lang="fr-FR" dirty="0" err="1" smtClean="0"/>
              <a:t>fatally</a:t>
            </a:r>
            <a:r>
              <a:rPr lang="fr-FR" dirty="0" smtClean="0"/>
              <a:t> </a:t>
            </a:r>
            <a:r>
              <a:rPr lang="fr-FR" dirty="0" err="1" smtClean="0"/>
              <a:t>overstretched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Routed</a:t>
            </a:r>
            <a:r>
              <a:rPr lang="fr-FR" dirty="0" smtClean="0"/>
              <a:t> by </a:t>
            </a:r>
            <a:r>
              <a:rPr lang="fr-FR" dirty="0" err="1" smtClean="0"/>
              <a:t>comb</a:t>
            </a:r>
            <a:r>
              <a:rPr lang="fr-FR" dirty="0" smtClean="0"/>
              <a:t> of </a:t>
            </a:r>
            <a:r>
              <a:rPr lang="fr-FR" dirty="0" err="1"/>
              <a:t>A</a:t>
            </a:r>
            <a:r>
              <a:rPr lang="fr-FR" dirty="0" err="1" smtClean="0"/>
              <a:t>narchists</a:t>
            </a:r>
            <a:r>
              <a:rPr lang="fr-FR" dirty="0" smtClean="0"/>
              <a:t>, </a:t>
            </a:r>
            <a:r>
              <a:rPr lang="fr-FR" dirty="0" err="1" smtClean="0"/>
              <a:t>Ukr</a:t>
            </a:r>
            <a:r>
              <a:rPr lang="fr-FR" dirty="0" smtClean="0"/>
              <a:t> </a:t>
            </a:r>
            <a:r>
              <a:rPr lang="fr-FR" dirty="0" err="1" smtClean="0"/>
              <a:t>Nats</a:t>
            </a:r>
            <a:r>
              <a:rPr lang="fr-FR" dirty="0" smtClean="0"/>
              <a:t>, RA &amp; P </a:t>
            </a:r>
            <a:r>
              <a:rPr lang="fr-FR" dirty="0" err="1" smtClean="0"/>
              <a:t>militia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endParaRPr lang="fr-FR" dirty="0" smtClean="0"/>
          </a:p>
          <a:p>
            <a:pPr marL="342900" indent="-342900">
              <a:buFont typeface="Arial"/>
              <a:buChar char="•"/>
            </a:pPr>
            <a:endParaRPr lang="fr-FR" dirty="0" smtClean="0"/>
          </a:p>
          <a:p>
            <a:pPr marL="342900" indent="-342900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2425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fr-FR" dirty="0" smtClean="0"/>
              <a:t>Course of the civil </a:t>
            </a:r>
            <a:r>
              <a:rPr lang="fr-FR" dirty="0" err="1" smtClean="0"/>
              <a:t>war</a:t>
            </a:r>
            <a:endParaRPr lang="fr-FR" dirty="0"/>
          </a:p>
        </p:txBody>
      </p:sp>
      <p:pic>
        <p:nvPicPr>
          <p:cNvPr id="6" name="Espace réservé du contenu 5" descr="mcd_mwh2005_0618377115_p436_f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55" b="535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90293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45116" cy="1371600"/>
          </a:xfrm>
        </p:spPr>
        <p:txBody>
          <a:bodyPr/>
          <a:lstStyle/>
          <a:p>
            <a:r>
              <a:rPr lang="fr-FR" dirty="0" smtClean="0"/>
              <a:t>‘Our party </a:t>
            </a:r>
            <a:r>
              <a:rPr lang="fr-FR" dirty="0" err="1" smtClean="0"/>
              <a:t>is</a:t>
            </a:r>
            <a:r>
              <a:rPr lang="fr-FR" dirty="0" smtClean="0"/>
              <a:t> for civil </a:t>
            </a:r>
            <a:r>
              <a:rPr lang="fr-FR" dirty="0" err="1" smtClean="0"/>
              <a:t>war</a:t>
            </a:r>
            <a:r>
              <a:rPr lang="fr-FR" dirty="0" smtClean="0"/>
              <a:t>’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fr-FR" dirty="0" smtClean="0"/>
              <a:t>04/06/18 </a:t>
            </a:r>
            <a:r>
              <a:rPr lang="fr-FR" dirty="0" err="1"/>
              <a:t>T</a:t>
            </a:r>
            <a:r>
              <a:rPr lang="fr-FR" dirty="0" err="1" smtClean="0"/>
              <a:t>rotsky</a:t>
            </a:r>
            <a:r>
              <a:rPr lang="fr-FR" dirty="0" smtClean="0"/>
              <a:t> </a:t>
            </a:r>
            <a:r>
              <a:rPr lang="fr-FR" dirty="0" err="1" smtClean="0"/>
              <a:t>illustrated</a:t>
            </a:r>
            <a:r>
              <a:rPr lang="fr-FR" dirty="0" smtClean="0"/>
              <a:t> BV stance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CW a </a:t>
            </a:r>
            <a:r>
              <a:rPr lang="fr-FR" dirty="0" err="1" smtClean="0"/>
              <a:t>necessary</a:t>
            </a:r>
            <a:r>
              <a:rPr lang="fr-FR" dirty="0" smtClean="0"/>
              <a:t> stage of class </a:t>
            </a:r>
            <a:r>
              <a:rPr lang="fr-FR" dirty="0" err="1" smtClean="0"/>
              <a:t>conflict</a:t>
            </a:r>
            <a:endParaRPr lang="fr-FR" dirty="0" smtClean="0"/>
          </a:p>
          <a:p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Polarise opinion b/w </a:t>
            </a:r>
            <a:r>
              <a:rPr lang="fr-FR" dirty="0" err="1" smtClean="0"/>
              <a:t>Rev</a:t>
            </a:r>
            <a:r>
              <a:rPr lang="fr-FR" dirty="0" smtClean="0"/>
              <a:t> &amp; </a:t>
            </a:r>
            <a:r>
              <a:rPr lang="fr-FR" dirty="0" err="1" smtClean="0"/>
              <a:t>Counter-Rev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State extension of mil and </a:t>
            </a:r>
            <a:r>
              <a:rPr lang="fr-FR" dirty="0" err="1" smtClean="0"/>
              <a:t>pol</a:t>
            </a:r>
            <a:r>
              <a:rPr lang="fr-FR" dirty="0" smtClean="0"/>
              <a:t> power - use of </a:t>
            </a:r>
            <a:r>
              <a:rPr lang="fr-FR" dirty="0" err="1" smtClean="0"/>
              <a:t>Terror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All </a:t>
            </a:r>
            <a:r>
              <a:rPr lang="fr-FR" dirty="0" err="1" smtClean="0"/>
              <a:t>req</a:t>
            </a:r>
            <a:r>
              <a:rPr lang="fr-FR" dirty="0" smtClean="0"/>
              <a:t> if </a:t>
            </a:r>
            <a:r>
              <a:rPr lang="fr-FR" dirty="0" err="1" smtClean="0"/>
              <a:t>DotP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to </a:t>
            </a:r>
            <a:r>
              <a:rPr lang="fr-FR" dirty="0" err="1" smtClean="0"/>
              <a:t>emerge</a:t>
            </a:r>
            <a:r>
              <a:rPr lang="fr-FR" dirty="0" smtClean="0"/>
              <a:t> </a:t>
            </a:r>
            <a:r>
              <a:rPr lang="fr-FR" dirty="0" err="1" smtClean="0"/>
              <a:t>victorious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needed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a </a:t>
            </a:r>
            <a:r>
              <a:rPr lang="fr-FR" dirty="0" err="1" smtClean="0"/>
              <a:t>way</a:t>
            </a:r>
            <a:r>
              <a:rPr lang="fr-FR" dirty="0" smtClean="0"/>
              <a:t> to </a:t>
            </a:r>
            <a:r>
              <a:rPr lang="fr-FR" dirty="0" err="1" smtClean="0"/>
              <a:t>win</a:t>
            </a:r>
            <a:r>
              <a:rPr lang="fr-FR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370027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10379" cy="1371600"/>
          </a:xfrm>
        </p:spPr>
        <p:txBody>
          <a:bodyPr/>
          <a:lstStyle/>
          <a:p>
            <a:r>
              <a:rPr lang="fr-FR" dirty="0" err="1" smtClean="0"/>
              <a:t>Trotsky</a:t>
            </a:r>
            <a:r>
              <a:rPr lang="fr-FR" dirty="0" smtClean="0"/>
              <a:t> &amp; </a:t>
            </a:r>
            <a:r>
              <a:rPr lang="fr-FR" dirty="0" err="1" smtClean="0"/>
              <a:t>red</a:t>
            </a:r>
            <a:r>
              <a:rPr lang="fr-FR" dirty="0" smtClean="0"/>
              <a:t> </a:t>
            </a:r>
            <a:r>
              <a:rPr lang="fr-FR" dirty="0" err="1" smtClean="0"/>
              <a:t>army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752600"/>
            <a:ext cx="8165433" cy="4784558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fr-FR" dirty="0" err="1" smtClean="0"/>
              <a:t>T</a:t>
            </a:r>
            <a:r>
              <a:rPr lang="fr-FR" dirty="0" smtClean="0"/>
              <a:t> – BV </a:t>
            </a:r>
            <a:r>
              <a:rPr lang="fr-FR" dirty="0" err="1" smtClean="0"/>
              <a:t>War</a:t>
            </a:r>
            <a:r>
              <a:rPr lang="fr-FR" dirty="0" smtClean="0"/>
              <a:t> </a:t>
            </a:r>
            <a:r>
              <a:rPr lang="fr-FR" dirty="0" err="1" smtClean="0"/>
              <a:t>Commissar</a:t>
            </a:r>
            <a:r>
              <a:rPr lang="fr-FR" dirty="0" smtClean="0"/>
              <a:t> – </a:t>
            </a:r>
            <a:r>
              <a:rPr lang="fr-FR" dirty="0" err="1" smtClean="0"/>
              <a:t>Red</a:t>
            </a:r>
            <a:r>
              <a:rPr lang="fr-FR" dirty="0" smtClean="0"/>
              <a:t> </a:t>
            </a:r>
            <a:r>
              <a:rPr lang="fr-FR" dirty="0" err="1" smtClean="0"/>
              <a:t>Guards</a:t>
            </a:r>
            <a:r>
              <a:rPr lang="fr-FR" dirty="0" smtClean="0"/>
              <a:t>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routed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RA - </a:t>
            </a:r>
            <a:r>
              <a:rPr lang="fr-FR" dirty="0" err="1" smtClean="0"/>
              <a:t>remodelled</a:t>
            </a:r>
            <a:r>
              <a:rPr lang="fr-FR" dirty="0" smtClean="0"/>
              <a:t> </a:t>
            </a:r>
            <a:r>
              <a:rPr lang="fr-FR" dirty="0" err="1" smtClean="0"/>
              <a:t>conscript</a:t>
            </a:r>
            <a:r>
              <a:rPr lang="fr-FR" dirty="0" smtClean="0"/>
              <a:t> </a:t>
            </a:r>
            <a:r>
              <a:rPr lang="fr-FR" dirty="0" err="1" smtClean="0"/>
              <a:t>army</a:t>
            </a:r>
            <a:r>
              <a:rPr lang="fr-FR" dirty="0" smtClean="0"/>
              <a:t> – </a:t>
            </a:r>
            <a:r>
              <a:rPr lang="fr-FR" dirty="0" err="1" smtClean="0"/>
              <a:t>still</a:t>
            </a:r>
            <a:r>
              <a:rPr lang="fr-FR" dirty="0" smtClean="0"/>
              <a:t> </a:t>
            </a:r>
            <a:r>
              <a:rPr lang="fr-FR" dirty="0" err="1" smtClean="0"/>
              <a:t>faced</a:t>
            </a:r>
            <a:r>
              <a:rPr lang="fr-FR" dirty="0" smtClean="0"/>
              <a:t> </a:t>
            </a:r>
            <a:r>
              <a:rPr lang="fr-FR" dirty="0" err="1" smtClean="0"/>
              <a:t>probs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Not </a:t>
            </a:r>
            <a:r>
              <a:rPr lang="fr-FR" dirty="0" err="1" smtClean="0"/>
              <a:t>popular</a:t>
            </a:r>
            <a:r>
              <a:rPr lang="fr-FR" dirty="0" smtClean="0"/>
              <a:t> </a:t>
            </a:r>
            <a:r>
              <a:rPr lang="fr-FR" dirty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Party </a:t>
            </a:r>
            <a:r>
              <a:rPr lang="fr-FR" dirty="0" err="1" smtClean="0"/>
              <a:t>members</a:t>
            </a:r>
            <a:r>
              <a:rPr lang="fr-FR" dirty="0" smtClean="0"/>
              <a:t> – </a:t>
            </a:r>
            <a:r>
              <a:rPr lang="fr-FR" dirty="0" err="1" smtClean="0"/>
              <a:t>Military</a:t>
            </a:r>
            <a:r>
              <a:rPr lang="fr-FR" dirty="0" smtClean="0"/>
              <a:t> Opposition</a:t>
            </a:r>
          </a:p>
          <a:p>
            <a:pPr marL="342900" indent="-342900">
              <a:buFont typeface="Arial"/>
              <a:buChar char="•"/>
            </a:pP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Conscript</a:t>
            </a:r>
            <a:r>
              <a:rPr lang="fr-FR" dirty="0" smtClean="0"/>
              <a:t> </a:t>
            </a:r>
            <a:r>
              <a:rPr lang="fr-FR" dirty="0" err="1" smtClean="0"/>
              <a:t>army</a:t>
            </a:r>
            <a:r>
              <a:rPr lang="fr-FR" dirty="0" smtClean="0"/>
              <a:t> = P </a:t>
            </a:r>
            <a:r>
              <a:rPr lang="fr-FR" dirty="0" err="1" smtClean="0"/>
              <a:t>soldiers</a:t>
            </a:r>
            <a:r>
              <a:rPr lang="fr-FR" dirty="0" smtClean="0"/>
              <a:t> – Ps anti-</a:t>
            </a:r>
            <a:r>
              <a:rPr lang="fr-FR" dirty="0" err="1" smtClean="0"/>
              <a:t>Rev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Reinstatement</a:t>
            </a:r>
            <a:r>
              <a:rPr lang="fr-FR" dirty="0" smtClean="0"/>
              <a:t> of ex-</a:t>
            </a:r>
            <a:r>
              <a:rPr lang="fr-FR" dirty="0" err="1" smtClean="0"/>
              <a:t>Tsarist</a:t>
            </a:r>
            <a:r>
              <a:rPr lang="fr-FR" dirty="0" smtClean="0"/>
              <a:t> </a:t>
            </a:r>
            <a:r>
              <a:rPr lang="fr-FR" dirty="0" err="1" smtClean="0"/>
              <a:t>officers</a:t>
            </a:r>
            <a:r>
              <a:rPr lang="fr-FR" dirty="0" smtClean="0"/>
              <a:t> (75 000)</a:t>
            </a:r>
          </a:p>
          <a:p>
            <a:pPr marL="342900" indent="-342900">
              <a:buFont typeface="Arial"/>
              <a:buChar char="•"/>
            </a:pP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Centralized</a:t>
            </a:r>
            <a:r>
              <a:rPr lang="fr-FR" dirty="0" smtClean="0"/>
              <a:t> </a:t>
            </a:r>
            <a:r>
              <a:rPr lang="fr-FR" dirty="0" err="1" smtClean="0"/>
              <a:t>hierachy</a:t>
            </a:r>
            <a:r>
              <a:rPr lang="fr-FR" dirty="0" smtClean="0"/>
              <a:t> of command </a:t>
            </a:r>
            <a:r>
              <a:rPr lang="fr-FR" dirty="0" err="1" smtClean="0"/>
              <a:t>centred</a:t>
            </a:r>
            <a:r>
              <a:rPr lang="fr-FR" dirty="0" smtClean="0"/>
              <a:t> </a:t>
            </a:r>
            <a:r>
              <a:rPr lang="fr-FR" dirty="0" err="1" smtClean="0"/>
              <a:t>around</a:t>
            </a:r>
            <a:r>
              <a:rPr lang="fr-FR" dirty="0" smtClean="0"/>
              <a:t> </a:t>
            </a:r>
            <a:r>
              <a:rPr lang="fr-FR" dirty="0" err="1" smtClean="0"/>
              <a:t>T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Trotsky</a:t>
            </a:r>
            <a:r>
              <a:rPr lang="fr-FR" dirty="0" smtClean="0"/>
              <a:t> </a:t>
            </a:r>
            <a:r>
              <a:rPr lang="fr-FR" dirty="0" err="1" smtClean="0"/>
              <a:t>himself</a:t>
            </a:r>
            <a:r>
              <a:rPr lang="fr-FR" dirty="0" smtClean="0"/>
              <a:t> </a:t>
            </a:r>
            <a:r>
              <a:rPr lang="fr-FR" dirty="0" err="1" smtClean="0"/>
              <a:t>aloof</a:t>
            </a:r>
            <a:r>
              <a:rPr lang="fr-FR" dirty="0"/>
              <a:t>;</a:t>
            </a:r>
            <a:r>
              <a:rPr lang="fr-FR" dirty="0" smtClean="0"/>
              <a:t> </a:t>
            </a:r>
            <a:r>
              <a:rPr lang="fr-FR" dirty="0" err="1" smtClean="0"/>
              <a:t>ideologically</a:t>
            </a:r>
            <a:r>
              <a:rPr lang="fr-FR" dirty="0" smtClean="0"/>
              <a:t> suspect; ‘outsider’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7470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……..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fr-FR" dirty="0"/>
              <a:t>Mass conscription </a:t>
            </a:r>
            <a:r>
              <a:rPr lang="fr-FR" dirty="0" err="1" smtClean="0"/>
              <a:t>likewise</a:t>
            </a:r>
            <a:r>
              <a:rPr lang="fr-FR" dirty="0" smtClean="0"/>
              <a:t> </a:t>
            </a:r>
            <a:r>
              <a:rPr lang="fr-FR" dirty="0" err="1" smtClean="0"/>
              <a:t>initially</a:t>
            </a:r>
            <a:r>
              <a:rPr lang="fr-FR" dirty="0" smtClean="0"/>
              <a:t> </a:t>
            </a:r>
            <a:r>
              <a:rPr lang="fr-FR" dirty="0" err="1"/>
              <a:t>unsucc</a:t>
            </a:r>
            <a:r>
              <a:rPr lang="fr-FR" dirty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fr-FR" dirty="0"/>
              <a:t>‘18 call </a:t>
            </a:r>
            <a:r>
              <a:rPr lang="fr-FR" dirty="0" err="1" smtClean="0"/>
              <a:t>saw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40 </a:t>
            </a:r>
            <a:r>
              <a:rPr lang="fr-FR" dirty="0"/>
              <a:t>000/275 000 </a:t>
            </a:r>
            <a:r>
              <a:rPr lang="fr-FR" dirty="0" err="1" smtClean="0"/>
              <a:t>turn</a:t>
            </a:r>
            <a:r>
              <a:rPr lang="fr-FR" dirty="0" smtClean="0"/>
              <a:t> up – </a:t>
            </a:r>
            <a:r>
              <a:rPr lang="fr-FR" dirty="0" err="1" smtClean="0"/>
              <a:t>harvest</a:t>
            </a:r>
            <a:r>
              <a:rPr lang="fr-FR" dirty="0" smtClean="0"/>
              <a:t> </a:t>
            </a:r>
          </a:p>
          <a:p>
            <a:pPr marL="342900" indent="-342900">
              <a:buFont typeface="Arial"/>
              <a:buChar char="•"/>
            </a:pP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Numbers</a:t>
            </a:r>
            <a:r>
              <a:rPr lang="fr-FR" dirty="0" smtClean="0"/>
              <a:t> </a:t>
            </a:r>
            <a:r>
              <a:rPr lang="fr-FR" dirty="0" err="1" smtClean="0"/>
              <a:t>improved</a:t>
            </a:r>
            <a:r>
              <a:rPr lang="fr-FR" dirty="0" smtClean="0"/>
              <a:t> over time</a:t>
            </a:r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Spr</a:t>
            </a:r>
            <a:r>
              <a:rPr lang="fr-FR" dirty="0" smtClean="0"/>
              <a:t> </a:t>
            </a:r>
            <a:r>
              <a:rPr lang="fr-FR" dirty="0"/>
              <a:t>’19 </a:t>
            </a:r>
            <a:r>
              <a:rPr lang="fr-FR" dirty="0" smtClean="0"/>
              <a:t>- 1 </a:t>
            </a:r>
            <a:r>
              <a:rPr lang="fr-FR" dirty="0" err="1"/>
              <a:t>mill</a:t>
            </a:r>
            <a:r>
              <a:rPr lang="fr-FR" dirty="0"/>
              <a:t>; ‘20 </a:t>
            </a:r>
            <a:r>
              <a:rPr lang="fr-FR" dirty="0" smtClean="0"/>
              <a:t>- 3 </a:t>
            </a:r>
            <a:r>
              <a:rPr lang="fr-FR" dirty="0" err="1"/>
              <a:t>mill</a:t>
            </a:r>
            <a:r>
              <a:rPr lang="fr-FR" dirty="0"/>
              <a:t>; end ‘20 </a:t>
            </a:r>
            <a:r>
              <a:rPr lang="fr-FR" dirty="0" smtClean="0"/>
              <a:t>- 5 </a:t>
            </a:r>
            <a:r>
              <a:rPr lang="fr-FR" dirty="0" err="1"/>
              <a:t>mill</a:t>
            </a: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/>
              <a:t>BUT </a:t>
            </a:r>
            <a:r>
              <a:rPr lang="fr-FR" dirty="0" err="1"/>
              <a:t>too</a:t>
            </a:r>
            <a:r>
              <a:rPr lang="fr-FR" dirty="0"/>
              <a:t> </a:t>
            </a:r>
            <a:r>
              <a:rPr lang="fr-FR" dirty="0" err="1"/>
              <a:t>big</a:t>
            </a:r>
            <a:r>
              <a:rPr lang="fr-FR" dirty="0"/>
              <a:t> w/</a:t>
            </a:r>
            <a:r>
              <a:rPr lang="fr-FR" dirty="0" err="1"/>
              <a:t>insuff</a:t>
            </a:r>
            <a:r>
              <a:rPr lang="fr-FR" dirty="0"/>
              <a:t> </a:t>
            </a:r>
            <a:r>
              <a:rPr lang="fr-FR" dirty="0" smtClean="0"/>
              <a:t>supplies &amp; organisation 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No guns</a:t>
            </a:r>
            <a:r>
              <a:rPr lang="fr-FR" dirty="0"/>
              <a:t>, </a:t>
            </a:r>
            <a:r>
              <a:rPr lang="fr-FR" dirty="0" err="1"/>
              <a:t>food</a:t>
            </a:r>
            <a:r>
              <a:rPr lang="fr-FR" dirty="0"/>
              <a:t>, </a:t>
            </a:r>
            <a:r>
              <a:rPr lang="fr-FR" dirty="0" err="1" smtClean="0"/>
              <a:t>clothes</a:t>
            </a:r>
            <a:r>
              <a:rPr lang="fr-FR" dirty="0" smtClean="0"/>
              <a:t>, training  </a:t>
            </a:r>
            <a:r>
              <a:rPr lang="fr-FR" dirty="0"/>
              <a:t>- mass </a:t>
            </a:r>
            <a:r>
              <a:rPr lang="fr-FR" dirty="0" err="1" smtClean="0"/>
              <a:t>desertion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Vicious</a:t>
            </a:r>
            <a:r>
              <a:rPr lang="fr-FR" dirty="0" smtClean="0"/>
              <a:t> </a:t>
            </a:r>
            <a:r>
              <a:rPr lang="fr-FR" dirty="0" err="1" smtClean="0"/>
              <a:t>circle</a:t>
            </a:r>
            <a:r>
              <a:rPr lang="fr-FR" dirty="0" smtClean="0"/>
              <a:t> set in 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Mass </a:t>
            </a:r>
            <a:r>
              <a:rPr lang="fr-FR" dirty="0"/>
              <a:t>conscription – </a:t>
            </a:r>
            <a:r>
              <a:rPr lang="fr-FR" dirty="0" err="1"/>
              <a:t>insuff</a:t>
            </a:r>
            <a:r>
              <a:rPr lang="fr-FR" dirty="0"/>
              <a:t> </a:t>
            </a:r>
            <a:r>
              <a:rPr lang="fr-FR" dirty="0" err="1"/>
              <a:t>supps</a:t>
            </a:r>
            <a:r>
              <a:rPr lang="fr-FR" dirty="0"/>
              <a:t> – mass </a:t>
            </a:r>
            <a:r>
              <a:rPr lang="fr-FR" dirty="0" err="1"/>
              <a:t>desertion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8226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fr-FR" dirty="0" err="1" smtClean="0"/>
              <a:t>War</a:t>
            </a:r>
            <a:r>
              <a:rPr lang="fr-FR" dirty="0" smtClean="0"/>
              <a:t> </a:t>
            </a:r>
            <a:r>
              <a:rPr lang="fr-FR" dirty="0" err="1" smtClean="0"/>
              <a:t>communism</a:t>
            </a:r>
            <a:r>
              <a:rPr lang="fr-FR" dirty="0" smtClean="0"/>
              <a:t> - </a:t>
            </a:r>
            <a:r>
              <a:rPr lang="fr-FR" dirty="0" err="1" smtClean="0"/>
              <a:t>aims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fr-FR" dirty="0" err="1" smtClean="0"/>
              <a:t>Only</a:t>
            </a:r>
            <a:r>
              <a:rPr lang="fr-FR" dirty="0" smtClean="0"/>
              <a:t> solution – WC – 1st BV command </a:t>
            </a:r>
            <a:r>
              <a:rPr lang="fr-FR" dirty="0" err="1" smtClean="0"/>
              <a:t>economy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Aim</a:t>
            </a:r>
            <a:r>
              <a:rPr lang="fr-FR" dirty="0" smtClean="0"/>
              <a:t> – </a:t>
            </a:r>
            <a:r>
              <a:rPr lang="fr-FR" dirty="0" err="1" smtClean="0"/>
              <a:t>win</a:t>
            </a:r>
            <a:r>
              <a:rPr lang="fr-FR" dirty="0" smtClean="0"/>
              <a:t> the CW &amp; </a:t>
            </a:r>
            <a:r>
              <a:rPr lang="fr-FR" dirty="0" err="1" smtClean="0"/>
              <a:t>preserve</a:t>
            </a:r>
            <a:r>
              <a:rPr lang="fr-FR" dirty="0" smtClean="0"/>
              <a:t> BV </a:t>
            </a:r>
            <a:r>
              <a:rPr lang="fr-FR" dirty="0" err="1" smtClean="0"/>
              <a:t>Rev</a:t>
            </a: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From</a:t>
            </a:r>
            <a:r>
              <a:rPr lang="fr-FR" dirty="0" smtClean="0"/>
              <a:t> Grain </a:t>
            </a:r>
            <a:r>
              <a:rPr lang="fr-FR" dirty="0" err="1" smtClean="0"/>
              <a:t>monopoly</a:t>
            </a:r>
            <a:r>
              <a:rPr lang="fr-FR" dirty="0" smtClean="0"/>
              <a:t> to </a:t>
            </a:r>
            <a:r>
              <a:rPr lang="fr-FR" dirty="0" err="1" smtClean="0"/>
              <a:t>complete</a:t>
            </a:r>
            <a:r>
              <a:rPr lang="fr-FR" dirty="0" smtClean="0"/>
              <a:t> State control</a:t>
            </a:r>
          </a:p>
          <a:p>
            <a:pPr marL="342900" indent="-342900">
              <a:buFont typeface="Arial"/>
              <a:buChar char="•"/>
            </a:pP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Abolished</a:t>
            </a:r>
            <a:r>
              <a:rPr lang="fr-FR" dirty="0" smtClean="0"/>
              <a:t>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trade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Nationalized</a:t>
            </a:r>
            <a:r>
              <a:rPr lang="fr-FR" dirty="0" smtClean="0"/>
              <a:t> </a:t>
            </a:r>
            <a:r>
              <a:rPr lang="fr-FR" dirty="0" err="1" smtClean="0"/>
              <a:t>heavy</a:t>
            </a:r>
            <a:r>
              <a:rPr lang="fr-FR" dirty="0" smtClean="0"/>
              <a:t> </a:t>
            </a:r>
            <a:r>
              <a:rPr lang="fr-FR" dirty="0" err="1" smtClean="0"/>
              <a:t>industry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Militarized</a:t>
            </a:r>
            <a:r>
              <a:rPr lang="fr-FR" dirty="0" smtClean="0"/>
              <a:t> labour</a:t>
            </a:r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Introduced</a:t>
            </a:r>
            <a:r>
              <a:rPr lang="fr-FR" dirty="0" smtClean="0"/>
              <a:t> </a:t>
            </a:r>
            <a:r>
              <a:rPr lang="fr-FR" dirty="0" err="1" smtClean="0"/>
              <a:t>universal</a:t>
            </a:r>
            <a:r>
              <a:rPr lang="fr-FR" dirty="0" smtClean="0"/>
              <a:t> state-</a:t>
            </a:r>
            <a:r>
              <a:rPr lang="fr-FR" dirty="0" err="1" smtClean="0"/>
              <a:t>allocated</a:t>
            </a:r>
            <a:r>
              <a:rPr lang="fr-FR" dirty="0" smtClean="0"/>
              <a:t> </a:t>
            </a:r>
            <a:r>
              <a:rPr lang="fr-FR" dirty="0" err="1" smtClean="0"/>
              <a:t>rationing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err="1" smtClean="0"/>
              <a:t>Later</a:t>
            </a:r>
            <a:r>
              <a:rPr lang="fr-FR" dirty="0" smtClean="0"/>
              <a:t> </a:t>
            </a:r>
            <a:r>
              <a:rPr lang="fr-FR" dirty="0" err="1" smtClean="0"/>
              <a:t>revisited</a:t>
            </a:r>
            <a:r>
              <a:rPr lang="fr-FR" dirty="0" smtClean="0"/>
              <a:t> in </a:t>
            </a:r>
            <a:r>
              <a:rPr lang="fr-FR" dirty="0"/>
              <a:t>S</a:t>
            </a:r>
            <a:r>
              <a:rPr lang="fr-FR" dirty="0" smtClean="0"/>
              <a:t>t 5YPs</a:t>
            </a:r>
          </a:p>
          <a:p>
            <a:pPr marL="342900" indent="-342900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9529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Essentiel.thmx</Template>
  <TotalTime>627</TotalTime>
  <Words>1575</Words>
  <Application>Microsoft Office PowerPoint</Application>
  <PresentationFormat>Affichage à l'écran (4:3)</PresentationFormat>
  <Paragraphs>215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4" baseType="lpstr">
      <vt:lpstr>Arial</vt:lpstr>
      <vt:lpstr>Arial Black</vt:lpstr>
      <vt:lpstr>Essentiel</vt:lpstr>
      <vt:lpstr>‘Revolutionary Russia : 1891-1991’ Orlando Figes          </vt:lpstr>
      <vt:lpstr>Brest-Litovsk </vt:lpstr>
      <vt:lpstr>Czech Legion &amp; civil war  </vt:lpstr>
      <vt:lpstr>Kolchak &amp; denikin White army offensives</vt:lpstr>
      <vt:lpstr>Course of the civil war</vt:lpstr>
      <vt:lpstr>‘Our party is for civil war’</vt:lpstr>
      <vt:lpstr>Trotsky &amp; red army</vt:lpstr>
      <vt:lpstr>……..</vt:lpstr>
      <vt:lpstr>War communism - aims</vt:lpstr>
      <vt:lpstr>War communism – why?</vt:lpstr>
      <vt:lpstr>‘vanguard of the non-existent class’ (Shliapnikov)</vt:lpstr>
      <vt:lpstr>War for grain</vt:lpstr>
      <vt:lpstr>‘Right of the dictatorship’</vt:lpstr>
      <vt:lpstr>Dictatorship of the bureaucracy</vt:lpstr>
      <vt:lpstr>Red Terror</vt:lpstr>
      <vt:lpstr>How did the Bolsheviks win the civil war?</vt:lpstr>
      <vt:lpstr>‘soviets without communists’</vt:lpstr>
      <vt:lpstr>kronstaDT</vt:lpstr>
      <vt:lpstr>1921 &amp; 10TH PARTY CONGRESS</vt:lpstr>
      <vt:lpstr>VICTORY</vt:lpstr>
      <vt:lpstr>CIVIL WAR &amp; THE MAKING OF THE SOVIET SYSTEM</vt:lpstr>
    </vt:vector>
  </TitlesOfParts>
  <Company>Collège Champittet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Revolutionary Russia: 1891-1991 Orlando Figes</dc:title>
  <dc:creator>Roland Lomenech</dc:creator>
  <cp:lastModifiedBy>James Cormick</cp:lastModifiedBy>
  <cp:revision>26</cp:revision>
  <dcterms:created xsi:type="dcterms:W3CDTF">2014-09-14T10:15:16Z</dcterms:created>
  <dcterms:modified xsi:type="dcterms:W3CDTF">2015-02-05T09:10:50Z</dcterms:modified>
</cp:coreProperties>
</file>