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9"/>
  </p:handoutMasterIdLst>
  <p:sldIdLst>
    <p:sldId id="256" r:id="rId2"/>
    <p:sldId id="257" r:id="rId3"/>
    <p:sldId id="265" r:id="rId4"/>
    <p:sldId id="258" r:id="rId5"/>
    <p:sldId id="266" r:id="rId6"/>
    <p:sldId id="259" r:id="rId7"/>
    <p:sldId id="267" r:id="rId8"/>
    <p:sldId id="260" r:id="rId9"/>
    <p:sldId id="268" r:id="rId10"/>
    <p:sldId id="263" r:id="rId11"/>
    <p:sldId id="269" r:id="rId12"/>
    <p:sldId id="261" r:id="rId13"/>
    <p:sldId id="270" r:id="rId14"/>
    <p:sldId id="264" r:id="rId15"/>
    <p:sldId id="271" r:id="rId16"/>
    <p:sldId id="262" r:id="rId17"/>
    <p:sldId id="272" r:id="rId18"/>
  </p:sldIdLst>
  <p:sldSz cx="9144000" cy="6858000" type="screen4x3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63"/>
    <p:restoredTop sz="94669"/>
  </p:normalViewPr>
  <p:slideViewPr>
    <p:cSldViewPr>
      <p:cViewPr varScale="1">
        <p:scale>
          <a:sx n="98" d="100"/>
          <a:sy n="98" d="100"/>
        </p:scale>
        <p:origin x="7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0D47E-6E77-4785-9E7B-D89663209F1E}" type="datetimeFigureOut">
              <a:rPr lang="fr-CH" smtClean="0"/>
              <a:t>23.05.19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E13AF-0D31-4769-BA9F-7F2B4BFB2C2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5090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7B27E-D213-48E1-85E0-8764D7594C2A}" type="datetimeFigureOut">
              <a:rPr lang="fr-CH" smtClean="0"/>
              <a:pPr/>
              <a:t>23.05.19</a:t>
            </a:fld>
            <a:endParaRPr lang="fr-CH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CF2F7-C011-4279-B32D-F2021058198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7B27E-D213-48E1-85E0-8764D7594C2A}" type="datetimeFigureOut">
              <a:rPr lang="fr-CH" smtClean="0"/>
              <a:pPr/>
              <a:t>23.05.19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CF2F7-C011-4279-B32D-F2021058198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7B27E-D213-48E1-85E0-8764D7594C2A}" type="datetimeFigureOut">
              <a:rPr lang="fr-CH" smtClean="0"/>
              <a:pPr/>
              <a:t>23.05.19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CF2F7-C011-4279-B32D-F2021058198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7B27E-D213-48E1-85E0-8764D7594C2A}" type="datetimeFigureOut">
              <a:rPr lang="fr-CH" smtClean="0"/>
              <a:pPr/>
              <a:t>23.05.19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CF2F7-C011-4279-B32D-F2021058198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7B27E-D213-48E1-85E0-8764D7594C2A}" type="datetimeFigureOut">
              <a:rPr lang="fr-CH" smtClean="0"/>
              <a:pPr/>
              <a:t>23.05.19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CF2F7-C011-4279-B32D-F2021058198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7B27E-D213-48E1-85E0-8764D7594C2A}" type="datetimeFigureOut">
              <a:rPr lang="fr-CH" smtClean="0"/>
              <a:pPr/>
              <a:t>23.05.19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CF2F7-C011-4279-B32D-F2021058198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7B27E-D213-48E1-85E0-8764D7594C2A}" type="datetimeFigureOut">
              <a:rPr lang="fr-CH" smtClean="0"/>
              <a:pPr/>
              <a:t>23.05.19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CF2F7-C011-4279-B32D-F2021058198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7B27E-D213-48E1-85E0-8764D7594C2A}" type="datetimeFigureOut">
              <a:rPr lang="fr-CH" smtClean="0"/>
              <a:pPr/>
              <a:t>23.05.19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CF2F7-C011-4279-B32D-F2021058198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7B27E-D213-48E1-85E0-8764D7594C2A}" type="datetimeFigureOut">
              <a:rPr lang="fr-CH" smtClean="0"/>
              <a:pPr/>
              <a:t>23.05.19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CF2F7-C011-4279-B32D-F2021058198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7B27E-D213-48E1-85E0-8764D7594C2A}" type="datetimeFigureOut">
              <a:rPr lang="fr-CH" smtClean="0"/>
              <a:pPr/>
              <a:t>23.05.19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CF2F7-C011-4279-B32D-F20210581980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7B27E-D213-48E1-85E0-8764D7594C2A}" type="datetimeFigureOut">
              <a:rPr lang="fr-CH" smtClean="0"/>
              <a:pPr/>
              <a:t>23.05.19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CF2F7-C011-4279-B32D-F2021058198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17B27E-D213-48E1-85E0-8764D7594C2A}" type="datetimeFigureOut">
              <a:rPr lang="fr-CH" smtClean="0"/>
              <a:pPr/>
              <a:t>23.05.19</a:t>
            </a:fld>
            <a:endParaRPr lang="fr-CH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CH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ACF2F7-C011-4279-B32D-F20210581980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Meditations</a:t>
            </a:r>
            <a:r>
              <a:rPr lang="fr-CH" dirty="0" smtClean="0"/>
              <a:t> IV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"Truth and falsity"</a:t>
            </a:r>
            <a:endParaRPr lang="fr-C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God's will may be greater </a:t>
            </a:r>
          </a:p>
          <a:p>
            <a:r>
              <a:rPr lang="en-US" dirty="0" smtClean="0"/>
              <a:t>Based on greater knowledge and power</a:t>
            </a:r>
          </a:p>
          <a:p>
            <a:r>
              <a:rPr lang="en-US" dirty="0" smtClean="0"/>
              <a:t>Ranges over everything, </a:t>
            </a:r>
          </a:p>
          <a:p>
            <a:r>
              <a:rPr lang="en-US" dirty="0" smtClean="0"/>
              <a:t>BUT when considering the will in the strict sense, he concludes that his will is just as great as God's.</a:t>
            </a:r>
          </a:p>
          <a:p>
            <a:r>
              <a:rPr lang="en-US" dirty="0" smtClean="0"/>
              <a:t>Exercising the will consists simply in affirming or denying, pursuing or avoiding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feeling of indifference is not a weakness in will, or actual inability to choose </a:t>
            </a:r>
          </a:p>
          <a:p>
            <a:r>
              <a:rPr lang="en-US" dirty="0"/>
              <a:t>BUT rather a lack of knowledge of what is the true or right course to pursue</a:t>
            </a:r>
          </a:p>
          <a:p>
            <a:r>
              <a:rPr lang="en-US" dirty="0"/>
              <a:t>Thus, God's will is only superior to our own in that God has supreme knowledge and can always will what is good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5723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will is perfect and unlimited, it cannot be the source of error</a:t>
            </a:r>
          </a:p>
          <a:p>
            <a:r>
              <a:rPr lang="en-US" dirty="0" smtClean="0"/>
              <a:t>Likewise, the intellect, or understanding, is created by God - it can never be wrong either</a:t>
            </a:r>
          </a:p>
          <a:p>
            <a:r>
              <a:rPr lang="en-US" dirty="0" smtClean="0"/>
              <a:t>Error cannot result from imperfections in either of these faculties </a:t>
            </a:r>
          </a:p>
          <a:p>
            <a:r>
              <a:rPr lang="en-US" dirty="0" smtClean="0"/>
              <a:t>BUT from the fact that the will has a far wider scope than the understanding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Will often passes judgments on matters that are not fully understood and toward which it is indifferent</a:t>
            </a:r>
          </a:p>
          <a:p>
            <a:r>
              <a:rPr lang="en-US" dirty="0" smtClean="0"/>
              <a:t>For instance, he has such a clear and distinct perception that he exists that he cannot help but judge (will) that this is true</a:t>
            </a:r>
          </a:p>
          <a:p>
            <a:r>
              <a:rPr lang="en-US" dirty="0" smtClean="0"/>
              <a:t>BUT he is uncertain about his relationship to the body that he normally assumes is his</a:t>
            </a:r>
          </a:p>
          <a:p>
            <a:pPr lvl="0">
              <a:buClr>
                <a:srgbClr val="3891A7"/>
              </a:buClr>
            </a:pPr>
            <a:r>
              <a:rPr lang="en-US" dirty="0">
                <a:solidFill>
                  <a:prstClr val="black"/>
                </a:solidFill>
              </a:rPr>
              <a:t>Lacks a proper understanding of the relationship between mind and </a:t>
            </a:r>
            <a:r>
              <a:rPr lang="en-US" dirty="0" smtClean="0">
                <a:solidFill>
                  <a:prstClr val="black"/>
                </a:solidFill>
              </a:rPr>
              <a:t>body</a:t>
            </a:r>
            <a:endParaRPr lang="en-US" dirty="0" smtClean="0"/>
          </a:p>
          <a:p>
            <a:endParaRPr lang="en-US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77865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indifferent about whether the mind and the body are identical </a:t>
            </a:r>
          </a:p>
          <a:p>
            <a:r>
              <a:rPr lang="en-US" dirty="0" smtClean="0"/>
              <a:t>Therefore is liable to make a false judgment</a:t>
            </a:r>
          </a:p>
          <a:p>
            <a:r>
              <a:rPr lang="en-US" dirty="0" smtClean="0"/>
              <a:t>With clear and distinct perceptions, there is certainty</a:t>
            </a:r>
          </a:p>
          <a:p>
            <a:pPr lvl="0">
              <a:buClr>
                <a:srgbClr val="3891A7"/>
              </a:buClr>
            </a:pPr>
            <a:r>
              <a:rPr lang="en-US" sz="3000" dirty="0">
                <a:solidFill>
                  <a:prstClr val="black"/>
                </a:solidFill>
              </a:rPr>
              <a:t>In all other matters of the intellect </a:t>
            </a:r>
            <a:r>
              <a:rPr lang="en-US" sz="3000" dirty="0" smtClean="0">
                <a:solidFill>
                  <a:prstClr val="black"/>
                </a:solidFill>
              </a:rPr>
              <a:t>there is always conjecture </a:t>
            </a:r>
            <a:r>
              <a:rPr lang="en-US" sz="3000" dirty="0">
                <a:solidFill>
                  <a:prstClr val="black"/>
                </a:solidFill>
              </a:rPr>
              <a:t>and uncertainty</a:t>
            </a:r>
          </a:p>
          <a:p>
            <a:pPr lvl="0">
              <a:buClr>
                <a:srgbClr val="3891A7"/>
              </a:buClr>
            </a:pPr>
            <a:r>
              <a:rPr lang="en-US" sz="3000" dirty="0">
                <a:solidFill>
                  <a:prstClr val="black"/>
                </a:solidFill>
              </a:rPr>
              <a:t>The will is liable to make a false judgment in these cases</a:t>
            </a:r>
          </a:p>
          <a:p>
            <a:endParaRPr lang="en-US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Correct use of </a:t>
            </a:r>
            <a:r>
              <a:rPr lang="fr-CH" dirty="0" err="1" smtClean="0"/>
              <a:t>will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correct use of the will in cases of uncertainty is simply to refrain from judgment</a:t>
            </a:r>
          </a:p>
          <a:p>
            <a:r>
              <a:rPr lang="en-US" dirty="0"/>
              <a:t>If "I" affirms or denies in cases of uncertainty, "I" will either:</a:t>
            </a:r>
          </a:p>
          <a:p>
            <a:pPr>
              <a:buFontTx/>
              <a:buChar char="-"/>
            </a:pPr>
            <a:r>
              <a:rPr lang="en-US" dirty="0"/>
              <a:t>be in error </a:t>
            </a:r>
          </a:p>
          <a:p>
            <a:pPr>
              <a:buFontTx/>
              <a:buChar char="-"/>
            </a:pPr>
            <a:r>
              <a:rPr lang="en-US" dirty="0"/>
              <a:t>arrive at the truth purely by chance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2859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Conclusions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45496"/>
          </a:xfrm>
        </p:spPr>
        <p:txBody>
          <a:bodyPr>
            <a:normAutofit/>
          </a:bodyPr>
          <a:lstStyle/>
          <a:p>
            <a:r>
              <a:rPr lang="en-US" dirty="0" smtClean="0"/>
              <a:t>He cannot complain that God has created him imperfectly</a:t>
            </a:r>
          </a:p>
          <a:p>
            <a:r>
              <a:rPr lang="en-US" dirty="0" smtClean="0"/>
              <a:t>It is only natural that he has a finite intellect</a:t>
            </a:r>
          </a:p>
          <a:p>
            <a:r>
              <a:rPr lang="en-US" dirty="0" smtClean="0"/>
              <a:t>The will is indivisible, so it cannot be anything less than complete</a:t>
            </a:r>
          </a:p>
          <a:p>
            <a:r>
              <a:rPr lang="en-US" dirty="0" smtClean="0"/>
              <a:t>Cannot complain about the imperfections in him that lead to false judgment</a:t>
            </a: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 is only a small part of God's larger creation</a:t>
            </a:r>
          </a:p>
          <a:p>
            <a:r>
              <a:rPr lang="en-US" dirty="0"/>
              <a:t>His role in that creation is perfect even if he may seem imperfect when considered alone</a:t>
            </a:r>
          </a:p>
          <a:p>
            <a:r>
              <a:rPr lang="en-US" dirty="0"/>
              <a:t>He concludes he can also avoid error completely by: </a:t>
            </a:r>
          </a:p>
          <a:p>
            <a:pPr>
              <a:buFontTx/>
              <a:buChar char="-"/>
            </a:pPr>
            <a:r>
              <a:rPr lang="en-US" dirty="0"/>
              <a:t>suspending judgment in cases where he is uncertain</a:t>
            </a:r>
          </a:p>
          <a:p>
            <a:pPr>
              <a:buFontTx/>
              <a:buChar char="-"/>
            </a:pPr>
            <a:r>
              <a:rPr lang="en-US" dirty="0"/>
              <a:t>only passing judgments on clear and distinct perceptions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5256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no </a:t>
            </a:r>
            <a:r>
              <a:rPr lang="fr-CH" dirty="0" err="1" smtClean="0"/>
              <a:t>deceiver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Fourth Meditation opens with ground he has covered so far</a:t>
            </a:r>
          </a:p>
          <a:p>
            <a:r>
              <a:rPr lang="en-US" dirty="0" smtClean="0"/>
              <a:t>All his certain knowledge, and in particular the most certain knowledge that God exists, comes from the intellect</a:t>
            </a:r>
          </a:p>
          <a:p>
            <a:r>
              <a:rPr lang="en-US" dirty="0" smtClean="0"/>
              <a:t>Does not come from the senses or the imagination</a:t>
            </a:r>
          </a:p>
          <a:p>
            <a:r>
              <a:rPr lang="en-US" dirty="0" smtClean="0"/>
              <a:t>Now that he is certain of God's existence, a great deal more can follow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he knows that God would not deceive him, God's perfection would not allow it</a:t>
            </a:r>
          </a:p>
          <a:p>
            <a:r>
              <a:rPr lang="en-US" dirty="0"/>
              <a:t>Second, if God created him, God is responsible for his judgment</a:t>
            </a:r>
          </a:p>
          <a:p>
            <a:r>
              <a:rPr lang="en-US" dirty="0"/>
              <a:t>His faculty of judgment must be infallible so long as he uses it correctly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1161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Can </a:t>
            </a:r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mistaken</a:t>
            </a:r>
            <a:r>
              <a:rPr lang="fr-CH" dirty="0" smtClean="0"/>
              <a:t> </a:t>
            </a:r>
            <a:r>
              <a:rPr lang="fr-CH" dirty="0" err="1" smtClean="0"/>
              <a:t>however</a:t>
            </a:r>
            <a:r>
              <a:rPr lang="fr-CH" dirty="0" smtClean="0"/>
              <a:t>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God has endowed him with infallible judgment, how is it that he can be mistaken, as he undoubtedly is from time to time?</a:t>
            </a:r>
          </a:p>
          <a:p>
            <a:r>
              <a:rPr lang="en-US" dirty="0" smtClean="0"/>
              <a:t>He finds himself somewhere between God - perfect, complete,  supreme being - and nothingness</a:t>
            </a:r>
          </a:p>
          <a:p>
            <a:r>
              <a:rPr lang="en-US" dirty="0" smtClean="0"/>
              <a:t>He was created by a supreme and infinite being, and all created in him by that supreme being is infallible</a:t>
            </a:r>
          </a:p>
          <a:p>
            <a:r>
              <a:rPr lang="en-US" dirty="0" smtClean="0"/>
              <a:t>BUT he was also created to be only a finite being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While he participates partly in the supreme being of God, he also participates partly in nothingness </a:t>
            </a:r>
          </a:p>
          <a:p>
            <a:r>
              <a:rPr lang="en-US" dirty="0"/>
              <a:t>When he is wrong, it is not the result of some faulty faculty created by God</a:t>
            </a:r>
          </a:p>
          <a:p>
            <a:r>
              <a:rPr lang="en-US" dirty="0"/>
              <a:t>Instead, a result of his non-being, his lack of perfection</a:t>
            </a:r>
          </a:p>
          <a:p>
            <a:r>
              <a:rPr lang="en-US" dirty="0"/>
              <a:t>Everything that God has created is </a:t>
            </a:r>
            <a:r>
              <a:rPr lang="en-US" dirty="0" smtClean="0"/>
              <a:t>perfect</a:t>
            </a:r>
            <a:endParaRPr lang="en-US" dirty="0"/>
          </a:p>
          <a:p>
            <a:r>
              <a:rPr lang="en-US" dirty="0"/>
              <a:t>BUT God has created a finite being which still leaves room for error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7765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</a:t>
            </a:r>
            <a:r>
              <a:rPr lang="fr-CH" dirty="0" err="1" smtClean="0"/>
              <a:t>God</a:t>
            </a:r>
            <a:r>
              <a:rPr lang="fr-CH" dirty="0" smtClean="0"/>
              <a:t> not </a:t>
            </a:r>
            <a:r>
              <a:rPr lang="fr-CH" dirty="0" err="1" smtClean="0"/>
              <a:t>create</a:t>
            </a:r>
            <a:r>
              <a:rPr lang="fr-CH" dirty="0" smtClean="0"/>
              <a:t> perfection?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God is a perfect creator, God should be able to create perfect beings?</a:t>
            </a:r>
          </a:p>
          <a:p>
            <a:r>
              <a:rPr lang="en-US" dirty="0" smtClean="0"/>
              <a:t>Surely, God could have willed it so that he never errs</a:t>
            </a:r>
          </a:p>
          <a:p>
            <a:r>
              <a:rPr lang="en-US" dirty="0" smtClean="0"/>
              <a:t>God always wills what is best</a:t>
            </a:r>
          </a:p>
          <a:p>
            <a:r>
              <a:rPr lang="en-US" dirty="0" smtClean="0"/>
              <a:t>He reflects that God's motives and reasons are beyond finite beings such as himself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Rejects search for final causes in physics</a:t>
            </a:r>
          </a:p>
          <a:p>
            <a:r>
              <a:rPr lang="en-US" dirty="0"/>
              <a:t>Require a great deal of arrogance to try to read God's mind or understand God's motives. </a:t>
            </a:r>
          </a:p>
          <a:p>
            <a:r>
              <a:rPr lang="en-US" dirty="0"/>
              <a:t>He might find perfection if he looks at God's creation as a whole. </a:t>
            </a:r>
          </a:p>
          <a:p>
            <a:r>
              <a:rPr lang="en-US" dirty="0"/>
              <a:t>He may appear to be an imperfect being when considered on his own</a:t>
            </a:r>
          </a:p>
          <a:p>
            <a:r>
              <a:rPr lang="en-US" dirty="0"/>
              <a:t>BUT he may play a perfectly appropriate role in the wider context of a perfect universe.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1314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Intellect as the source of </a:t>
            </a:r>
            <a:r>
              <a:rPr lang="fr-CH" dirty="0" err="1" smtClean="0"/>
              <a:t>error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he looks at the source of his errors, his fallibility</a:t>
            </a:r>
          </a:p>
          <a:p>
            <a:r>
              <a:rPr lang="en-US" dirty="0" smtClean="0"/>
              <a:t>They depend simultaneously upon </a:t>
            </a:r>
          </a:p>
          <a:p>
            <a:pPr>
              <a:buFontTx/>
              <a:buChar char="-"/>
            </a:pPr>
            <a:r>
              <a:rPr lang="en-US" dirty="0" smtClean="0"/>
              <a:t>the intellect (the faculty of knowledge) </a:t>
            </a:r>
          </a:p>
          <a:p>
            <a:pPr>
              <a:buFontTx/>
              <a:buChar char="-"/>
            </a:pPr>
            <a:r>
              <a:rPr lang="en-US" dirty="0" smtClean="0"/>
              <a:t>the will (the faculty of choice)</a:t>
            </a:r>
          </a:p>
          <a:p>
            <a:r>
              <a:rPr lang="en-US" dirty="0" smtClean="0"/>
              <a:t>The intellect only allows us to perceive ideas, not to make judgments on them</a:t>
            </a:r>
          </a:p>
          <a:p>
            <a:r>
              <a:rPr lang="en-US" dirty="0" smtClean="0"/>
              <a:t>It cannot be the source of error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Will as the source of </a:t>
            </a:r>
            <a:r>
              <a:rPr lang="fr-CH" dirty="0" err="1" smtClean="0"/>
              <a:t>error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contrast to the intellect, which he knows is limited, he cannot imagine his will being any greater or more perfect. </a:t>
            </a:r>
          </a:p>
          <a:p>
            <a:r>
              <a:rPr lang="en-US" dirty="0"/>
              <a:t>Memory, imagination, understanding, God is endowed to a much greater degree</a:t>
            </a:r>
          </a:p>
          <a:p>
            <a:r>
              <a:rPr lang="en-US" dirty="0"/>
              <a:t>But in the faculty of choice, or the will, he is unlimited</a:t>
            </a:r>
          </a:p>
          <a:p>
            <a:r>
              <a:rPr lang="en-US" dirty="0"/>
              <a:t>In this respect he resembles his creator more than any other 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04143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439</TotalTime>
  <Words>942</Words>
  <Application>Microsoft Macintosh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Gill Sans MT</vt:lpstr>
      <vt:lpstr>Verdana</vt:lpstr>
      <vt:lpstr>Wingdings 2</vt:lpstr>
      <vt:lpstr>Calibri</vt:lpstr>
      <vt:lpstr>Solstice</vt:lpstr>
      <vt:lpstr>Meditations IV</vt:lpstr>
      <vt:lpstr>God is no deceiver</vt:lpstr>
      <vt:lpstr>PowerPoint Presentation</vt:lpstr>
      <vt:lpstr>Can God be mistaken however?</vt:lpstr>
      <vt:lpstr>PowerPoint Presentation</vt:lpstr>
      <vt:lpstr>Why does God not create perfection?</vt:lpstr>
      <vt:lpstr>PowerPoint Presentation</vt:lpstr>
      <vt:lpstr>Intellect as the source of error</vt:lpstr>
      <vt:lpstr>Will as the source of error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Correct use of will</vt:lpstr>
      <vt:lpstr>Conclusions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Meditations IV</dc:title>
  <dc:creator>james.cormick</dc:creator>
  <cp:lastModifiedBy>James Cormick</cp:lastModifiedBy>
  <cp:revision>17</cp:revision>
  <cp:lastPrinted>2019-05-23T07:59:31Z</cp:lastPrinted>
  <dcterms:created xsi:type="dcterms:W3CDTF">2014-05-08T08:47:06Z</dcterms:created>
  <dcterms:modified xsi:type="dcterms:W3CDTF">2019-05-23T10:04:30Z</dcterms:modified>
</cp:coreProperties>
</file>