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3" r:id="rId9"/>
    <p:sldId id="264" r:id="rId10"/>
    <p:sldId id="265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BCED3E41-E2DE-48B7-AD25-2C05D8372D60}" type="datetime4">
              <a:rPr lang="en-US" smtClean="0"/>
              <a:pPr/>
              <a:t>May 25,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, imag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May 25,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4904-8048-429B-BF77-F17DA8F8287B}" type="datetime4">
              <a:rPr lang="en-US" smtClean="0"/>
              <a:pPr/>
              <a:t>May 25,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May 25,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  <a:pPr/>
              <a:t>May 25,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6441D7B3-F7C5-4013-AC5D-399DD8DB11FA}" type="datetime4">
              <a:rPr lang="en-US" smtClean="0"/>
              <a:pPr/>
              <a:t>May 25,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8D1B-BB73-41B2-8202-C6678B761557}" type="datetime4">
              <a:rPr lang="en-US" smtClean="0"/>
              <a:pPr/>
              <a:t>May 25,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E46-B9AD-4605-BA48-F4BA770367EA}" type="datetime4">
              <a:rPr lang="en-US" smtClean="0"/>
              <a:pPr/>
              <a:t>May 25,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  <a:pPr/>
              <a:t>May 25,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0655-FBEF-4656-A8A9-E7D9EB4F4DEC}" type="datetime4">
              <a:rPr lang="en-US" smtClean="0"/>
              <a:pPr/>
              <a:t>May 25,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  <a:pPr/>
              <a:t>May 25,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44D9-E8EB-4DFC-9BAC-8FC5CFB1A919}" type="datetime4">
              <a:rPr lang="en-US" smtClean="0"/>
              <a:pPr/>
              <a:t>May 25,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6441D7B3-F7C5-4013-AC5D-399DD8DB11FA}" type="datetime4">
              <a:rPr lang="en-US" smtClean="0"/>
              <a:pPr/>
              <a:t>May 25,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44759D-0EFF-4FB2-9CCE-04E00944F0F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  <p:sldLayoutId id="2147483952" r:id="rId12"/>
    <p:sldLayoutId id="2147483953" r:id="rId13"/>
    <p:sldLayoutId id="2147483954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1831922" y="1417320"/>
            <a:ext cx="5688328" cy="2304288"/>
          </a:xfrm>
        </p:spPr>
        <p:txBody>
          <a:bodyPr/>
          <a:lstStyle/>
          <a:p>
            <a:r>
              <a:rPr lang="fr-FR" dirty="0" err="1" smtClean="0"/>
              <a:t>Ethics</a:t>
            </a:r>
            <a:r>
              <a:rPr lang="fr-FR" dirty="0" smtClean="0"/>
              <a:t> – an </a:t>
            </a:r>
            <a:r>
              <a:rPr lang="fr-FR" dirty="0" err="1" smtClean="0"/>
              <a:t>overview</a:t>
            </a:r>
            <a:endParaRPr lang="fr-FR" dirty="0"/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err="1" smtClean="0"/>
              <a:t>Philosophy</a:t>
            </a:r>
            <a:r>
              <a:rPr lang="fr-FR" dirty="0" smtClean="0"/>
              <a:t> OC Matura syllabus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9269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Kantian</a:t>
            </a:r>
            <a:r>
              <a:rPr lang="fr-FR" dirty="0" smtClean="0"/>
              <a:t> </a:t>
            </a:r>
            <a:r>
              <a:rPr lang="fr-FR" dirty="0" err="1" smtClean="0"/>
              <a:t>ethics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8798" y="1748985"/>
            <a:ext cx="8306104" cy="4316536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err="1" smtClean="0"/>
              <a:t>Kant’s</a:t>
            </a:r>
            <a:r>
              <a:rPr lang="fr-FR" b="1" dirty="0" smtClean="0"/>
              <a:t> </a:t>
            </a:r>
            <a:r>
              <a:rPr lang="fr-FR" b="1" dirty="0" err="1" smtClean="0"/>
              <a:t>Categorical</a:t>
            </a:r>
            <a:r>
              <a:rPr lang="fr-FR" b="1" dirty="0" smtClean="0"/>
              <a:t> </a:t>
            </a:r>
            <a:r>
              <a:rPr lang="fr-FR" b="1" dirty="0" err="1" smtClean="0"/>
              <a:t>Imperative</a:t>
            </a:r>
            <a:r>
              <a:rPr lang="fr-FR" dirty="0"/>
              <a:t> </a:t>
            </a:r>
            <a:r>
              <a:rPr lang="fr-FR" dirty="0" err="1" smtClean="0"/>
              <a:t>roots</a:t>
            </a:r>
            <a:r>
              <a:rPr lang="fr-FR" dirty="0" smtClean="0"/>
              <a:t> </a:t>
            </a:r>
            <a:r>
              <a:rPr lang="fr-FR" dirty="0" err="1"/>
              <a:t>morality</a:t>
            </a:r>
            <a:r>
              <a:rPr lang="fr-FR" dirty="0"/>
              <a:t> in </a:t>
            </a:r>
            <a:r>
              <a:rPr lang="fr-FR" dirty="0" err="1"/>
              <a:t>humanity's</a:t>
            </a:r>
            <a:r>
              <a:rPr lang="fr-FR" dirty="0"/>
              <a:t> </a:t>
            </a:r>
            <a:r>
              <a:rPr lang="fr-FR" b="1" dirty="0"/>
              <a:t>rational </a:t>
            </a:r>
            <a:r>
              <a:rPr lang="fr-FR" b="1" dirty="0" err="1"/>
              <a:t>capacity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 err="1" smtClean="0"/>
              <a:t>Attempts</a:t>
            </a:r>
            <a:r>
              <a:rPr lang="fr-FR" dirty="0" smtClean="0"/>
              <a:t> to </a:t>
            </a:r>
            <a:r>
              <a:rPr lang="fr-FR" dirty="0" err="1" smtClean="0"/>
              <a:t>assert</a:t>
            </a:r>
            <a:r>
              <a:rPr lang="fr-FR" dirty="0" smtClean="0"/>
              <a:t> </a:t>
            </a:r>
            <a:r>
              <a:rPr lang="fr-FR" b="1" dirty="0" err="1" smtClean="0"/>
              <a:t>absolute</a:t>
            </a:r>
            <a:r>
              <a:rPr lang="fr-FR" b="1" dirty="0" smtClean="0"/>
              <a:t> </a:t>
            </a:r>
            <a:r>
              <a:rPr lang="fr-FR" b="1" dirty="0" err="1" smtClean="0"/>
              <a:t>universal</a:t>
            </a:r>
            <a:r>
              <a:rPr lang="fr-FR" b="1" dirty="0" smtClean="0"/>
              <a:t> moral </a:t>
            </a:r>
            <a:r>
              <a:rPr lang="fr-FR" b="1" dirty="0" err="1" smtClean="0"/>
              <a:t>laws</a:t>
            </a:r>
            <a:endParaRPr lang="fr-FR" b="1" dirty="0" smtClean="0"/>
          </a:p>
          <a:p>
            <a:r>
              <a:rPr lang="fr-FR" dirty="0"/>
              <a:t>T</a:t>
            </a:r>
            <a:r>
              <a:rPr lang="fr-FR" dirty="0" smtClean="0"/>
              <a:t>o </a:t>
            </a:r>
            <a:r>
              <a:rPr lang="fr-FR" dirty="0" err="1"/>
              <a:t>act</a:t>
            </a:r>
            <a:r>
              <a:rPr lang="fr-FR" dirty="0"/>
              <a:t> in the </a:t>
            </a:r>
            <a:r>
              <a:rPr lang="fr-FR" dirty="0" err="1"/>
              <a:t>morally</a:t>
            </a:r>
            <a:r>
              <a:rPr lang="fr-FR" dirty="0"/>
              <a:t> right </a:t>
            </a:r>
            <a:r>
              <a:rPr lang="fr-FR" dirty="0" err="1"/>
              <a:t>way</a:t>
            </a:r>
            <a:r>
              <a:rPr lang="fr-FR" dirty="0"/>
              <a:t>, people must </a:t>
            </a:r>
            <a:r>
              <a:rPr lang="fr-FR" dirty="0" err="1"/>
              <a:t>act</a:t>
            </a:r>
            <a:r>
              <a:rPr lang="fr-FR" dirty="0"/>
              <a:t> </a:t>
            </a:r>
            <a:r>
              <a:rPr lang="fr-FR" dirty="0" err="1"/>
              <a:t>according</a:t>
            </a:r>
            <a:r>
              <a:rPr lang="fr-FR" dirty="0"/>
              <a:t> to </a:t>
            </a:r>
            <a:r>
              <a:rPr lang="fr-FR" b="1" dirty="0" err="1" smtClean="0"/>
              <a:t>duty</a:t>
            </a:r>
            <a:endParaRPr lang="fr-FR" dirty="0" smtClean="0"/>
          </a:p>
          <a:p>
            <a:r>
              <a:rPr lang="fr-FR" dirty="0"/>
              <a:t>I</a:t>
            </a:r>
            <a:r>
              <a:rPr lang="fr-FR" dirty="0" smtClean="0"/>
              <a:t>t </a:t>
            </a:r>
            <a:r>
              <a:rPr lang="fr-FR" dirty="0" err="1"/>
              <a:t>is</a:t>
            </a:r>
            <a:r>
              <a:rPr lang="fr-FR" dirty="0"/>
              <a:t> the </a:t>
            </a:r>
            <a:r>
              <a:rPr lang="fr-FR" b="1" dirty="0"/>
              <a:t>motives</a:t>
            </a:r>
            <a:r>
              <a:rPr lang="fr-FR" dirty="0"/>
              <a:t> of the </a:t>
            </a:r>
            <a:r>
              <a:rPr lang="fr-FR" dirty="0" err="1"/>
              <a:t>person</a:t>
            </a:r>
            <a:r>
              <a:rPr lang="fr-FR" dirty="0"/>
              <a:t> </a:t>
            </a:r>
            <a:r>
              <a:rPr lang="fr-FR" dirty="0" err="1"/>
              <a:t>who</a:t>
            </a:r>
            <a:r>
              <a:rPr lang="fr-FR" dirty="0"/>
              <a:t> </a:t>
            </a:r>
            <a:r>
              <a:rPr lang="fr-FR" dirty="0" smtClean="0"/>
              <a:t>carry </a:t>
            </a:r>
            <a:r>
              <a:rPr lang="fr-FR" dirty="0"/>
              <a:t>out the action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make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 right or </a:t>
            </a:r>
            <a:r>
              <a:rPr lang="fr-FR" dirty="0" err="1"/>
              <a:t>wrong</a:t>
            </a:r>
            <a:r>
              <a:rPr lang="fr-FR" dirty="0"/>
              <a:t>, not the </a:t>
            </a:r>
            <a:r>
              <a:rPr lang="fr-FR" dirty="0" err="1"/>
              <a:t>consequences</a:t>
            </a:r>
            <a:r>
              <a:rPr lang="fr-FR" dirty="0"/>
              <a:t> of the actions. </a:t>
            </a:r>
            <a:endParaRPr lang="fr-FR" dirty="0" smtClean="0"/>
          </a:p>
          <a:p>
            <a:r>
              <a:rPr lang="fr-FR" dirty="0" err="1" smtClean="0"/>
              <a:t>Simply</a:t>
            </a:r>
            <a:r>
              <a:rPr lang="fr-FR" dirty="0" smtClean="0"/>
              <a:t> </a:t>
            </a:r>
            <a:r>
              <a:rPr lang="fr-FR" dirty="0" err="1"/>
              <a:t>stated</a:t>
            </a:r>
            <a:r>
              <a:rPr lang="fr-FR" dirty="0"/>
              <a:t>, the </a:t>
            </a:r>
            <a:r>
              <a:rPr lang="fr-FR" dirty="0" err="1"/>
              <a:t>Categorical</a:t>
            </a:r>
            <a:r>
              <a:rPr lang="fr-FR" dirty="0"/>
              <a:t> </a:t>
            </a:r>
            <a:r>
              <a:rPr lang="fr-FR" dirty="0" err="1"/>
              <a:t>Imperative</a:t>
            </a:r>
            <a:r>
              <a:rPr lang="fr-FR" dirty="0"/>
              <a:t> states </a:t>
            </a:r>
            <a:r>
              <a:rPr lang="fr-FR" dirty="0" err="1"/>
              <a:t>that</a:t>
            </a:r>
            <a:r>
              <a:rPr lang="fr-FR" dirty="0"/>
              <a:t> one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only</a:t>
            </a:r>
            <a:r>
              <a:rPr lang="fr-FR" dirty="0"/>
              <a:t> </a:t>
            </a:r>
            <a:r>
              <a:rPr lang="fr-FR" dirty="0" err="1"/>
              <a:t>act</a:t>
            </a:r>
            <a:r>
              <a:rPr lang="fr-FR" dirty="0"/>
              <a:t> in </a:t>
            </a:r>
            <a:r>
              <a:rPr lang="fr-FR" dirty="0" err="1"/>
              <a:t>such</a:t>
            </a:r>
            <a:r>
              <a:rPr lang="fr-FR" dirty="0"/>
              <a:t> a </a:t>
            </a:r>
            <a:r>
              <a:rPr lang="fr-FR" dirty="0" err="1"/>
              <a:t>way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one </a:t>
            </a:r>
            <a:r>
              <a:rPr lang="fr-FR" dirty="0" err="1"/>
              <a:t>could</a:t>
            </a:r>
            <a:r>
              <a:rPr lang="fr-FR" dirty="0"/>
              <a:t> </a:t>
            </a:r>
            <a:r>
              <a:rPr lang="fr-FR" dirty="0" err="1"/>
              <a:t>want</a:t>
            </a:r>
            <a:r>
              <a:rPr lang="fr-FR" dirty="0"/>
              <a:t> the </a:t>
            </a:r>
            <a:r>
              <a:rPr lang="fr-FR" b="1" dirty="0" err="1"/>
              <a:t>maxim</a:t>
            </a:r>
            <a:r>
              <a:rPr lang="fr-FR" dirty="0"/>
              <a:t> (or </a:t>
            </a:r>
            <a:r>
              <a:rPr lang="fr-FR" b="1" dirty="0" err="1"/>
              <a:t>motivating</a:t>
            </a:r>
            <a:r>
              <a:rPr lang="fr-FR" b="1" dirty="0"/>
              <a:t> </a:t>
            </a:r>
            <a:r>
              <a:rPr lang="fr-FR" b="1" dirty="0" err="1"/>
              <a:t>principle</a:t>
            </a:r>
            <a:r>
              <a:rPr lang="fr-FR" dirty="0"/>
              <a:t>) of </a:t>
            </a:r>
            <a:r>
              <a:rPr lang="fr-FR" dirty="0" err="1"/>
              <a:t>one's</a:t>
            </a:r>
            <a:r>
              <a:rPr lang="fr-FR" dirty="0"/>
              <a:t> action to </a:t>
            </a:r>
            <a:r>
              <a:rPr lang="fr-FR" dirty="0" err="1"/>
              <a:t>become</a:t>
            </a:r>
            <a:r>
              <a:rPr lang="fr-FR" dirty="0"/>
              <a:t> a </a:t>
            </a:r>
            <a:r>
              <a:rPr lang="fr-FR" b="1" dirty="0" err="1"/>
              <a:t>universal</a:t>
            </a:r>
            <a:r>
              <a:rPr lang="fr-FR" b="1" dirty="0"/>
              <a:t> </a:t>
            </a:r>
            <a:r>
              <a:rPr lang="fr-FR" b="1" dirty="0" err="1" smtClean="0"/>
              <a:t>law</a:t>
            </a:r>
            <a:endParaRPr lang="fr-FR" dirty="0"/>
          </a:p>
          <a:p>
            <a:r>
              <a:rPr lang="fr-FR" dirty="0"/>
              <a:t>O</a:t>
            </a:r>
            <a:r>
              <a:rPr lang="fr-FR" dirty="0" smtClean="0"/>
              <a:t>ne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always</a:t>
            </a:r>
            <a:r>
              <a:rPr lang="fr-FR" dirty="0"/>
              <a:t> </a:t>
            </a:r>
            <a:r>
              <a:rPr lang="fr-FR" dirty="0" err="1"/>
              <a:t>treat</a:t>
            </a:r>
            <a:r>
              <a:rPr lang="fr-FR" dirty="0"/>
              <a:t> people as an </a:t>
            </a:r>
            <a:r>
              <a:rPr lang="fr-FR" b="1" dirty="0"/>
              <a:t>end</a:t>
            </a:r>
            <a:r>
              <a:rPr lang="fr-FR" dirty="0"/>
              <a:t> as </a:t>
            </a:r>
            <a:r>
              <a:rPr lang="fr-FR" dirty="0" err="1"/>
              <a:t>well</a:t>
            </a:r>
            <a:r>
              <a:rPr lang="fr-FR" dirty="0"/>
              <a:t> as a </a:t>
            </a:r>
            <a:r>
              <a:rPr lang="fr-FR" b="1" dirty="0" err="1"/>
              <a:t>means</a:t>
            </a:r>
            <a:r>
              <a:rPr lang="fr-FR" b="1" dirty="0"/>
              <a:t> to an end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0725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Teleological</a:t>
            </a:r>
            <a:r>
              <a:rPr lang="fr-FR" dirty="0" smtClean="0"/>
              <a:t> </a:t>
            </a:r>
            <a:r>
              <a:rPr lang="fr-FR" dirty="0" err="1" smtClean="0"/>
              <a:t>Ethics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0626" y="1748984"/>
            <a:ext cx="8639180" cy="4830531"/>
          </a:xfrm>
        </p:spPr>
        <p:txBody>
          <a:bodyPr>
            <a:noAutofit/>
          </a:bodyPr>
          <a:lstStyle/>
          <a:p>
            <a:r>
              <a:rPr lang="fr-FR" dirty="0" err="1" smtClean="0">
                <a:cs typeface="Calibri"/>
              </a:rPr>
              <a:t>Derived</a:t>
            </a:r>
            <a:r>
              <a:rPr lang="fr-FR" dirty="0" smtClean="0">
                <a:cs typeface="Calibri"/>
              </a:rPr>
              <a:t> </a:t>
            </a:r>
            <a:r>
              <a:rPr lang="fr-FR" dirty="0" err="1" smtClean="0">
                <a:cs typeface="Calibri"/>
              </a:rPr>
              <a:t>from</a:t>
            </a:r>
            <a:r>
              <a:rPr lang="fr-FR" dirty="0" smtClean="0">
                <a:cs typeface="Calibri"/>
              </a:rPr>
              <a:t> the </a:t>
            </a:r>
            <a:r>
              <a:rPr lang="fr-FR" dirty="0" err="1" smtClean="0">
                <a:cs typeface="Calibri"/>
              </a:rPr>
              <a:t>Greek</a:t>
            </a:r>
            <a:r>
              <a:rPr lang="fr-FR" dirty="0" smtClean="0">
                <a:cs typeface="Calibri"/>
              </a:rPr>
              <a:t> </a:t>
            </a:r>
            <a:r>
              <a:rPr lang="fr-FR" dirty="0" err="1" smtClean="0">
                <a:cs typeface="Calibri"/>
              </a:rPr>
              <a:t>word</a:t>
            </a:r>
            <a:r>
              <a:rPr lang="fr-FR" dirty="0" smtClean="0">
                <a:cs typeface="Calibri"/>
              </a:rPr>
              <a:t> </a:t>
            </a:r>
            <a:r>
              <a:rPr lang="fr-FR" dirty="0" err="1" smtClean="0">
                <a:cs typeface="Calibri"/>
              </a:rPr>
              <a:t>telos</a:t>
            </a:r>
            <a:r>
              <a:rPr lang="fr-FR" dirty="0" smtClean="0">
                <a:cs typeface="Calibri"/>
              </a:rPr>
              <a:t> (end; </a:t>
            </a:r>
            <a:r>
              <a:rPr lang="fr-FR" dirty="0" err="1" smtClean="0">
                <a:cs typeface="Calibri"/>
              </a:rPr>
              <a:t>result</a:t>
            </a:r>
            <a:r>
              <a:rPr lang="fr-FR" dirty="0" smtClean="0">
                <a:cs typeface="Calibri"/>
              </a:rPr>
              <a:t>)</a:t>
            </a:r>
          </a:p>
          <a:p>
            <a:r>
              <a:rPr lang="fr-FR" dirty="0" smtClean="0">
                <a:cs typeface="Calibri"/>
              </a:rPr>
              <a:t>The </a:t>
            </a:r>
            <a:r>
              <a:rPr lang="fr-FR" dirty="0" err="1">
                <a:cs typeface="Calibri"/>
              </a:rPr>
              <a:t>morality</a:t>
            </a:r>
            <a:r>
              <a:rPr lang="fr-FR" dirty="0">
                <a:cs typeface="Calibri"/>
              </a:rPr>
              <a:t> of an action </a:t>
            </a:r>
            <a:r>
              <a:rPr lang="fr-FR" dirty="0" err="1" smtClean="0">
                <a:cs typeface="Calibri"/>
              </a:rPr>
              <a:t>depends</a:t>
            </a:r>
            <a:r>
              <a:rPr lang="fr-FR" dirty="0" smtClean="0">
                <a:cs typeface="Calibri"/>
              </a:rPr>
              <a:t> on </a:t>
            </a:r>
            <a:r>
              <a:rPr lang="fr-FR" dirty="0" err="1">
                <a:cs typeface="Calibri"/>
              </a:rPr>
              <a:t>action's</a:t>
            </a:r>
            <a:r>
              <a:rPr lang="fr-FR" dirty="0">
                <a:cs typeface="Calibri"/>
              </a:rPr>
              <a:t> </a:t>
            </a:r>
            <a:r>
              <a:rPr lang="fr-FR" b="1" dirty="0" err="1">
                <a:cs typeface="Calibri"/>
              </a:rPr>
              <a:t>outcome</a:t>
            </a:r>
            <a:r>
              <a:rPr lang="fr-FR" dirty="0">
                <a:cs typeface="Calibri"/>
              </a:rPr>
              <a:t> </a:t>
            </a:r>
            <a:endParaRPr lang="fr-FR" dirty="0" smtClean="0">
              <a:cs typeface="Calibri"/>
            </a:endParaRPr>
          </a:p>
          <a:p>
            <a:r>
              <a:rPr lang="fr-FR" dirty="0">
                <a:cs typeface="Calibri"/>
              </a:rPr>
              <a:t>A</a:t>
            </a:r>
            <a:r>
              <a:rPr lang="fr-FR" dirty="0" smtClean="0">
                <a:cs typeface="Calibri"/>
              </a:rPr>
              <a:t> </a:t>
            </a:r>
            <a:r>
              <a:rPr lang="fr-FR" b="1" dirty="0" err="1">
                <a:cs typeface="Calibri"/>
              </a:rPr>
              <a:t>morally</a:t>
            </a:r>
            <a:r>
              <a:rPr lang="fr-FR" b="1" dirty="0">
                <a:cs typeface="Calibri"/>
              </a:rPr>
              <a:t> right</a:t>
            </a:r>
            <a:r>
              <a:rPr lang="fr-FR" dirty="0">
                <a:cs typeface="Calibri"/>
              </a:rPr>
              <a:t> action </a:t>
            </a:r>
            <a:r>
              <a:rPr lang="fr-FR" dirty="0" err="1">
                <a:cs typeface="Calibri"/>
              </a:rPr>
              <a:t>is</a:t>
            </a:r>
            <a:r>
              <a:rPr lang="fr-FR" dirty="0">
                <a:cs typeface="Calibri"/>
              </a:rPr>
              <a:t> one </a:t>
            </a:r>
            <a:r>
              <a:rPr lang="fr-FR" dirty="0" err="1">
                <a:cs typeface="Calibri"/>
              </a:rPr>
              <a:t>that</a:t>
            </a:r>
            <a:r>
              <a:rPr lang="fr-FR" dirty="0">
                <a:cs typeface="Calibri"/>
              </a:rPr>
              <a:t> </a:t>
            </a:r>
            <a:r>
              <a:rPr lang="fr-FR" dirty="0" err="1">
                <a:cs typeface="Calibri"/>
              </a:rPr>
              <a:t>produces</a:t>
            </a:r>
            <a:r>
              <a:rPr lang="fr-FR" dirty="0">
                <a:cs typeface="Calibri"/>
              </a:rPr>
              <a:t> a good </a:t>
            </a:r>
            <a:r>
              <a:rPr lang="fr-FR" dirty="0" err="1" smtClean="0">
                <a:cs typeface="Calibri"/>
              </a:rPr>
              <a:t>outcome</a:t>
            </a:r>
            <a:endParaRPr lang="fr-FR" dirty="0" smtClean="0">
              <a:cs typeface="Calibri"/>
            </a:endParaRPr>
          </a:p>
          <a:p>
            <a:r>
              <a:rPr lang="fr-FR" dirty="0" err="1" smtClean="0">
                <a:cs typeface="Calibri"/>
              </a:rPr>
              <a:t>Teleological</a:t>
            </a:r>
            <a:r>
              <a:rPr lang="fr-FR" dirty="0" smtClean="0">
                <a:cs typeface="Calibri"/>
              </a:rPr>
              <a:t> </a:t>
            </a:r>
            <a:r>
              <a:rPr lang="fr-FR" dirty="0" err="1">
                <a:cs typeface="Calibri"/>
              </a:rPr>
              <a:t>theories</a:t>
            </a:r>
            <a:r>
              <a:rPr lang="fr-FR" dirty="0">
                <a:cs typeface="Calibri"/>
              </a:rPr>
              <a:t> must </a:t>
            </a:r>
            <a:r>
              <a:rPr lang="fr-FR" dirty="0" err="1">
                <a:cs typeface="Calibri"/>
              </a:rPr>
              <a:t>consider</a:t>
            </a:r>
            <a:r>
              <a:rPr lang="fr-FR" dirty="0">
                <a:cs typeface="Calibri"/>
              </a:rPr>
              <a:t> </a:t>
            </a:r>
            <a:r>
              <a:rPr lang="fr-FR" b="1" dirty="0">
                <a:cs typeface="Calibri"/>
              </a:rPr>
              <a:t>questions</a:t>
            </a:r>
            <a:r>
              <a:rPr lang="fr-FR" dirty="0">
                <a:cs typeface="Calibri"/>
              </a:rPr>
              <a:t> </a:t>
            </a:r>
            <a:r>
              <a:rPr lang="fr-FR" dirty="0" err="1" smtClean="0">
                <a:cs typeface="Calibri"/>
              </a:rPr>
              <a:t>like</a:t>
            </a:r>
            <a:r>
              <a:rPr lang="fr-FR" dirty="0" smtClean="0">
                <a:cs typeface="Calibri"/>
              </a:rPr>
              <a:t>:</a:t>
            </a:r>
          </a:p>
          <a:p>
            <a:pPr marL="0" indent="0">
              <a:buNone/>
            </a:pPr>
            <a:r>
              <a:rPr lang="fr-FR" dirty="0">
                <a:cs typeface="Calibri"/>
              </a:rPr>
              <a:t>	</a:t>
            </a:r>
            <a:r>
              <a:rPr lang="fr-FR" i="1" dirty="0" err="1" smtClean="0">
                <a:cs typeface="Calibri"/>
              </a:rPr>
              <a:t>What</a:t>
            </a:r>
            <a:r>
              <a:rPr lang="fr-FR" i="1" dirty="0" smtClean="0">
                <a:cs typeface="Calibri"/>
              </a:rPr>
              <a:t> </a:t>
            </a:r>
            <a:r>
              <a:rPr lang="fr-FR" i="1" dirty="0">
                <a:cs typeface="Calibri"/>
              </a:rPr>
              <a:t>sort of </a:t>
            </a:r>
            <a:r>
              <a:rPr lang="fr-FR" i="1" dirty="0" err="1">
                <a:cs typeface="Calibri"/>
              </a:rPr>
              <a:t>consequences</a:t>
            </a:r>
            <a:r>
              <a:rPr lang="fr-FR" i="1" dirty="0">
                <a:cs typeface="Calibri"/>
              </a:rPr>
              <a:t> count as good </a:t>
            </a:r>
            <a:r>
              <a:rPr lang="fr-FR" i="1" dirty="0" err="1">
                <a:cs typeface="Calibri"/>
              </a:rPr>
              <a:t>consequences</a:t>
            </a:r>
            <a:r>
              <a:rPr lang="fr-FR" i="1" dirty="0" smtClean="0">
                <a:cs typeface="Calibri"/>
              </a:rPr>
              <a:t>?</a:t>
            </a:r>
          </a:p>
          <a:p>
            <a:pPr marL="0" indent="0">
              <a:buNone/>
            </a:pPr>
            <a:r>
              <a:rPr lang="fr-FR" i="1" dirty="0">
                <a:cs typeface="Calibri"/>
              </a:rPr>
              <a:t>	</a:t>
            </a:r>
            <a:r>
              <a:rPr lang="fr-FR" i="1" dirty="0" err="1" smtClean="0">
                <a:cs typeface="Calibri"/>
              </a:rPr>
              <a:t>Who</a:t>
            </a:r>
            <a:r>
              <a:rPr lang="fr-FR" i="1" dirty="0" smtClean="0">
                <a:cs typeface="Calibri"/>
              </a:rPr>
              <a:t> </a:t>
            </a:r>
            <a:r>
              <a:rPr lang="fr-FR" i="1" dirty="0" err="1">
                <a:cs typeface="Calibri"/>
              </a:rPr>
              <a:t>is</a:t>
            </a:r>
            <a:r>
              <a:rPr lang="fr-FR" i="1" dirty="0">
                <a:cs typeface="Calibri"/>
              </a:rPr>
              <a:t> the </a:t>
            </a:r>
            <a:r>
              <a:rPr lang="fr-FR" i="1" dirty="0" err="1">
                <a:cs typeface="Calibri"/>
              </a:rPr>
              <a:t>primary</a:t>
            </a:r>
            <a:r>
              <a:rPr lang="fr-FR" i="1" dirty="0">
                <a:cs typeface="Calibri"/>
              </a:rPr>
              <a:t> </a:t>
            </a:r>
            <a:r>
              <a:rPr lang="fr-FR" i="1" dirty="0" err="1">
                <a:cs typeface="Calibri"/>
              </a:rPr>
              <a:t>beneficiary</a:t>
            </a:r>
            <a:r>
              <a:rPr lang="fr-FR" i="1" dirty="0">
                <a:cs typeface="Calibri"/>
              </a:rPr>
              <a:t> of moral action</a:t>
            </a:r>
            <a:r>
              <a:rPr lang="fr-FR" i="1" dirty="0" smtClean="0">
                <a:cs typeface="Calibri"/>
              </a:rPr>
              <a:t>?</a:t>
            </a:r>
          </a:p>
          <a:p>
            <a:pPr marL="0" indent="0">
              <a:buNone/>
            </a:pPr>
            <a:r>
              <a:rPr lang="fr-FR" i="1" dirty="0">
                <a:cs typeface="Calibri"/>
              </a:rPr>
              <a:t>	</a:t>
            </a:r>
            <a:r>
              <a:rPr lang="fr-FR" i="1" dirty="0" smtClean="0">
                <a:cs typeface="Calibri"/>
              </a:rPr>
              <a:t>How </a:t>
            </a:r>
            <a:r>
              <a:rPr lang="fr-FR" i="1" dirty="0">
                <a:cs typeface="Calibri"/>
              </a:rPr>
              <a:t>are the </a:t>
            </a:r>
            <a:r>
              <a:rPr lang="fr-FR" i="1" dirty="0" err="1">
                <a:cs typeface="Calibri"/>
              </a:rPr>
              <a:t>consequences</a:t>
            </a:r>
            <a:r>
              <a:rPr lang="fr-FR" i="1" dirty="0">
                <a:cs typeface="Calibri"/>
              </a:rPr>
              <a:t> </a:t>
            </a:r>
            <a:r>
              <a:rPr lang="fr-FR" i="1" dirty="0" err="1">
                <a:cs typeface="Calibri"/>
              </a:rPr>
              <a:t>judged</a:t>
            </a:r>
            <a:r>
              <a:rPr lang="fr-FR" i="1" dirty="0">
                <a:cs typeface="Calibri"/>
              </a:rPr>
              <a:t> and </a:t>
            </a:r>
            <a:r>
              <a:rPr lang="fr-FR" i="1" dirty="0" err="1">
                <a:cs typeface="Calibri"/>
              </a:rPr>
              <a:t>who</a:t>
            </a:r>
            <a:r>
              <a:rPr lang="fr-FR" i="1" dirty="0">
                <a:cs typeface="Calibri"/>
              </a:rPr>
              <a:t> </a:t>
            </a:r>
            <a:r>
              <a:rPr lang="fr-FR" i="1" dirty="0" err="1">
                <a:cs typeface="Calibri"/>
              </a:rPr>
              <a:t>judges</a:t>
            </a:r>
            <a:r>
              <a:rPr lang="fr-FR" i="1" dirty="0">
                <a:cs typeface="Calibri"/>
              </a:rPr>
              <a:t> </a:t>
            </a:r>
            <a:r>
              <a:rPr lang="fr-FR" i="1" dirty="0" err="1">
                <a:cs typeface="Calibri"/>
              </a:rPr>
              <a:t>them</a:t>
            </a:r>
            <a:r>
              <a:rPr lang="fr-FR" i="1" dirty="0" smtClean="0">
                <a:cs typeface="Calibri"/>
              </a:rPr>
              <a:t>?</a:t>
            </a:r>
            <a:endParaRPr lang="fr-FR" i="1" dirty="0">
              <a:cs typeface="Calibri"/>
            </a:endParaRPr>
          </a:p>
          <a:p>
            <a:pPr marL="342900" indent="-342900"/>
            <a:r>
              <a:rPr lang="fr-FR" dirty="0" smtClean="0">
                <a:cs typeface="Calibri"/>
              </a:rPr>
              <a:t>Good </a:t>
            </a:r>
            <a:r>
              <a:rPr lang="fr-FR" dirty="0" err="1" smtClean="0">
                <a:cs typeface="Calibri"/>
              </a:rPr>
              <a:t>example</a:t>
            </a:r>
            <a:r>
              <a:rPr lang="fr-FR" dirty="0" smtClean="0">
                <a:cs typeface="Calibri"/>
              </a:rPr>
              <a:t> of </a:t>
            </a:r>
            <a:r>
              <a:rPr lang="fr-FR" dirty="0" err="1" smtClean="0">
                <a:cs typeface="Calibri"/>
              </a:rPr>
              <a:t>teleological</a:t>
            </a:r>
            <a:r>
              <a:rPr lang="fr-FR" dirty="0" smtClean="0">
                <a:cs typeface="Calibri"/>
              </a:rPr>
              <a:t> </a:t>
            </a:r>
            <a:r>
              <a:rPr lang="fr-FR" dirty="0" err="1" smtClean="0">
                <a:cs typeface="Calibri"/>
              </a:rPr>
              <a:t>ethics</a:t>
            </a:r>
            <a:r>
              <a:rPr lang="fr-FR" dirty="0" smtClean="0">
                <a:cs typeface="Calibri"/>
              </a:rPr>
              <a:t> </a:t>
            </a:r>
            <a:r>
              <a:rPr lang="fr-FR" dirty="0" err="1" smtClean="0">
                <a:cs typeface="Calibri"/>
              </a:rPr>
              <a:t>is</a:t>
            </a:r>
            <a:r>
              <a:rPr lang="fr-FR" dirty="0" smtClean="0">
                <a:cs typeface="Calibri"/>
              </a:rPr>
              <a:t> </a:t>
            </a:r>
            <a:r>
              <a:rPr lang="fr-FR" dirty="0" err="1" smtClean="0">
                <a:cs typeface="Calibri"/>
              </a:rPr>
              <a:t>Utilitarianism</a:t>
            </a:r>
            <a:endParaRPr lang="fr-F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7160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Utilitarianism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</a:t>
            </a:r>
            <a:r>
              <a:rPr lang="fr-FR" dirty="0" smtClean="0"/>
              <a:t>n </a:t>
            </a:r>
            <a:r>
              <a:rPr lang="fr-FR" dirty="0"/>
              <a:t>action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b="1" dirty="0"/>
              <a:t>right</a:t>
            </a:r>
            <a:r>
              <a:rPr lang="fr-FR" dirty="0"/>
              <a:t> if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 smtClean="0"/>
              <a:t>means</a:t>
            </a:r>
            <a:r>
              <a:rPr lang="fr-FR" dirty="0" smtClean="0"/>
              <a:t> </a:t>
            </a:r>
            <a:r>
              <a:rPr lang="fr-FR" dirty="0"/>
              <a:t>the </a:t>
            </a:r>
            <a:r>
              <a:rPr lang="fr-FR" b="1" dirty="0" err="1"/>
              <a:t>most</a:t>
            </a:r>
            <a:r>
              <a:rPr lang="fr-FR" b="1" dirty="0"/>
              <a:t> </a:t>
            </a:r>
            <a:r>
              <a:rPr lang="fr-FR" b="1" dirty="0" err="1"/>
              <a:t>happiness</a:t>
            </a:r>
            <a:r>
              <a:rPr lang="fr-FR" dirty="0"/>
              <a:t> for the </a:t>
            </a:r>
            <a:r>
              <a:rPr lang="fr-FR" b="1" dirty="0" err="1"/>
              <a:t>greatest</a:t>
            </a:r>
            <a:r>
              <a:rPr lang="fr-FR" b="1" dirty="0"/>
              <a:t> </a:t>
            </a:r>
            <a:r>
              <a:rPr lang="fr-FR" b="1" dirty="0" err="1"/>
              <a:t>number</a:t>
            </a:r>
            <a:r>
              <a:rPr lang="fr-FR" dirty="0"/>
              <a:t> of people </a:t>
            </a:r>
            <a:endParaRPr lang="fr-FR" dirty="0" smtClean="0"/>
          </a:p>
          <a:p>
            <a:r>
              <a:rPr lang="fr-FR" dirty="0" err="1"/>
              <a:t>H</a:t>
            </a:r>
            <a:r>
              <a:rPr lang="fr-FR" dirty="0" err="1" smtClean="0"/>
              <a:t>appiness</a:t>
            </a:r>
            <a:r>
              <a:rPr lang="fr-FR" dirty="0" smtClean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defined</a:t>
            </a:r>
            <a:r>
              <a:rPr lang="fr-FR" dirty="0"/>
              <a:t> as the </a:t>
            </a:r>
            <a:r>
              <a:rPr lang="fr-FR" b="1" dirty="0" err="1"/>
              <a:t>maximization</a:t>
            </a:r>
            <a:r>
              <a:rPr lang="fr-FR" b="1" dirty="0"/>
              <a:t> of </a:t>
            </a:r>
            <a:r>
              <a:rPr lang="fr-FR" b="1" dirty="0" err="1"/>
              <a:t>pleasure</a:t>
            </a:r>
            <a:r>
              <a:rPr lang="fr-FR" dirty="0"/>
              <a:t> and the </a:t>
            </a:r>
            <a:r>
              <a:rPr lang="fr-FR" b="1" dirty="0" err="1"/>
              <a:t>minimization</a:t>
            </a:r>
            <a:r>
              <a:rPr lang="fr-FR" b="1" dirty="0"/>
              <a:t> of </a:t>
            </a:r>
            <a:r>
              <a:rPr lang="fr-FR" b="1" dirty="0" smtClean="0"/>
              <a:t>pain</a:t>
            </a:r>
            <a:endParaRPr lang="fr-FR" dirty="0" smtClean="0"/>
          </a:p>
          <a:p>
            <a:r>
              <a:rPr lang="fr-FR" dirty="0" smtClean="0"/>
              <a:t>The </a:t>
            </a:r>
            <a:r>
              <a:rPr lang="fr-FR" dirty="0" err="1"/>
              <a:t>origins</a:t>
            </a:r>
            <a:r>
              <a:rPr lang="fr-FR" dirty="0"/>
              <a:t> of </a:t>
            </a:r>
            <a:r>
              <a:rPr lang="fr-FR" dirty="0" err="1"/>
              <a:t>Utilitarianism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traced</a:t>
            </a:r>
            <a:r>
              <a:rPr lang="fr-FR" dirty="0"/>
              <a:t> back as far as </a:t>
            </a:r>
            <a:r>
              <a:rPr lang="fr-FR" dirty="0" err="1" smtClean="0"/>
              <a:t>Epicurus</a:t>
            </a:r>
            <a:endParaRPr lang="fr-FR" dirty="0"/>
          </a:p>
          <a:p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/>
              <a:t>full </a:t>
            </a:r>
            <a:r>
              <a:rPr lang="fr-FR" dirty="0" smtClean="0"/>
              <a:t>formulation </a:t>
            </a:r>
            <a:r>
              <a:rPr lang="fr-FR" dirty="0" err="1"/>
              <a:t>credited</a:t>
            </a:r>
            <a:r>
              <a:rPr lang="fr-FR" dirty="0"/>
              <a:t> to </a:t>
            </a:r>
            <a:r>
              <a:rPr lang="fr-FR" dirty="0" smtClean="0"/>
              <a:t>Bentham &amp; JS Mill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4362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Ethics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6224" y="1584008"/>
            <a:ext cx="8867776" cy="4995508"/>
          </a:xfrm>
        </p:spPr>
        <p:txBody>
          <a:bodyPr>
            <a:normAutofit fontScale="85000" lnSpcReduction="20000"/>
          </a:bodyPr>
          <a:lstStyle/>
          <a:p>
            <a:r>
              <a:rPr lang="fr-FR" b="1" dirty="0" err="1"/>
              <a:t>Ethics</a:t>
            </a:r>
            <a:r>
              <a:rPr lang="fr-FR" dirty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/>
              <a:t>concerned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questions of </a:t>
            </a:r>
            <a:r>
              <a:rPr lang="fr-FR" b="1" dirty="0"/>
              <a:t>how people </a:t>
            </a:r>
            <a:r>
              <a:rPr lang="fr-FR" b="1" dirty="0" err="1"/>
              <a:t>ought</a:t>
            </a:r>
            <a:r>
              <a:rPr lang="fr-FR" b="1" dirty="0"/>
              <a:t> to </a:t>
            </a:r>
            <a:r>
              <a:rPr lang="fr-FR" b="1" dirty="0" err="1" smtClean="0"/>
              <a:t>act</a:t>
            </a:r>
            <a:endParaRPr lang="fr-FR" dirty="0" smtClean="0"/>
          </a:p>
          <a:p>
            <a:r>
              <a:rPr lang="fr-FR" dirty="0" err="1"/>
              <a:t>D</a:t>
            </a:r>
            <a:r>
              <a:rPr lang="fr-FR" dirty="0" err="1" smtClean="0"/>
              <a:t>efinition</a:t>
            </a:r>
            <a:r>
              <a:rPr lang="fr-FR" dirty="0" smtClean="0"/>
              <a:t> </a:t>
            </a:r>
            <a:r>
              <a:rPr lang="fr-FR" dirty="0"/>
              <a:t>of </a:t>
            </a:r>
            <a:r>
              <a:rPr lang="fr-FR" b="1" dirty="0"/>
              <a:t>right </a:t>
            </a:r>
            <a:r>
              <a:rPr lang="fr-FR" b="1" dirty="0" err="1"/>
              <a:t>conduct</a:t>
            </a:r>
            <a:r>
              <a:rPr lang="fr-FR" dirty="0"/>
              <a:t> </a:t>
            </a:r>
            <a:r>
              <a:rPr lang="fr-FR" dirty="0" smtClean="0"/>
              <a:t>(the </a:t>
            </a:r>
            <a:r>
              <a:rPr lang="fr-FR" dirty="0"/>
              <a:t>one </a:t>
            </a:r>
            <a:r>
              <a:rPr lang="fr-FR" dirty="0" err="1"/>
              <a:t>causing</a:t>
            </a:r>
            <a:r>
              <a:rPr lang="fr-FR" dirty="0"/>
              <a:t> the </a:t>
            </a:r>
            <a:r>
              <a:rPr lang="fr-FR" dirty="0" err="1"/>
              <a:t>greatest</a:t>
            </a:r>
            <a:r>
              <a:rPr lang="fr-FR" dirty="0"/>
              <a:t> good) </a:t>
            </a:r>
            <a:endParaRPr lang="fr-FR" dirty="0" smtClean="0"/>
          </a:p>
          <a:p>
            <a:r>
              <a:rPr lang="fr-FR" dirty="0" err="1" smtClean="0"/>
              <a:t>Following</a:t>
            </a:r>
            <a:r>
              <a:rPr lang="fr-FR" dirty="0" smtClean="0"/>
              <a:t> the </a:t>
            </a:r>
            <a:r>
              <a:rPr lang="fr-FR" b="1" dirty="0"/>
              <a:t>good life</a:t>
            </a:r>
            <a:r>
              <a:rPr lang="fr-FR" dirty="0"/>
              <a:t> </a:t>
            </a:r>
            <a:r>
              <a:rPr lang="fr-FR" dirty="0" smtClean="0"/>
              <a:t>(a </a:t>
            </a:r>
            <a:r>
              <a:rPr lang="fr-FR" dirty="0"/>
              <a:t>life </a:t>
            </a:r>
            <a:r>
              <a:rPr lang="fr-FR" dirty="0" err="1"/>
              <a:t>worth</a:t>
            </a:r>
            <a:r>
              <a:rPr lang="fr-FR" dirty="0"/>
              <a:t> </a:t>
            </a:r>
            <a:r>
              <a:rPr lang="fr-FR" dirty="0" smtClean="0"/>
              <a:t>living,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satisfying</a:t>
            </a:r>
            <a:r>
              <a:rPr lang="fr-FR" dirty="0"/>
              <a:t> or happy).</a:t>
            </a:r>
          </a:p>
          <a:p>
            <a:r>
              <a:rPr lang="fr-FR" b="1" dirty="0" err="1"/>
              <a:t>D</a:t>
            </a:r>
            <a:r>
              <a:rPr lang="fr-FR" dirty="0" err="1" smtClean="0"/>
              <a:t>erived</a:t>
            </a:r>
            <a:r>
              <a:rPr lang="fr-FR" dirty="0" smtClean="0"/>
              <a:t> </a:t>
            </a:r>
            <a:r>
              <a:rPr lang="fr-FR" dirty="0" err="1"/>
              <a:t>from</a:t>
            </a:r>
            <a:r>
              <a:rPr lang="fr-FR" dirty="0"/>
              <a:t> the </a:t>
            </a:r>
            <a:r>
              <a:rPr lang="fr-FR" dirty="0" err="1"/>
              <a:t>Greek</a:t>
            </a:r>
            <a:r>
              <a:rPr lang="fr-FR" dirty="0"/>
              <a:t> "ethos" </a:t>
            </a:r>
            <a:r>
              <a:rPr lang="fr-FR" dirty="0" smtClean="0"/>
              <a:t>("</a:t>
            </a:r>
            <a:r>
              <a:rPr lang="fr-FR" dirty="0"/>
              <a:t>custom" or "habit"). </a:t>
            </a:r>
            <a:endParaRPr lang="fr-FR" dirty="0" smtClean="0"/>
          </a:p>
          <a:p>
            <a:r>
              <a:rPr lang="fr-FR" dirty="0"/>
              <a:t>M</a:t>
            </a:r>
            <a:r>
              <a:rPr lang="fr-FR" dirty="0" smtClean="0"/>
              <a:t>oral </a:t>
            </a:r>
            <a:r>
              <a:rPr lang="fr-FR" dirty="0" err="1" smtClean="0"/>
              <a:t>ideals</a:t>
            </a:r>
            <a:r>
              <a:rPr lang="fr-FR" dirty="0" smtClean="0"/>
              <a:t>, </a:t>
            </a:r>
            <a:r>
              <a:rPr lang="fr-FR" dirty="0" err="1" smtClean="0"/>
              <a:t>behaviours</a:t>
            </a:r>
            <a:r>
              <a:rPr lang="fr-FR" dirty="0"/>
              <a:t>, </a:t>
            </a:r>
            <a:r>
              <a:rPr lang="fr-FR" b="1" dirty="0" err="1" smtClean="0"/>
              <a:t>philosophy</a:t>
            </a:r>
            <a:r>
              <a:rPr lang="fr-FR" b="1" dirty="0" smtClean="0"/>
              <a:t> </a:t>
            </a:r>
            <a:r>
              <a:rPr lang="fr-FR" b="1" dirty="0"/>
              <a:t>of life</a:t>
            </a:r>
            <a:r>
              <a:rPr lang="fr-FR" dirty="0"/>
              <a:t> </a:t>
            </a:r>
            <a:r>
              <a:rPr lang="fr-FR" dirty="0" smtClean="0"/>
              <a:t>(</a:t>
            </a:r>
            <a:r>
              <a:rPr lang="fr-FR" b="1" dirty="0" smtClean="0"/>
              <a:t>Weltanschauung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b="1" dirty="0" smtClean="0"/>
              <a:t>Normative</a:t>
            </a:r>
            <a:r>
              <a:rPr lang="fr-FR" dirty="0" smtClean="0"/>
              <a:t> </a:t>
            </a:r>
            <a:r>
              <a:rPr lang="fr-FR" dirty="0"/>
              <a:t>or </a:t>
            </a:r>
            <a:r>
              <a:rPr lang="fr-FR" b="1" dirty="0"/>
              <a:t>Prescriptive </a:t>
            </a:r>
            <a:r>
              <a:rPr lang="fr-FR" b="1" dirty="0" err="1" smtClean="0"/>
              <a:t>Ethics</a:t>
            </a:r>
            <a:r>
              <a:rPr lang="fr-FR" dirty="0" smtClean="0"/>
              <a:t> - "</a:t>
            </a:r>
            <a:r>
              <a:rPr lang="fr-FR" dirty="0"/>
              <a:t>How </a:t>
            </a:r>
            <a:r>
              <a:rPr lang="fr-FR" dirty="0" err="1"/>
              <a:t>should</a:t>
            </a:r>
            <a:r>
              <a:rPr lang="fr-FR" dirty="0"/>
              <a:t> people </a:t>
            </a:r>
            <a:r>
              <a:rPr lang="fr-FR" dirty="0" err="1"/>
              <a:t>act</a:t>
            </a:r>
            <a:r>
              <a:rPr lang="fr-FR" dirty="0"/>
              <a:t>?" </a:t>
            </a:r>
            <a:endParaRPr lang="fr-FR" dirty="0" smtClean="0"/>
          </a:p>
          <a:p>
            <a:r>
              <a:rPr lang="fr-FR" b="1" dirty="0" smtClean="0"/>
              <a:t>Descriptive </a:t>
            </a:r>
            <a:r>
              <a:rPr lang="fr-FR" b="1" dirty="0" err="1" smtClean="0"/>
              <a:t>Ethics</a:t>
            </a:r>
            <a:r>
              <a:rPr lang="fr-FR" dirty="0" smtClean="0"/>
              <a:t> - "</a:t>
            </a:r>
            <a:r>
              <a:rPr lang="fr-FR" dirty="0" err="1"/>
              <a:t>What</a:t>
            </a:r>
            <a:r>
              <a:rPr lang="fr-FR" dirty="0"/>
              <a:t> do people </a:t>
            </a:r>
            <a:r>
              <a:rPr lang="fr-FR" dirty="0" err="1"/>
              <a:t>think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right?" </a:t>
            </a:r>
            <a:endParaRPr lang="fr-FR" dirty="0" smtClean="0"/>
          </a:p>
          <a:p>
            <a:r>
              <a:rPr lang="fr-FR" b="1" dirty="0" err="1" smtClean="0"/>
              <a:t>Applied</a:t>
            </a:r>
            <a:r>
              <a:rPr lang="fr-FR" b="1" dirty="0" smtClean="0"/>
              <a:t> </a:t>
            </a:r>
            <a:r>
              <a:rPr lang="fr-FR" b="1" dirty="0" err="1" smtClean="0"/>
              <a:t>Ethics</a:t>
            </a:r>
            <a:r>
              <a:rPr lang="fr-FR" dirty="0" smtClean="0"/>
              <a:t> - "</a:t>
            </a:r>
            <a:r>
              <a:rPr lang="fr-FR" dirty="0"/>
              <a:t>How do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smtClean="0"/>
              <a:t>put </a:t>
            </a:r>
            <a:r>
              <a:rPr lang="fr-FR" dirty="0"/>
              <a:t>moral </a:t>
            </a:r>
            <a:r>
              <a:rPr lang="fr-FR" dirty="0" err="1" smtClean="0"/>
              <a:t>knowledge</a:t>
            </a:r>
            <a:r>
              <a:rPr lang="fr-FR" dirty="0" smtClean="0"/>
              <a:t> </a:t>
            </a:r>
            <a:r>
              <a:rPr lang="fr-FR" dirty="0" err="1"/>
              <a:t>into</a:t>
            </a:r>
            <a:r>
              <a:rPr lang="fr-FR" dirty="0"/>
              <a:t> practice?" </a:t>
            </a:r>
            <a:endParaRPr lang="fr-FR" dirty="0" smtClean="0"/>
          </a:p>
          <a:p>
            <a:r>
              <a:rPr lang="fr-FR" b="1" dirty="0" smtClean="0"/>
              <a:t>Meta</a:t>
            </a:r>
            <a:r>
              <a:rPr lang="fr-FR" b="1" dirty="0"/>
              <a:t>-</a:t>
            </a:r>
            <a:r>
              <a:rPr lang="fr-FR" b="1" dirty="0" err="1" smtClean="0"/>
              <a:t>Ethics</a:t>
            </a:r>
            <a:r>
              <a:rPr lang="fr-FR" dirty="0" smtClean="0"/>
              <a:t> - "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does</a:t>
            </a:r>
            <a:r>
              <a:rPr lang="fr-FR" dirty="0"/>
              <a:t> 'right' </a:t>
            </a:r>
            <a:r>
              <a:rPr lang="fr-FR" dirty="0" err="1"/>
              <a:t>even</a:t>
            </a:r>
            <a:r>
              <a:rPr lang="fr-FR" dirty="0"/>
              <a:t> </a:t>
            </a:r>
            <a:r>
              <a:rPr lang="fr-FR" dirty="0" err="1"/>
              <a:t>mean</a:t>
            </a:r>
            <a:r>
              <a:rPr lang="fr-FR" dirty="0"/>
              <a:t>?</a:t>
            </a:r>
            <a:r>
              <a:rPr lang="fr-FR" dirty="0" smtClean="0"/>
              <a:t>"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302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Socratic</a:t>
            </a:r>
            <a:r>
              <a:rPr lang="fr-FR" dirty="0" smtClean="0"/>
              <a:t> </a:t>
            </a:r>
            <a:r>
              <a:rPr lang="fr-FR" dirty="0" err="1" smtClean="0"/>
              <a:t>Ethics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4320" y="1298448"/>
            <a:ext cx="8869680" cy="493776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fr-FR" i="1" dirty="0" smtClean="0"/>
          </a:p>
          <a:p>
            <a:pPr marL="0" indent="0" algn="ctr">
              <a:buNone/>
            </a:pPr>
            <a:r>
              <a:rPr lang="fr-FR" i="1" dirty="0" smtClean="0"/>
              <a:t>There </a:t>
            </a:r>
            <a:r>
              <a:rPr lang="fr-FR" i="1" dirty="0" err="1"/>
              <a:t>is</a:t>
            </a:r>
            <a:r>
              <a:rPr lang="fr-FR" i="1" dirty="0"/>
              <a:t> </a:t>
            </a:r>
            <a:r>
              <a:rPr lang="fr-FR" i="1" dirty="0" err="1"/>
              <a:t>only</a:t>
            </a:r>
            <a:r>
              <a:rPr lang="fr-FR" i="1" dirty="0"/>
              <a:t> one good, </a:t>
            </a:r>
            <a:r>
              <a:rPr lang="fr-FR" i="1" dirty="0" err="1"/>
              <a:t>knowledge</a:t>
            </a:r>
            <a:r>
              <a:rPr lang="fr-FR" i="1" dirty="0"/>
              <a:t>, and one </a:t>
            </a:r>
            <a:r>
              <a:rPr lang="fr-FR" i="1" dirty="0" err="1"/>
              <a:t>evil</a:t>
            </a:r>
            <a:r>
              <a:rPr lang="fr-FR" i="1" dirty="0"/>
              <a:t>, ignorance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err="1" smtClean="0"/>
              <a:t>Socrates</a:t>
            </a:r>
            <a:r>
              <a:rPr lang="fr-FR" dirty="0" smtClean="0"/>
              <a:t>, via </a:t>
            </a:r>
            <a:r>
              <a:rPr lang="fr-FR" dirty="0" err="1" smtClean="0"/>
              <a:t>Plato’s</a:t>
            </a:r>
            <a:r>
              <a:rPr lang="fr-FR" dirty="0"/>
              <a:t> </a:t>
            </a:r>
            <a:r>
              <a:rPr lang="fr-FR" dirty="0" smtClean="0"/>
              <a:t>dialogues, </a:t>
            </a:r>
            <a:r>
              <a:rPr lang="fr-FR" dirty="0" err="1" smtClean="0"/>
              <a:t>seen</a:t>
            </a:r>
            <a:r>
              <a:rPr lang="fr-FR" dirty="0" smtClean="0"/>
              <a:t> as </a:t>
            </a:r>
            <a:r>
              <a:rPr lang="fr-FR" dirty="0"/>
              <a:t>the </a:t>
            </a:r>
            <a:r>
              <a:rPr lang="fr-FR" b="1" dirty="0" err="1"/>
              <a:t>father</a:t>
            </a:r>
            <a:r>
              <a:rPr lang="fr-FR" b="1" dirty="0"/>
              <a:t> of Western </a:t>
            </a:r>
            <a:r>
              <a:rPr lang="fr-FR" b="1" dirty="0" err="1"/>
              <a:t>ethics</a:t>
            </a:r>
            <a:r>
              <a:rPr lang="fr-FR" dirty="0" smtClean="0"/>
              <a:t>.</a:t>
            </a:r>
          </a:p>
          <a:p>
            <a:r>
              <a:rPr lang="fr-FR" dirty="0" smtClean="0"/>
              <a:t>He </a:t>
            </a:r>
            <a:r>
              <a:rPr lang="fr-FR" dirty="0" err="1"/>
              <a:t>asserted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people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naturally</a:t>
            </a:r>
            <a:r>
              <a:rPr lang="fr-FR" dirty="0"/>
              <a:t> do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b="1" dirty="0"/>
              <a:t>good</a:t>
            </a:r>
            <a:r>
              <a:rPr lang="fr-FR" dirty="0"/>
              <a:t> </a:t>
            </a:r>
            <a:r>
              <a:rPr lang="fr-FR" dirty="0" err="1"/>
              <a:t>provided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know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b="1" dirty="0" smtClean="0"/>
              <a:t>right</a:t>
            </a:r>
            <a:r>
              <a:rPr lang="fr-FR" dirty="0"/>
              <a:t>.</a:t>
            </a:r>
            <a:endParaRPr lang="fr-FR" dirty="0" smtClean="0"/>
          </a:p>
          <a:p>
            <a:r>
              <a:rPr lang="fr-FR" dirty="0" err="1"/>
              <a:t>E</a:t>
            </a:r>
            <a:r>
              <a:rPr lang="fr-FR" dirty="0" err="1" smtClean="0"/>
              <a:t>vil</a:t>
            </a:r>
            <a:r>
              <a:rPr lang="fr-FR" dirty="0" smtClean="0"/>
              <a:t> </a:t>
            </a:r>
            <a:r>
              <a:rPr lang="fr-FR" dirty="0"/>
              <a:t>or </a:t>
            </a:r>
            <a:r>
              <a:rPr lang="fr-FR" dirty="0" err="1"/>
              <a:t>bad</a:t>
            </a:r>
            <a:r>
              <a:rPr lang="fr-FR" dirty="0"/>
              <a:t> actions are </a:t>
            </a:r>
            <a:r>
              <a:rPr lang="fr-FR" dirty="0" err="1"/>
              <a:t>purely</a:t>
            </a:r>
            <a:r>
              <a:rPr lang="fr-FR" dirty="0"/>
              <a:t> the </a:t>
            </a:r>
            <a:r>
              <a:rPr lang="fr-FR" dirty="0" err="1"/>
              <a:t>result</a:t>
            </a:r>
            <a:r>
              <a:rPr lang="fr-FR" dirty="0"/>
              <a:t> of </a:t>
            </a:r>
            <a:r>
              <a:rPr lang="fr-FR" b="1" dirty="0" smtClean="0"/>
              <a:t>ignorance</a:t>
            </a:r>
            <a:endParaRPr lang="fr-FR" i="1" dirty="0" smtClean="0"/>
          </a:p>
          <a:p>
            <a:r>
              <a:rPr lang="fr-FR" dirty="0" smtClean="0"/>
              <a:t>He </a:t>
            </a:r>
            <a:r>
              <a:rPr lang="fr-FR" dirty="0" err="1"/>
              <a:t>equated</a:t>
            </a:r>
            <a:r>
              <a:rPr lang="fr-FR" dirty="0"/>
              <a:t> </a:t>
            </a:r>
            <a:r>
              <a:rPr lang="fr-FR" b="1" dirty="0" err="1"/>
              <a:t>knowledge</a:t>
            </a:r>
            <a:r>
              <a:rPr lang="fr-FR" dirty="0"/>
              <a:t> and </a:t>
            </a:r>
            <a:r>
              <a:rPr lang="fr-FR" b="1" dirty="0" err="1"/>
              <a:t>wisdom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b="1" dirty="0"/>
              <a:t>self-</a:t>
            </a:r>
            <a:r>
              <a:rPr lang="fr-FR" b="1" dirty="0" err="1" smtClean="0"/>
              <a:t>awareness</a:t>
            </a:r>
            <a:r>
              <a:rPr lang="fr-FR" dirty="0" smtClean="0"/>
              <a:t>, </a:t>
            </a:r>
            <a:r>
              <a:rPr lang="fr-FR" b="1" dirty="0" err="1" smtClean="0"/>
              <a:t>virtue</a:t>
            </a:r>
            <a:r>
              <a:rPr lang="fr-FR" dirty="0" smtClean="0"/>
              <a:t> </a:t>
            </a:r>
            <a:r>
              <a:rPr lang="fr-FR" dirty="0"/>
              <a:t>and </a:t>
            </a:r>
            <a:r>
              <a:rPr lang="fr-FR" b="1" dirty="0" err="1"/>
              <a:t>happiness</a:t>
            </a:r>
            <a:r>
              <a:rPr lang="fr-FR" dirty="0"/>
              <a:t>. </a:t>
            </a:r>
            <a:endParaRPr lang="fr-FR" dirty="0" smtClean="0"/>
          </a:p>
          <a:p>
            <a:r>
              <a:rPr lang="fr-FR" b="1" dirty="0"/>
              <a:t>S</a:t>
            </a:r>
            <a:r>
              <a:rPr lang="fr-FR" b="1" dirty="0" smtClean="0"/>
              <a:t>elf</a:t>
            </a:r>
            <a:r>
              <a:rPr lang="fr-FR" b="1" dirty="0"/>
              <a:t>-</a:t>
            </a:r>
            <a:r>
              <a:rPr lang="fr-FR" b="1" dirty="0" err="1"/>
              <a:t>knowledge</a:t>
            </a:r>
            <a:r>
              <a:rPr lang="fr-FR" dirty="0"/>
              <a:t> and self-</a:t>
            </a:r>
            <a:r>
              <a:rPr lang="fr-FR" dirty="0" err="1"/>
              <a:t>awareness</a:t>
            </a:r>
            <a:r>
              <a:rPr lang="fr-FR" dirty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/>
              <a:t>the </a:t>
            </a:r>
            <a:r>
              <a:rPr lang="fr-FR" b="1" dirty="0"/>
              <a:t>essential </a:t>
            </a:r>
            <a:r>
              <a:rPr lang="fr-FR" b="1" dirty="0" smtClean="0"/>
              <a:t>good</a:t>
            </a:r>
            <a:r>
              <a:rPr lang="fr-FR" dirty="0" smtClean="0"/>
              <a:t>.</a:t>
            </a:r>
          </a:p>
          <a:p>
            <a:r>
              <a:rPr lang="fr-FR" dirty="0"/>
              <a:t>T</a:t>
            </a:r>
            <a:r>
              <a:rPr lang="fr-FR" dirty="0" smtClean="0"/>
              <a:t>he </a:t>
            </a:r>
            <a:r>
              <a:rPr lang="fr-FR" dirty="0" err="1"/>
              <a:t>truly</a:t>
            </a:r>
            <a:r>
              <a:rPr lang="fr-FR" dirty="0"/>
              <a:t> </a:t>
            </a:r>
            <a:r>
              <a:rPr lang="fr-FR" dirty="0" err="1"/>
              <a:t>wise</a:t>
            </a:r>
            <a:r>
              <a:rPr lang="fr-FR" dirty="0"/>
              <a:t> (i.e. self-</a:t>
            </a:r>
            <a:r>
              <a:rPr lang="fr-FR" dirty="0" err="1"/>
              <a:t>aware</a:t>
            </a:r>
            <a:r>
              <a:rPr lang="fr-FR" dirty="0"/>
              <a:t>) </a:t>
            </a:r>
            <a:r>
              <a:rPr lang="fr-FR" dirty="0" err="1"/>
              <a:t>person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know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right, do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good, and </a:t>
            </a:r>
            <a:r>
              <a:rPr lang="fr-FR" dirty="0" err="1"/>
              <a:t>therefore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happy.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051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Aristotlean</a:t>
            </a:r>
            <a:r>
              <a:rPr lang="fr-FR" dirty="0" smtClean="0"/>
              <a:t> </a:t>
            </a:r>
            <a:r>
              <a:rPr lang="fr-FR" dirty="0" err="1" smtClean="0"/>
              <a:t>Ethics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6224" y="1298447"/>
            <a:ext cx="8867775" cy="540599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fr-FR" i="1" dirty="0" smtClean="0"/>
          </a:p>
          <a:p>
            <a:pPr marL="0" indent="0" algn="ctr">
              <a:buNone/>
            </a:pPr>
            <a:r>
              <a:rPr lang="fr-FR" i="1" dirty="0" smtClean="0"/>
              <a:t>Nature </a:t>
            </a:r>
            <a:r>
              <a:rPr lang="fr-FR" i="1" dirty="0" err="1"/>
              <a:t>does</a:t>
            </a:r>
            <a:r>
              <a:rPr lang="fr-FR" i="1" dirty="0"/>
              <a:t> </a:t>
            </a:r>
            <a:r>
              <a:rPr lang="fr-FR" i="1" dirty="0" err="1"/>
              <a:t>nothing</a:t>
            </a:r>
            <a:r>
              <a:rPr lang="fr-FR" i="1" dirty="0"/>
              <a:t> in </a:t>
            </a:r>
            <a:r>
              <a:rPr lang="fr-FR" i="1" dirty="0" smtClean="0"/>
              <a:t>vain </a:t>
            </a:r>
          </a:p>
          <a:p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act</a:t>
            </a:r>
            <a:r>
              <a:rPr lang="fr-FR" dirty="0" smtClean="0"/>
              <a:t> </a:t>
            </a:r>
            <a:r>
              <a:rPr lang="fr-FR" b="1" dirty="0"/>
              <a:t>in accordance </a:t>
            </a:r>
            <a:r>
              <a:rPr lang="fr-FR" b="1" dirty="0" err="1"/>
              <a:t>with</a:t>
            </a:r>
            <a:r>
              <a:rPr lang="fr-FR" b="1" dirty="0"/>
              <a:t> </a:t>
            </a:r>
            <a:r>
              <a:rPr lang="fr-FR" b="1" dirty="0" err="1" smtClean="0"/>
              <a:t>our</a:t>
            </a:r>
            <a:r>
              <a:rPr lang="fr-FR" b="1" dirty="0" smtClean="0"/>
              <a:t> </a:t>
            </a:r>
            <a:r>
              <a:rPr lang="fr-FR" b="1" dirty="0"/>
              <a:t>nature</a:t>
            </a:r>
            <a:r>
              <a:rPr lang="fr-FR" dirty="0"/>
              <a:t>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realize</a:t>
            </a:r>
            <a:r>
              <a:rPr lang="fr-FR" dirty="0" smtClean="0"/>
              <a:t>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b="1" dirty="0"/>
              <a:t>full </a:t>
            </a:r>
            <a:r>
              <a:rPr lang="fr-FR" b="1" dirty="0" err="1" smtClean="0"/>
              <a:t>potential</a:t>
            </a:r>
            <a:endParaRPr lang="fr-FR" dirty="0"/>
          </a:p>
          <a:p>
            <a:r>
              <a:rPr lang="fr-FR" dirty="0"/>
              <a:t>W</a:t>
            </a:r>
            <a:r>
              <a:rPr lang="fr-FR" dirty="0" smtClean="0"/>
              <a:t>ill </a:t>
            </a:r>
            <a:r>
              <a:rPr lang="fr-FR" dirty="0"/>
              <a:t>do </a:t>
            </a:r>
            <a:r>
              <a:rPr lang="fr-FR" b="1" dirty="0"/>
              <a:t>good</a:t>
            </a:r>
            <a:r>
              <a:rPr lang="fr-FR" dirty="0"/>
              <a:t> and </a:t>
            </a:r>
            <a:r>
              <a:rPr lang="fr-FR" dirty="0" err="1"/>
              <a:t>therefore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b="1" dirty="0"/>
              <a:t>content</a:t>
            </a:r>
            <a:r>
              <a:rPr lang="fr-FR" dirty="0"/>
              <a:t> in life. He </a:t>
            </a:r>
            <a:r>
              <a:rPr lang="fr-FR" dirty="0" err="1"/>
              <a:t>held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b="1" dirty="0"/>
              <a:t>S</a:t>
            </a:r>
            <a:r>
              <a:rPr lang="fr-FR" b="1" dirty="0" smtClean="0"/>
              <a:t>elf</a:t>
            </a:r>
            <a:r>
              <a:rPr lang="fr-FR" b="1" dirty="0"/>
              <a:t>-</a:t>
            </a:r>
            <a:r>
              <a:rPr lang="fr-FR" b="1" dirty="0" err="1"/>
              <a:t>realization</a:t>
            </a:r>
            <a:r>
              <a:rPr lang="fr-FR" dirty="0"/>
              <a:t> (the </a:t>
            </a:r>
            <a:r>
              <a:rPr lang="fr-FR" dirty="0" err="1"/>
              <a:t>awareness</a:t>
            </a:r>
            <a:r>
              <a:rPr lang="fr-FR" dirty="0"/>
              <a:t> of </a:t>
            </a:r>
            <a:r>
              <a:rPr lang="fr-FR" dirty="0" err="1"/>
              <a:t>one's</a:t>
            </a:r>
            <a:r>
              <a:rPr lang="fr-FR" dirty="0"/>
              <a:t> nature and the </a:t>
            </a:r>
            <a:r>
              <a:rPr lang="fr-FR" dirty="0" err="1"/>
              <a:t>development</a:t>
            </a:r>
            <a:r>
              <a:rPr lang="fr-FR" dirty="0"/>
              <a:t> of </a:t>
            </a:r>
            <a:r>
              <a:rPr lang="fr-FR" dirty="0" err="1"/>
              <a:t>one's</a:t>
            </a:r>
            <a:r>
              <a:rPr lang="fr-FR" dirty="0"/>
              <a:t> talents) </a:t>
            </a:r>
            <a:r>
              <a:rPr lang="fr-FR" dirty="0" err="1"/>
              <a:t>is</a:t>
            </a:r>
            <a:r>
              <a:rPr lang="fr-FR" dirty="0"/>
              <a:t> the </a:t>
            </a:r>
            <a:r>
              <a:rPr lang="fr-FR" dirty="0" err="1"/>
              <a:t>surest</a:t>
            </a:r>
            <a:r>
              <a:rPr lang="fr-FR" dirty="0"/>
              <a:t> </a:t>
            </a:r>
            <a:r>
              <a:rPr lang="fr-FR" dirty="0" err="1"/>
              <a:t>path</a:t>
            </a:r>
            <a:r>
              <a:rPr lang="fr-FR" dirty="0"/>
              <a:t> to </a:t>
            </a:r>
            <a:r>
              <a:rPr lang="fr-FR" b="1" dirty="0" err="1" smtClean="0"/>
              <a:t>happiness</a:t>
            </a:r>
            <a:r>
              <a:rPr lang="fr-FR" dirty="0" smtClean="0"/>
              <a:t> </a:t>
            </a:r>
          </a:p>
          <a:p>
            <a:r>
              <a:rPr lang="fr-FR" dirty="0" smtClean="0"/>
              <a:t>All </a:t>
            </a:r>
            <a:r>
              <a:rPr lang="fr-FR" dirty="0" err="1"/>
              <a:t>other</a:t>
            </a:r>
            <a:r>
              <a:rPr lang="fr-FR" dirty="0"/>
              <a:t> </a:t>
            </a:r>
            <a:r>
              <a:rPr lang="fr-FR" dirty="0" err="1"/>
              <a:t>things</a:t>
            </a:r>
            <a:r>
              <a:rPr lang="fr-FR" dirty="0"/>
              <a:t> (</a:t>
            </a:r>
            <a:r>
              <a:rPr lang="fr-FR" dirty="0" err="1"/>
              <a:t>such</a:t>
            </a:r>
            <a:r>
              <a:rPr lang="fr-FR" dirty="0"/>
              <a:t> as </a:t>
            </a:r>
            <a:r>
              <a:rPr lang="fr-FR" dirty="0" err="1"/>
              <a:t>civic</a:t>
            </a:r>
            <a:r>
              <a:rPr lang="fr-FR" dirty="0"/>
              <a:t> life or </a:t>
            </a:r>
            <a:r>
              <a:rPr lang="fr-FR" dirty="0" err="1"/>
              <a:t>wealth</a:t>
            </a:r>
            <a:r>
              <a:rPr lang="fr-FR" dirty="0"/>
              <a:t>) </a:t>
            </a:r>
            <a:r>
              <a:rPr lang="fr-FR" dirty="0" err="1" smtClean="0"/>
              <a:t>means</a:t>
            </a:r>
            <a:r>
              <a:rPr lang="fr-FR" dirty="0" smtClean="0"/>
              <a:t> </a:t>
            </a:r>
            <a:r>
              <a:rPr lang="fr-FR" dirty="0"/>
              <a:t>to an </a:t>
            </a:r>
            <a:r>
              <a:rPr lang="fr-FR" dirty="0" smtClean="0"/>
              <a:t>end</a:t>
            </a:r>
          </a:p>
          <a:p>
            <a:r>
              <a:rPr lang="fr-FR" dirty="0" err="1"/>
              <a:t>E</a:t>
            </a:r>
            <a:r>
              <a:rPr lang="fr-FR" dirty="0" err="1" smtClean="0"/>
              <a:t>ncouraged</a:t>
            </a:r>
            <a:r>
              <a:rPr lang="fr-FR" dirty="0" smtClean="0"/>
              <a:t> </a:t>
            </a:r>
            <a:r>
              <a:rPr lang="fr-FR" b="1" dirty="0" err="1"/>
              <a:t>moderation</a:t>
            </a:r>
            <a:r>
              <a:rPr lang="fr-FR" dirty="0"/>
              <a:t> in all </a:t>
            </a:r>
            <a:r>
              <a:rPr lang="fr-FR" dirty="0" err="1"/>
              <a:t>things</a:t>
            </a:r>
            <a:r>
              <a:rPr lang="fr-FR" dirty="0"/>
              <a:t>, </a:t>
            </a:r>
            <a:r>
              <a:rPr lang="fr-FR" dirty="0" err="1" smtClean="0"/>
              <a:t>extremes</a:t>
            </a:r>
            <a:r>
              <a:rPr lang="fr-FR" dirty="0"/>
              <a:t> </a:t>
            </a:r>
            <a:r>
              <a:rPr lang="fr-FR" dirty="0" err="1" smtClean="0"/>
              <a:t>degraded</a:t>
            </a:r>
            <a:r>
              <a:rPr lang="fr-FR" dirty="0" smtClean="0"/>
              <a:t> &amp; immoral</a:t>
            </a:r>
            <a:endParaRPr lang="fr-FR" dirty="0"/>
          </a:p>
          <a:p>
            <a:r>
              <a:rPr lang="fr-FR" dirty="0" smtClean="0"/>
              <a:t>Man </a:t>
            </a:r>
            <a:r>
              <a:rPr lang="fr-FR" dirty="0" err="1"/>
              <a:t>should</a:t>
            </a:r>
            <a:r>
              <a:rPr lang="fr-FR" dirty="0"/>
              <a:t> not </a:t>
            </a:r>
            <a:r>
              <a:rPr lang="fr-FR" dirty="0" err="1"/>
              <a:t>simply</a:t>
            </a:r>
            <a:r>
              <a:rPr lang="fr-FR" dirty="0"/>
              <a:t> live, but live </a:t>
            </a:r>
            <a:r>
              <a:rPr lang="fr-FR" b="1" dirty="0" err="1"/>
              <a:t>well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 err="1"/>
              <a:t>C</a:t>
            </a:r>
            <a:r>
              <a:rPr lang="fr-FR" dirty="0" err="1" smtClean="0"/>
              <a:t>onduct</a:t>
            </a:r>
            <a:r>
              <a:rPr lang="fr-FR" dirty="0" smtClean="0"/>
              <a:t> must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governed</a:t>
            </a:r>
            <a:r>
              <a:rPr lang="fr-FR" dirty="0" smtClean="0"/>
              <a:t> </a:t>
            </a:r>
            <a:r>
              <a:rPr lang="fr-FR" dirty="0"/>
              <a:t>by </a:t>
            </a:r>
            <a:r>
              <a:rPr lang="fr-FR" b="1" dirty="0" err="1"/>
              <a:t>moderate</a:t>
            </a:r>
            <a:r>
              <a:rPr lang="fr-FR" b="1" dirty="0"/>
              <a:t> </a:t>
            </a:r>
            <a:r>
              <a:rPr lang="fr-FR" b="1" dirty="0" err="1"/>
              <a:t>virtue</a:t>
            </a:r>
            <a:r>
              <a:rPr lang="fr-FR" dirty="0"/>
              <a:t>. </a:t>
            </a:r>
            <a:endParaRPr lang="fr-FR" dirty="0" smtClean="0"/>
          </a:p>
          <a:p>
            <a:r>
              <a:rPr lang="fr-FR" dirty="0" smtClean="0"/>
              <a:t>Virtue </a:t>
            </a:r>
            <a:r>
              <a:rPr lang="fr-FR" dirty="0" err="1" smtClean="0"/>
              <a:t>means</a:t>
            </a:r>
            <a:r>
              <a:rPr lang="fr-FR" dirty="0" smtClean="0"/>
              <a:t> </a:t>
            </a:r>
            <a:r>
              <a:rPr lang="fr-FR" dirty="0" err="1"/>
              <a:t>doing</a:t>
            </a:r>
            <a:r>
              <a:rPr lang="fr-FR" dirty="0"/>
              <a:t> the </a:t>
            </a:r>
            <a:r>
              <a:rPr lang="fr-FR" b="1" dirty="0"/>
              <a:t>right </a:t>
            </a:r>
            <a:r>
              <a:rPr lang="fr-FR" b="1" dirty="0" err="1"/>
              <a:t>thing</a:t>
            </a:r>
            <a:r>
              <a:rPr lang="fr-FR" dirty="0"/>
              <a:t> to the </a:t>
            </a:r>
            <a:r>
              <a:rPr lang="fr-FR" b="1" dirty="0"/>
              <a:t>right </a:t>
            </a:r>
            <a:r>
              <a:rPr lang="fr-FR" b="1" dirty="0" err="1"/>
              <a:t>person</a:t>
            </a:r>
            <a:r>
              <a:rPr lang="fr-FR" dirty="0"/>
              <a:t> </a:t>
            </a:r>
            <a:r>
              <a:rPr lang="fr-FR" dirty="0" err="1"/>
              <a:t>at</a:t>
            </a:r>
            <a:r>
              <a:rPr lang="fr-FR" dirty="0"/>
              <a:t> the </a:t>
            </a:r>
            <a:r>
              <a:rPr lang="fr-FR" b="1" dirty="0"/>
              <a:t>right time</a:t>
            </a:r>
            <a:r>
              <a:rPr lang="fr-FR" dirty="0"/>
              <a:t> to the </a:t>
            </a:r>
            <a:r>
              <a:rPr lang="fr-FR" b="1" dirty="0" err="1"/>
              <a:t>proper</a:t>
            </a:r>
            <a:r>
              <a:rPr lang="fr-FR" b="1" dirty="0"/>
              <a:t> </a:t>
            </a:r>
            <a:r>
              <a:rPr lang="fr-FR" b="1" dirty="0" err="1"/>
              <a:t>extent</a:t>
            </a:r>
            <a:r>
              <a:rPr lang="fr-FR" dirty="0"/>
              <a:t> in the </a:t>
            </a:r>
            <a:r>
              <a:rPr lang="fr-FR" b="1" dirty="0"/>
              <a:t>correct </a:t>
            </a:r>
            <a:r>
              <a:rPr lang="fr-FR" b="1" dirty="0" err="1"/>
              <a:t>fashion</a:t>
            </a:r>
            <a:r>
              <a:rPr lang="fr-FR" dirty="0"/>
              <a:t> and for the </a:t>
            </a:r>
            <a:r>
              <a:rPr lang="fr-FR" b="1" dirty="0"/>
              <a:t>right </a:t>
            </a:r>
            <a:r>
              <a:rPr lang="fr-FR" b="1" dirty="0" err="1" smtClean="0"/>
              <a:t>reason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812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Normative </a:t>
            </a:r>
            <a:r>
              <a:rPr lang="fr-FR" dirty="0" err="1"/>
              <a:t>E</a:t>
            </a:r>
            <a:r>
              <a:rPr lang="fr-FR" dirty="0" err="1" smtClean="0"/>
              <a:t>thics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6224" y="1769806"/>
            <a:ext cx="8591551" cy="4851352"/>
          </a:xfrm>
        </p:spPr>
        <p:txBody>
          <a:bodyPr>
            <a:normAutofit fontScale="85000" lnSpcReduction="20000"/>
          </a:bodyPr>
          <a:lstStyle/>
          <a:p>
            <a:r>
              <a:rPr lang="fr-FR" b="1" dirty="0" err="1" smtClean="0"/>
              <a:t>Also</a:t>
            </a:r>
            <a:r>
              <a:rPr lang="fr-FR" b="1" dirty="0" smtClean="0"/>
              <a:t> </a:t>
            </a:r>
            <a:r>
              <a:rPr lang="fr-FR" b="1" dirty="0" err="1" smtClean="0"/>
              <a:t>known</a:t>
            </a:r>
            <a:r>
              <a:rPr lang="fr-FR" b="1" dirty="0" smtClean="0"/>
              <a:t> as Prescriptive </a:t>
            </a:r>
            <a:r>
              <a:rPr lang="fr-FR" b="1" dirty="0" err="1" smtClean="0"/>
              <a:t>Ethics</a:t>
            </a:r>
            <a:r>
              <a:rPr lang="fr-FR" dirty="0" smtClean="0"/>
              <a:t> </a:t>
            </a:r>
          </a:p>
          <a:p>
            <a:r>
              <a:rPr lang="fr-FR" dirty="0" err="1"/>
              <a:t>B</a:t>
            </a:r>
            <a:r>
              <a:rPr lang="fr-FR" dirty="0" err="1" smtClean="0"/>
              <a:t>ranch</a:t>
            </a:r>
            <a:r>
              <a:rPr lang="fr-FR" dirty="0" smtClean="0"/>
              <a:t> </a:t>
            </a:r>
            <a:r>
              <a:rPr lang="fr-FR" dirty="0"/>
              <a:t>of </a:t>
            </a:r>
            <a:r>
              <a:rPr lang="fr-FR" dirty="0" err="1"/>
              <a:t>ethics</a:t>
            </a:r>
            <a:r>
              <a:rPr lang="fr-FR" dirty="0"/>
              <a:t> </a:t>
            </a:r>
            <a:r>
              <a:rPr lang="fr-FR" dirty="0" err="1"/>
              <a:t>concerned</a:t>
            </a:r>
            <a:r>
              <a:rPr lang="fr-FR" dirty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: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how </a:t>
            </a:r>
            <a:r>
              <a:rPr lang="fr-FR" dirty="0" err="1"/>
              <a:t>things</a:t>
            </a:r>
            <a:r>
              <a:rPr lang="fr-FR" dirty="0"/>
              <a:t> </a:t>
            </a:r>
            <a:r>
              <a:rPr lang="fr-FR" b="1" dirty="0" err="1"/>
              <a:t>should</a:t>
            </a:r>
            <a:r>
              <a:rPr lang="fr-FR" b="1" dirty="0"/>
              <a:t> or </a:t>
            </a:r>
            <a:r>
              <a:rPr lang="fr-FR" b="1" dirty="0" err="1"/>
              <a:t>ought</a:t>
            </a:r>
            <a:r>
              <a:rPr lang="fr-FR" b="1" dirty="0"/>
              <a:t> to </a:t>
            </a:r>
            <a:r>
              <a:rPr lang="fr-FR" b="1" dirty="0" err="1" smtClean="0"/>
              <a:t>be</a:t>
            </a:r>
            <a:r>
              <a:rPr lang="fr-FR" dirty="0"/>
              <a:t> </a:t>
            </a:r>
            <a:r>
              <a:rPr lang="fr-FR" dirty="0" smtClean="0"/>
              <a:t>and how </a:t>
            </a:r>
            <a:r>
              <a:rPr lang="fr-FR" dirty="0"/>
              <a:t>to </a:t>
            </a:r>
            <a:r>
              <a:rPr lang="fr-FR" b="1" dirty="0"/>
              <a:t>value</a:t>
            </a:r>
            <a:r>
              <a:rPr lang="fr-FR" dirty="0"/>
              <a:t> </a:t>
            </a:r>
            <a:r>
              <a:rPr lang="fr-FR" dirty="0" err="1" smtClean="0"/>
              <a:t>them</a:t>
            </a:r>
            <a:endParaRPr lang="fr-FR" dirty="0" smtClean="0"/>
          </a:p>
          <a:p>
            <a:pPr marL="342900" indent="-342900">
              <a:buFontTx/>
              <a:buChar char="-"/>
            </a:pP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/>
              <a:t>things</a:t>
            </a:r>
            <a:r>
              <a:rPr lang="fr-FR" dirty="0"/>
              <a:t> are </a:t>
            </a:r>
            <a:r>
              <a:rPr lang="fr-FR" b="1" dirty="0"/>
              <a:t>good</a:t>
            </a:r>
            <a:r>
              <a:rPr lang="fr-FR" dirty="0"/>
              <a:t> or </a:t>
            </a:r>
            <a:r>
              <a:rPr lang="fr-FR" b="1" dirty="0" err="1"/>
              <a:t>bad</a:t>
            </a:r>
            <a:r>
              <a:rPr lang="fr-FR" dirty="0" smtClean="0"/>
              <a:t>,, and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/>
              <a:t>actions are </a:t>
            </a:r>
            <a:r>
              <a:rPr lang="fr-FR" b="1" dirty="0"/>
              <a:t>right</a:t>
            </a:r>
            <a:r>
              <a:rPr lang="fr-FR" dirty="0"/>
              <a:t> or </a:t>
            </a:r>
            <a:r>
              <a:rPr lang="fr-FR" b="1" dirty="0" err="1" smtClean="0"/>
              <a:t>wrong</a:t>
            </a:r>
            <a:endParaRPr lang="fr-FR" dirty="0" smtClean="0"/>
          </a:p>
          <a:p>
            <a:pPr marL="342900" indent="-342900">
              <a:buFontTx/>
              <a:buChar char="-"/>
            </a:pPr>
            <a:r>
              <a:rPr lang="fr-FR" dirty="0" smtClean="0"/>
              <a:t>a </a:t>
            </a:r>
            <a:r>
              <a:rPr lang="fr-FR" dirty="0"/>
              <a:t>set of </a:t>
            </a:r>
            <a:r>
              <a:rPr lang="fr-FR" b="1" dirty="0" err="1"/>
              <a:t>rules</a:t>
            </a:r>
            <a:r>
              <a:rPr lang="fr-FR" dirty="0"/>
              <a:t> </a:t>
            </a:r>
            <a:r>
              <a:rPr lang="fr-FR" dirty="0" smtClean="0"/>
              <a:t>for </a:t>
            </a:r>
            <a:r>
              <a:rPr lang="fr-FR" dirty="0" err="1"/>
              <a:t>human</a:t>
            </a:r>
            <a:r>
              <a:rPr lang="fr-FR" dirty="0"/>
              <a:t> </a:t>
            </a:r>
            <a:r>
              <a:rPr lang="fr-FR" dirty="0" err="1"/>
              <a:t>conduct</a:t>
            </a:r>
            <a:r>
              <a:rPr lang="fr-FR" dirty="0" smtClean="0"/>
              <a:t>, </a:t>
            </a:r>
            <a:r>
              <a:rPr lang="fr-FR" dirty="0"/>
              <a:t>a set of </a:t>
            </a:r>
            <a:r>
              <a:rPr lang="fr-FR" b="1" dirty="0" err="1"/>
              <a:t>norms</a:t>
            </a:r>
            <a:r>
              <a:rPr lang="fr-FR" dirty="0"/>
              <a:t> for </a:t>
            </a:r>
            <a:r>
              <a:rPr lang="fr-FR" dirty="0" smtClean="0"/>
              <a:t>action</a:t>
            </a:r>
          </a:p>
          <a:p>
            <a:pPr marL="342900" indent="-342900">
              <a:buFontTx/>
              <a:buChar char="-"/>
            </a:pPr>
            <a:endParaRPr lang="fr-FR" dirty="0"/>
          </a:p>
          <a:p>
            <a:r>
              <a:rPr lang="fr-FR" dirty="0"/>
              <a:t>Normative </a:t>
            </a:r>
            <a:r>
              <a:rPr lang="fr-FR" dirty="0" err="1"/>
              <a:t>E</a:t>
            </a:r>
            <a:r>
              <a:rPr lang="fr-FR" dirty="0" err="1" smtClean="0"/>
              <a:t>thical</a:t>
            </a:r>
            <a:r>
              <a:rPr lang="fr-FR" dirty="0" smtClean="0"/>
              <a:t> </a:t>
            </a:r>
            <a:r>
              <a:rPr lang="fr-FR" dirty="0" err="1"/>
              <a:t>theories</a:t>
            </a:r>
            <a:r>
              <a:rPr lang="fr-FR" dirty="0"/>
              <a:t> </a:t>
            </a:r>
            <a:r>
              <a:rPr lang="fr-FR" dirty="0" smtClean="0"/>
              <a:t>are </a:t>
            </a:r>
            <a:r>
              <a:rPr lang="fr-FR" dirty="0"/>
              <a:t>split </a:t>
            </a:r>
            <a:r>
              <a:rPr lang="fr-FR" dirty="0" err="1"/>
              <a:t>into</a:t>
            </a:r>
            <a:r>
              <a:rPr lang="fr-FR" dirty="0"/>
              <a:t> </a:t>
            </a:r>
            <a:r>
              <a:rPr lang="fr-FR" dirty="0" err="1"/>
              <a:t>three</a:t>
            </a:r>
            <a:r>
              <a:rPr lang="fr-FR" dirty="0"/>
              <a:t> main </a:t>
            </a:r>
            <a:r>
              <a:rPr lang="fr-FR" dirty="0" err="1"/>
              <a:t>categories</a:t>
            </a:r>
            <a:r>
              <a:rPr lang="fr-FR" dirty="0"/>
              <a:t>: </a:t>
            </a:r>
            <a:endParaRPr lang="fr-FR" dirty="0" smtClean="0"/>
          </a:p>
          <a:p>
            <a:pPr marL="342900" indent="-342900">
              <a:buFontTx/>
              <a:buChar char="-"/>
            </a:pPr>
            <a:r>
              <a:rPr lang="fr-FR" b="1" dirty="0" err="1" smtClean="0"/>
              <a:t>Teleological</a:t>
            </a:r>
            <a:r>
              <a:rPr lang="fr-FR" b="1" dirty="0" smtClean="0"/>
              <a:t> </a:t>
            </a:r>
            <a:r>
              <a:rPr lang="fr-FR" b="1" dirty="0" err="1" smtClean="0"/>
              <a:t>Ethics</a:t>
            </a:r>
            <a:r>
              <a:rPr lang="fr-FR" b="1" dirty="0" smtClean="0"/>
              <a:t> </a:t>
            </a:r>
            <a:endParaRPr lang="fr-FR" dirty="0" smtClean="0"/>
          </a:p>
          <a:p>
            <a:pPr marL="342900" indent="-342900">
              <a:buFontTx/>
              <a:buChar char="-"/>
            </a:pPr>
            <a:r>
              <a:rPr lang="fr-FR" b="1" dirty="0" err="1" smtClean="0"/>
              <a:t>Deontological</a:t>
            </a:r>
            <a:r>
              <a:rPr lang="fr-FR" b="1" dirty="0" smtClean="0"/>
              <a:t> </a:t>
            </a:r>
            <a:r>
              <a:rPr lang="fr-FR" b="1" dirty="0" err="1" smtClean="0"/>
              <a:t>Ethics</a:t>
            </a:r>
            <a:endParaRPr lang="fr-FR" dirty="0" smtClean="0"/>
          </a:p>
          <a:p>
            <a:pPr marL="342900" indent="-342900">
              <a:buFontTx/>
              <a:buChar char="-"/>
            </a:pPr>
            <a:r>
              <a:rPr lang="fr-FR" b="1" dirty="0" smtClean="0"/>
              <a:t>Virtue </a:t>
            </a:r>
            <a:r>
              <a:rPr lang="fr-FR" b="1" dirty="0" err="1" smtClean="0"/>
              <a:t>Ethics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9209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Virtue </a:t>
            </a:r>
            <a:r>
              <a:rPr lang="fr-FR" dirty="0" err="1" smtClean="0"/>
              <a:t>Ethics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8798" y="2133601"/>
            <a:ext cx="8139565" cy="3931920"/>
          </a:xfrm>
        </p:spPr>
        <p:txBody>
          <a:bodyPr>
            <a:normAutofit fontScale="92500" lnSpcReduction="10000"/>
          </a:bodyPr>
          <a:lstStyle/>
          <a:p>
            <a:r>
              <a:rPr lang="fr-FR" dirty="0" err="1"/>
              <a:t>F</a:t>
            </a:r>
            <a:r>
              <a:rPr lang="fr-FR" dirty="0" err="1" smtClean="0"/>
              <a:t>ocuses</a:t>
            </a:r>
            <a:r>
              <a:rPr lang="fr-FR" dirty="0" smtClean="0"/>
              <a:t> </a:t>
            </a:r>
            <a:r>
              <a:rPr lang="fr-FR" dirty="0"/>
              <a:t>on the </a:t>
            </a:r>
            <a:r>
              <a:rPr lang="fr-FR" b="1" dirty="0" err="1"/>
              <a:t>inherent</a:t>
            </a:r>
            <a:r>
              <a:rPr lang="fr-FR" b="1" dirty="0"/>
              <a:t> </a:t>
            </a:r>
            <a:r>
              <a:rPr lang="fr-FR" b="1" dirty="0" err="1"/>
              <a:t>character</a:t>
            </a:r>
            <a:r>
              <a:rPr lang="fr-FR" dirty="0"/>
              <a:t> of a </a:t>
            </a:r>
            <a:r>
              <a:rPr lang="fr-FR" dirty="0" err="1"/>
              <a:t>person</a:t>
            </a:r>
            <a:r>
              <a:rPr lang="fr-FR" dirty="0"/>
              <a:t> </a:t>
            </a:r>
            <a:r>
              <a:rPr lang="fr-FR" dirty="0" err="1"/>
              <a:t>rather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on the nature or </a:t>
            </a:r>
            <a:r>
              <a:rPr lang="fr-FR" dirty="0" err="1"/>
              <a:t>consequences</a:t>
            </a:r>
            <a:r>
              <a:rPr lang="fr-FR" dirty="0"/>
              <a:t> </a:t>
            </a:r>
            <a:r>
              <a:rPr lang="fr-FR" dirty="0" smtClean="0"/>
              <a:t>of </a:t>
            </a:r>
            <a:r>
              <a:rPr lang="fr-FR" dirty="0"/>
              <a:t>actions </a:t>
            </a:r>
            <a:r>
              <a:rPr lang="fr-FR" dirty="0" err="1"/>
              <a:t>performed</a:t>
            </a:r>
            <a:r>
              <a:rPr lang="fr-FR" dirty="0"/>
              <a:t>. </a:t>
            </a:r>
            <a:endParaRPr lang="fr-FR" dirty="0" smtClean="0"/>
          </a:p>
          <a:p>
            <a:r>
              <a:rPr lang="fr-FR" dirty="0" smtClean="0"/>
              <a:t>The </a:t>
            </a:r>
            <a:r>
              <a:rPr lang="fr-FR" dirty="0"/>
              <a:t>system identifies </a:t>
            </a:r>
            <a:r>
              <a:rPr lang="fr-FR" b="1" dirty="0" err="1"/>
              <a:t>virtues</a:t>
            </a:r>
            <a:r>
              <a:rPr lang="fr-FR" dirty="0"/>
              <a:t> (</a:t>
            </a:r>
            <a:r>
              <a:rPr lang="fr-FR" dirty="0" err="1"/>
              <a:t>those</a:t>
            </a:r>
            <a:r>
              <a:rPr lang="fr-FR" dirty="0"/>
              <a:t> </a:t>
            </a:r>
            <a:r>
              <a:rPr lang="fr-FR" b="1" dirty="0"/>
              <a:t>habits</a:t>
            </a:r>
            <a:r>
              <a:rPr lang="fr-FR" dirty="0"/>
              <a:t> and </a:t>
            </a:r>
            <a:r>
              <a:rPr lang="fr-FR" b="1" dirty="0" err="1"/>
              <a:t>behaviours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allow</a:t>
            </a:r>
            <a:r>
              <a:rPr lang="fr-FR" dirty="0"/>
              <a:t> a </a:t>
            </a:r>
            <a:r>
              <a:rPr lang="fr-FR" dirty="0" err="1"/>
              <a:t>person</a:t>
            </a:r>
            <a:r>
              <a:rPr lang="fr-FR" dirty="0"/>
              <a:t> to </a:t>
            </a:r>
            <a:r>
              <a:rPr lang="fr-FR" dirty="0" err="1"/>
              <a:t>achieve</a:t>
            </a:r>
            <a:r>
              <a:rPr lang="fr-FR" dirty="0"/>
              <a:t> </a:t>
            </a:r>
            <a:r>
              <a:rPr lang="fr-FR" b="1" dirty="0" err="1" smtClean="0"/>
              <a:t>eudaimonia</a:t>
            </a:r>
            <a:r>
              <a:rPr lang="fr-FR" b="1" dirty="0" smtClean="0"/>
              <a:t>)</a:t>
            </a:r>
          </a:p>
          <a:p>
            <a:r>
              <a:rPr lang="fr-FR" b="1" dirty="0" err="1" smtClean="0"/>
              <a:t>Advises</a:t>
            </a:r>
            <a:r>
              <a:rPr lang="fr-FR" b="1" dirty="0" smtClean="0"/>
              <a:t> </a:t>
            </a:r>
            <a:r>
              <a:rPr lang="fr-FR" b="1" dirty="0" err="1" smtClean="0"/>
              <a:t>practical</a:t>
            </a:r>
            <a:r>
              <a:rPr lang="fr-FR" b="1" dirty="0" smtClean="0"/>
              <a:t> </a:t>
            </a:r>
            <a:r>
              <a:rPr lang="fr-FR" b="1" dirty="0" err="1"/>
              <a:t>wisdom</a:t>
            </a:r>
            <a:r>
              <a:rPr lang="fr-FR" dirty="0"/>
              <a:t> to </a:t>
            </a:r>
            <a:r>
              <a:rPr lang="fr-FR" dirty="0" err="1"/>
              <a:t>resolve</a:t>
            </a:r>
            <a:r>
              <a:rPr lang="fr-FR" dirty="0"/>
              <a:t> </a:t>
            </a:r>
            <a:r>
              <a:rPr lang="fr-FR" dirty="0" err="1"/>
              <a:t>any</a:t>
            </a:r>
            <a:r>
              <a:rPr lang="fr-FR" dirty="0"/>
              <a:t> </a:t>
            </a:r>
            <a:r>
              <a:rPr lang="fr-FR" dirty="0" err="1"/>
              <a:t>conflicts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 smtClean="0"/>
              <a:t>virtues</a:t>
            </a:r>
            <a:endParaRPr lang="fr-FR" dirty="0" smtClean="0"/>
          </a:p>
          <a:p>
            <a:r>
              <a:rPr lang="fr-FR" dirty="0"/>
              <a:t>C</a:t>
            </a:r>
            <a:r>
              <a:rPr lang="fr-FR" dirty="0" smtClean="0"/>
              <a:t>laims </a:t>
            </a:r>
            <a:r>
              <a:rPr lang="fr-FR" dirty="0" err="1"/>
              <a:t>that</a:t>
            </a:r>
            <a:r>
              <a:rPr lang="fr-FR" dirty="0"/>
              <a:t> a </a:t>
            </a:r>
            <a:r>
              <a:rPr lang="fr-FR" dirty="0" err="1"/>
              <a:t>lifetime</a:t>
            </a:r>
            <a:r>
              <a:rPr lang="fr-FR" dirty="0"/>
              <a:t> of </a:t>
            </a:r>
            <a:r>
              <a:rPr lang="fr-FR" b="1" dirty="0" err="1"/>
              <a:t>practising</a:t>
            </a:r>
            <a:r>
              <a:rPr lang="fr-FR" dirty="0"/>
              <a:t> </a:t>
            </a:r>
            <a:r>
              <a:rPr lang="fr-FR" dirty="0" err="1"/>
              <a:t>these</a:t>
            </a:r>
            <a:r>
              <a:rPr lang="fr-FR" dirty="0"/>
              <a:t> </a:t>
            </a:r>
            <a:r>
              <a:rPr lang="fr-FR" dirty="0" err="1"/>
              <a:t>virtues</a:t>
            </a:r>
            <a:r>
              <a:rPr lang="fr-FR" dirty="0"/>
              <a:t> leads </a:t>
            </a:r>
            <a:r>
              <a:rPr lang="fr-FR" dirty="0" smtClean="0"/>
              <a:t>to </a:t>
            </a:r>
            <a:r>
              <a:rPr lang="fr-FR" b="1" dirty="0" err="1"/>
              <a:t>happiness</a:t>
            </a:r>
            <a:r>
              <a:rPr lang="fr-FR" dirty="0"/>
              <a:t> and the good </a:t>
            </a:r>
            <a:r>
              <a:rPr lang="fr-FR" dirty="0" smtClean="0"/>
              <a:t>life</a:t>
            </a:r>
          </a:p>
          <a:p>
            <a:r>
              <a:rPr lang="fr-FR" dirty="0" err="1" smtClean="0"/>
              <a:t>Eudaimonism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predominant</a:t>
            </a:r>
            <a:r>
              <a:rPr lang="fr-FR" dirty="0" smtClean="0"/>
              <a:t> </a:t>
            </a:r>
            <a:r>
              <a:rPr lang="fr-FR" dirty="0" err="1" smtClean="0"/>
              <a:t>example</a:t>
            </a:r>
            <a:r>
              <a:rPr lang="fr-FR" dirty="0" smtClean="0"/>
              <a:t> of Virtue </a:t>
            </a:r>
            <a:r>
              <a:rPr lang="fr-FR" dirty="0" err="1" smtClean="0"/>
              <a:t>Ethics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9982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Eudaimonism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1250" y="1832270"/>
            <a:ext cx="8077113" cy="4233251"/>
          </a:xfrm>
        </p:spPr>
        <p:txBody>
          <a:bodyPr>
            <a:normAutofit lnSpcReduction="10000"/>
          </a:bodyPr>
          <a:lstStyle/>
          <a:p>
            <a:r>
              <a:rPr lang="fr-FR" dirty="0" err="1" smtClean="0"/>
              <a:t>Defines</a:t>
            </a:r>
            <a:r>
              <a:rPr lang="fr-FR" dirty="0" smtClean="0"/>
              <a:t> </a:t>
            </a:r>
            <a:r>
              <a:rPr lang="fr-FR" b="1" dirty="0"/>
              <a:t>right action</a:t>
            </a:r>
            <a:r>
              <a:rPr lang="fr-FR" dirty="0"/>
              <a:t> as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which</a:t>
            </a:r>
            <a:r>
              <a:rPr lang="fr-FR" dirty="0"/>
              <a:t> leads to </a:t>
            </a:r>
            <a:r>
              <a:rPr lang="fr-FR" b="1" dirty="0" err="1" smtClean="0"/>
              <a:t>well</a:t>
            </a:r>
            <a:r>
              <a:rPr lang="fr-FR" b="1" dirty="0" smtClean="0"/>
              <a:t> </a:t>
            </a:r>
            <a:r>
              <a:rPr lang="fr-FR" b="1" dirty="0" err="1" smtClean="0"/>
              <a:t>being</a:t>
            </a:r>
            <a:r>
              <a:rPr lang="fr-FR" b="1" dirty="0" smtClean="0"/>
              <a:t> </a:t>
            </a:r>
            <a:endParaRPr lang="fr-FR" dirty="0" smtClean="0"/>
          </a:p>
          <a:p>
            <a:r>
              <a:rPr lang="fr-FR" dirty="0"/>
              <a:t>C</a:t>
            </a:r>
            <a:r>
              <a:rPr lang="fr-FR" dirty="0" smtClean="0"/>
              <a:t>an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achieved</a:t>
            </a:r>
            <a:r>
              <a:rPr lang="fr-FR" dirty="0"/>
              <a:t> by a </a:t>
            </a:r>
            <a:r>
              <a:rPr lang="fr-FR" dirty="0" err="1"/>
              <a:t>lifetime</a:t>
            </a:r>
            <a:r>
              <a:rPr lang="fr-FR" dirty="0"/>
              <a:t> of </a:t>
            </a:r>
            <a:r>
              <a:rPr lang="fr-FR" dirty="0" err="1"/>
              <a:t>practising</a:t>
            </a:r>
            <a:r>
              <a:rPr lang="fr-FR" dirty="0"/>
              <a:t> the </a:t>
            </a:r>
            <a:r>
              <a:rPr lang="fr-FR" b="1" dirty="0" err="1"/>
              <a:t>virtues</a:t>
            </a:r>
            <a:r>
              <a:rPr lang="fr-FR" dirty="0"/>
              <a:t> in </a:t>
            </a:r>
            <a:r>
              <a:rPr lang="fr-FR" dirty="0" err="1"/>
              <a:t>one's</a:t>
            </a:r>
            <a:r>
              <a:rPr lang="fr-FR" dirty="0"/>
              <a:t> </a:t>
            </a:r>
            <a:r>
              <a:rPr lang="fr-FR" dirty="0" err="1"/>
              <a:t>everyday</a:t>
            </a:r>
            <a:r>
              <a:rPr lang="fr-FR" dirty="0"/>
              <a:t> </a:t>
            </a:r>
            <a:r>
              <a:rPr lang="fr-FR" dirty="0" err="1"/>
              <a:t>activities</a:t>
            </a:r>
            <a:r>
              <a:rPr lang="fr-FR" dirty="0"/>
              <a:t>, </a:t>
            </a:r>
            <a:endParaRPr lang="fr-FR" dirty="0" smtClean="0"/>
          </a:p>
          <a:p>
            <a:r>
              <a:rPr lang="fr-FR" dirty="0" smtClean="0"/>
              <a:t>Has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subject</a:t>
            </a:r>
            <a:r>
              <a:rPr lang="fr-FR" dirty="0" smtClean="0"/>
              <a:t> </a:t>
            </a:r>
            <a:r>
              <a:rPr lang="fr-FR" dirty="0"/>
              <a:t>to the </a:t>
            </a:r>
            <a:r>
              <a:rPr lang="fr-FR" dirty="0" err="1"/>
              <a:t>exercise</a:t>
            </a:r>
            <a:r>
              <a:rPr lang="fr-FR" dirty="0"/>
              <a:t> of </a:t>
            </a:r>
            <a:r>
              <a:rPr lang="fr-FR" b="1" dirty="0" err="1"/>
              <a:t>practical</a:t>
            </a:r>
            <a:r>
              <a:rPr lang="fr-FR" b="1" dirty="0"/>
              <a:t> </a:t>
            </a:r>
            <a:r>
              <a:rPr lang="fr-FR" b="1" dirty="0" err="1" smtClean="0"/>
              <a:t>wisdom</a:t>
            </a:r>
            <a:endParaRPr lang="fr-FR" dirty="0" smtClean="0"/>
          </a:p>
          <a:p>
            <a:r>
              <a:rPr lang="fr-FR" dirty="0" smtClean="0"/>
              <a:t>First </a:t>
            </a:r>
            <a:r>
              <a:rPr lang="fr-FR" dirty="0" err="1"/>
              <a:t>advocated</a:t>
            </a:r>
            <a:r>
              <a:rPr lang="fr-FR" dirty="0"/>
              <a:t> </a:t>
            </a:r>
            <a:r>
              <a:rPr lang="fr-FR" dirty="0" smtClean="0"/>
              <a:t>by </a:t>
            </a:r>
            <a:r>
              <a:rPr lang="fr-FR" dirty="0" err="1" smtClean="0"/>
              <a:t>Plato</a:t>
            </a:r>
            <a:r>
              <a:rPr lang="fr-FR" dirty="0" smtClean="0"/>
              <a:t>; </a:t>
            </a:r>
            <a:r>
              <a:rPr lang="fr-FR" dirty="0" err="1" smtClean="0"/>
              <a:t>particularly</a:t>
            </a:r>
            <a:r>
              <a:rPr lang="fr-FR" dirty="0" smtClean="0"/>
              <a:t> </a:t>
            </a:r>
            <a:r>
              <a:rPr lang="fr-FR" dirty="0" err="1" smtClean="0"/>
              <a:t>associated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Aristotle</a:t>
            </a:r>
            <a:endParaRPr lang="fr-FR" dirty="0" smtClean="0"/>
          </a:p>
          <a:p>
            <a:r>
              <a:rPr lang="fr-FR" dirty="0" smtClean="0"/>
              <a:t>Came to </a:t>
            </a:r>
            <a:r>
              <a:rPr lang="fr-FR" dirty="0" err="1" smtClean="0"/>
              <a:t>dominate</a:t>
            </a:r>
            <a:r>
              <a:rPr lang="fr-FR" dirty="0" smtClean="0"/>
              <a:t> </a:t>
            </a:r>
            <a:r>
              <a:rPr lang="fr-FR" dirty="0" err="1" smtClean="0"/>
              <a:t>Ancient</a:t>
            </a:r>
            <a:r>
              <a:rPr lang="fr-FR" dirty="0" smtClean="0"/>
              <a:t> &amp; </a:t>
            </a:r>
            <a:r>
              <a:rPr lang="fr-FR" dirty="0" err="1" smtClean="0"/>
              <a:t>Medieval</a:t>
            </a:r>
            <a:r>
              <a:rPr lang="fr-FR" dirty="0" smtClean="0"/>
              <a:t> </a:t>
            </a:r>
            <a:r>
              <a:rPr lang="fr-FR" dirty="0" err="1" smtClean="0"/>
              <a:t>thinking</a:t>
            </a:r>
            <a:endParaRPr lang="fr-FR" dirty="0" smtClean="0"/>
          </a:p>
          <a:p>
            <a:r>
              <a:rPr lang="fr-FR" dirty="0" err="1" smtClean="0"/>
              <a:t>Fell</a:t>
            </a:r>
            <a:r>
              <a:rPr lang="fr-FR" dirty="0" smtClean="0"/>
              <a:t> out of </a:t>
            </a:r>
            <a:r>
              <a:rPr lang="fr-FR" dirty="0" err="1" smtClean="0"/>
              <a:t>favour</a:t>
            </a:r>
            <a:r>
              <a:rPr lang="fr-FR" dirty="0" smtClean="0"/>
              <a:t> in </a:t>
            </a:r>
            <a:r>
              <a:rPr lang="fr-FR" dirty="0" err="1" smtClean="0"/>
              <a:t>Early</a:t>
            </a:r>
            <a:r>
              <a:rPr lang="fr-FR" dirty="0" smtClean="0"/>
              <a:t> Modern </a:t>
            </a:r>
            <a:r>
              <a:rPr lang="fr-FR" dirty="0" err="1" smtClean="0"/>
              <a:t>era</a:t>
            </a:r>
            <a:r>
              <a:rPr lang="fr-FR" dirty="0" smtClean="0"/>
              <a:t>; </a:t>
            </a:r>
            <a:r>
              <a:rPr lang="fr-FR" dirty="0" err="1" smtClean="0"/>
              <a:t>recent</a:t>
            </a:r>
            <a:r>
              <a:rPr lang="fr-FR" dirty="0" smtClean="0"/>
              <a:t> revival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079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Deontological</a:t>
            </a:r>
            <a:r>
              <a:rPr lang="fr-FR" dirty="0" smtClean="0"/>
              <a:t> </a:t>
            </a:r>
            <a:r>
              <a:rPr lang="fr-FR" dirty="0" err="1" smtClean="0"/>
              <a:t>Ethics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/>
              <a:t>Derived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Greek</a:t>
            </a:r>
            <a:r>
              <a:rPr lang="fr-FR" dirty="0" smtClean="0"/>
              <a:t> </a:t>
            </a:r>
            <a:r>
              <a:rPr lang="fr-FR" dirty="0" err="1" smtClean="0"/>
              <a:t>word</a:t>
            </a:r>
            <a:r>
              <a:rPr lang="fr-FR" dirty="0" smtClean="0"/>
              <a:t> </a:t>
            </a:r>
            <a:r>
              <a:rPr lang="fr-FR" dirty="0" err="1" smtClean="0"/>
              <a:t>deon</a:t>
            </a:r>
            <a:r>
              <a:rPr lang="fr-FR" dirty="0" smtClean="0"/>
              <a:t> (obligation; </a:t>
            </a:r>
            <a:r>
              <a:rPr lang="fr-FR" dirty="0" err="1" smtClean="0"/>
              <a:t>duty</a:t>
            </a:r>
            <a:r>
              <a:rPr lang="fr-FR" dirty="0" smtClean="0"/>
              <a:t>)</a:t>
            </a:r>
          </a:p>
          <a:p>
            <a:r>
              <a:rPr lang="fr-FR" dirty="0" err="1"/>
              <a:t>F</a:t>
            </a:r>
            <a:r>
              <a:rPr lang="fr-FR" dirty="0" err="1" smtClean="0"/>
              <a:t>ocuses</a:t>
            </a:r>
            <a:r>
              <a:rPr lang="fr-FR" dirty="0" smtClean="0"/>
              <a:t> </a:t>
            </a:r>
            <a:r>
              <a:rPr lang="fr-FR" dirty="0"/>
              <a:t>on the </a:t>
            </a:r>
            <a:r>
              <a:rPr lang="fr-FR" b="1" dirty="0" err="1"/>
              <a:t>rightness</a:t>
            </a:r>
            <a:r>
              <a:rPr lang="fr-FR" dirty="0"/>
              <a:t> or </a:t>
            </a:r>
            <a:r>
              <a:rPr lang="fr-FR" b="1" dirty="0" err="1"/>
              <a:t>wrongness</a:t>
            </a:r>
            <a:r>
              <a:rPr lang="fr-FR" dirty="0"/>
              <a:t> of </a:t>
            </a:r>
            <a:r>
              <a:rPr lang="fr-FR" b="1" dirty="0"/>
              <a:t>actions </a:t>
            </a:r>
            <a:r>
              <a:rPr lang="fr-FR" b="1" dirty="0" err="1" smtClean="0"/>
              <a:t>themselves</a:t>
            </a:r>
            <a:endParaRPr lang="fr-FR" dirty="0" smtClean="0"/>
          </a:p>
          <a:p>
            <a:r>
              <a:rPr lang="fr-FR" dirty="0" smtClean="0"/>
              <a:t>Opposite to </a:t>
            </a:r>
            <a:r>
              <a:rPr lang="fr-FR" dirty="0" err="1"/>
              <a:t>rightness</a:t>
            </a:r>
            <a:r>
              <a:rPr lang="fr-FR" dirty="0"/>
              <a:t> or </a:t>
            </a:r>
            <a:r>
              <a:rPr lang="fr-FR" dirty="0" err="1"/>
              <a:t>wrongness</a:t>
            </a:r>
            <a:r>
              <a:rPr lang="fr-FR" dirty="0"/>
              <a:t>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determined</a:t>
            </a:r>
            <a:r>
              <a:rPr lang="fr-FR" dirty="0" smtClean="0"/>
              <a:t> by </a:t>
            </a:r>
            <a:r>
              <a:rPr lang="fr-FR" dirty="0"/>
              <a:t>the </a:t>
            </a:r>
            <a:r>
              <a:rPr lang="fr-FR" b="1" dirty="0" err="1"/>
              <a:t>consequences</a:t>
            </a:r>
            <a:r>
              <a:rPr lang="fr-FR" dirty="0"/>
              <a:t> of </a:t>
            </a:r>
            <a:r>
              <a:rPr lang="fr-FR" dirty="0" err="1"/>
              <a:t>those</a:t>
            </a:r>
            <a:r>
              <a:rPr lang="fr-FR" dirty="0"/>
              <a:t> actions. </a:t>
            </a:r>
            <a:endParaRPr lang="fr-FR" dirty="0" smtClean="0"/>
          </a:p>
          <a:p>
            <a:r>
              <a:rPr lang="fr-FR" dirty="0" smtClean="0"/>
              <a:t>It </a:t>
            </a:r>
            <a:r>
              <a:rPr lang="fr-FR" dirty="0"/>
              <a:t>argues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decisions</a:t>
            </a:r>
            <a:r>
              <a:rPr lang="fr-FR" dirty="0"/>
              <a:t>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made </a:t>
            </a:r>
            <a:r>
              <a:rPr lang="fr-FR" dirty="0" err="1"/>
              <a:t>considering</a:t>
            </a:r>
            <a:r>
              <a:rPr lang="fr-FR" dirty="0"/>
              <a:t> the </a:t>
            </a:r>
            <a:r>
              <a:rPr lang="fr-FR" dirty="0" err="1"/>
              <a:t>factors</a:t>
            </a:r>
            <a:r>
              <a:rPr lang="fr-FR" dirty="0"/>
              <a:t> of </a:t>
            </a:r>
            <a:r>
              <a:rPr lang="fr-FR" b="1" dirty="0" err="1"/>
              <a:t>one's</a:t>
            </a:r>
            <a:r>
              <a:rPr lang="fr-FR" b="1" dirty="0"/>
              <a:t> </a:t>
            </a:r>
            <a:r>
              <a:rPr lang="fr-FR" b="1" dirty="0" err="1"/>
              <a:t>duties</a:t>
            </a:r>
            <a:r>
              <a:rPr lang="fr-FR" dirty="0"/>
              <a:t> and </a:t>
            </a:r>
            <a:r>
              <a:rPr lang="fr-FR" b="1" dirty="0" err="1" smtClean="0"/>
              <a:t>other’s</a:t>
            </a:r>
            <a:r>
              <a:rPr lang="fr-FR" b="1" dirty="0" smtClean="0"/>
              <a:t> </a:t>
            </a:r>
            <a:r>
              <a:rPr lang="fr-FR" b="1" dirty="0" err="1" smtClean="0"/>
              <a:t>rights</a:t>
            </a:r>
            <a:endParaRPr lang="fr-FR" b="1" dirty="0"/>
          </a:p>
          <a:p>
            <a:r>
              <a:rPr lang="fr-FR" b="1" dirty="0" err="1" smtClean="0"/>
              <a:t>Some</a:t>
            </a:r>
            <a:r>
              <a:rPr lang="fr-FR" b="1" dirty="0" smtClean="0"/>
              <a:t> important </a:t>
            </a:r>
            <a:r>
              <a:rPr lang="fr-FR" b="1" dirty="0" err="1"/>
              <a:t>d</a:t>
            </a:r>
            <a:r>
              <a:rPr lang="fr-FR" b="1" dirty="0" err="1" smtClean="0"/>
              <a:t>eontological</a:t>
            </a:r>
            <a:r>
              <a:rPr lang="fr-FR" b="1" dirty="0" smtClean="0"/>
              <a:t> </a:t>
            </a:r>
            <a:r>
              <a:rPr lang="fr-FR" b="1" dirty="0" err="1" smtClean="0"/>
              <a:t>ethical</a:t>
            </a:r>
            <a:r>
              <a:rPr lang="fr-FR" b="1" dirty="0" smtClean="0"/>
              <a:t> </a:t>
            </a:r>
            <a:r>
              <a:rPr lang="fr-FR" b="1" dirty="0" err="1" smtClean="0"/>
              <a:t>theories</a:t>
            </a:r>
            <a:r>
              <a:rPr lang="fr-FR" b="1" dirty="0" smtClean="0"/>
              <a:t> </a:t>
            </a:r>
            <a:r>
              <a:rPr lang="fr-FR" b="1" dirty="0" err="1" smtClean="0"/>
              <a:t>include</a:t>
            </a:r>
            <a:r>
              <a:rPr lang="fr-FR" b="1" dirty="0" smtClean="0"/>
              <a:t> </a:t>
            </a:r>
            <a:r>
              <a:rPr lang="fr-FR" b="1" dirty="0"/>
              <a:t>D</a:t>
            </a:r>
            <a:r>
              <a:rPr lang="fr-FR" b="1" dirty="0" smtClean="0"/>
              <a:t>ivine Command, and </a:t>
            </a:r>
            <a:r>
              <a:rPr lang="fr-FR" b="1" dirty="0" err="1" smtClean="0"/>
              <a:t>Categorical</a:t>
            </a:r>
            <a:r>
              <a:rPr lang="fr-FR" b="1" dirty="0" smtClean="0"/>
              <a:t> </a:t>
            </a:r>
            <a:r>
              <a:rPr lang="fr-FR" b="1" dirty="0" err="1" smtClean="0"/>
              <a:t>Imperative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1087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Divine Command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/>
              <a:t>S</a:t>
            </a:r>
            <a:r>
              <a:rPr lang="fr-FR" dirty="0" smtClean="0"/>
              <a:t>tates </a:t>
            </a:r>
            <a:r>
              <a:rPr lang="fr-FR" dirty="0" err="1"/>
              <a:t>that</a:t>
            </a:r>
            <a:r>
              <a:rPr lang="fr-FR" dirty="0"/>
              <a:t> an action </a:t>
            </a:r>
            <a:r>
              <a:rPr lang="fr-FR" dirty="0" err="1"/>
              <a:t>is</a:t>
            </a:r>
            <a:r>
              <a:rPr lang="fr-FR" dirty="0"/>
              <a:t> right if </a:t>
            </a:r>
            <a:r>
              <a:rPr lang="fr-FR" b="1" dirty="0" err="1"/>
              <a:t>God</a:t>
            </a:r>
            <a:r>
              <a:rPr lang="fr-FR" b="1" dirty="0"/>
              <a:t> has </a:t>
            </a:r>
            <a:r>
              <a:rPr lang="fr-FR" b="1" dirty="0" err="1"/>
              <a:t>decreed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right, and </a:t>
            </a:r>
            <a:endParaRPr lang="fr-FR" dirty="0" smtClean="0"/>
          </a:p>
          <a:p>
            <a:r>
              <a:rPr lang="fr-FR" dirty="0" smtClean="0"/>
              <a:t>An </a:t>
            </a:r>
            <a:r>
              <a:rPr lang="fr-FR" dirty="0" err="1"/>
              <a:t>act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obligatory</a:t>
            </a:r>
            <a:r>
              <a:rPr lang="fr-FR" dirty="0"/>
              <a:t> </a:t>
            </a:r>
            <a:r>
              <a:rPr lang="fr-FR" b="1" dirty="0"/>
              <a:t>if </a:t>
            </a:r>
            <a:r>
              <a:rPr lang="fr-FR" dirty="0" smtClean="0"/>
              <a:t>and </a:t>
            </a:r>
            <a:r>
              <a:rPr lang="fr-FR" b="1" dirty="0" err="1" smtClean="0"/>
              <a:t>because</a:t>
            </a:r>
            <a:r>
              <a:rPr lang="fr-FR" dirty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b="1" dirty="0" err="1"/>
              <a:t>commanded</a:t>
            </a:r>
            <a:r>
              <a:rPr lang="fr-FR" b="1" dirty="0"/>
              <a:t> by </a:t>
            </a:r>
            <a:r>
              <a:rPr lang="fr-FR" b="1" dirty="0" err="1"/>
              <a:t>God</a:t>
            </a:r>
            <a:r>
              <a:rPr lang="fr-FR" dirty="0"/>
              <a:t>. </a:t>
            </a:r>
            <a:endParaRPr lang="fr-FR" dirty="0" smtClean="0"/>
          </a:p>
          <a:p>
            <a:r>
              <a:rPr lang="fr-FR" dirty="0" err="1" smtClean="0"/>
              <a:t>Thus</a:t>
            </a:r>
            <a:r>
              <a:rPr lang="fr-FR" dirty="0"/>
              <a:t>, </a:t>
            </a:r>
            <a:r>
              <a:rPr lang="fr-FR" b="1" dirty="0"/>
              <a:t>moral obligations</a:t>
            </a:r>
            <a:r>
              <a:rPr lang="fr-FR" dirty="0"/>
              <a:t> arise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b="1" dirty="0" err="1"/>
              <a:t>God's</a:t>
            </a:r>
            <a:r>
              <a:rPr lang="fr-FR" b="1" dirty="0"/>
              <a:t> </a:t>
            </a:r>
            <a:r>
              <a:rPr lang="fr-FR" b="1" dirty="0" err="1"/>
              <a:t>commands</a:t>
            </a:r>
            <a:r>
              <a:rPr lang="fr-FR" dirty="0"/>
              <a:t>, and </a:t>
            </a:r>
            <a:endParaRPr lang="fr-FR" dirty="0" smtClean="0"/>
          </a:p>
          <a:p>
            <a:r>
              <a:rPr lang="fr-FR" dirty="0" smtClean="0"/>
              <a:t>The </a:t>
            </a:r>
            <a:r>
              <a:rPr lang="fr-FR" dirty="0" err="1"/>
              <a:t>rightness</a:t>
            </a:r>
            <a:r>
              <a:rPr lang="fr-FR" dirty="0"/>
              <a:t> of </a:t>
            </a:r>
            <a:r>
              <a:rPr lang="fr-FR" dirty="0" err="1"/>
              <a:t>any</a:t>
            </a:r>
            <a:r>
              <a:rPr lang="fr-FR" dirty="0"/>
              <a:t> action </a:t>
            </a:r>
            <a:r>
              <a:rPr lang="fr-FR" dirty="0" err="1"/>
              <a:t>depends</a:t>
            </a:r>
            <a:r>
              <a:rPr lang="fr-FR" dirty="0"/>
              <a:t> </a:t>
            </a:r>
            <a:r>
              <a:rPr lang="fr-FR" dirty="0" err="1"/>
              <a:t>upon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action </a:t>
            </a:r>
            <a:r>
              <a:rPr lang="fr-FR" dirty="0" err="1"/>
              <a:t>being</a:t>
            </a:r>
            <a:r>
              <a:rPr lang="fr-FR" dirty="0"/>
              <a:t> </a:t>
            </a:r>
            <a:r>
              <a:rPr lang="fr-FR" dirty="0" err="1"/>
              <a:t>performed</a:t>
            </a:r>
            <a:r>
              <a:rPr lang="fr-FR" dirty="0"/>
              <a:t> </a:t>
            </a:r>
            <a:r>
              <a:rPr lang="fr-FR" b="1" dirty="0" err="1"/>
              <a:t>because</a:t>
            </a:r>
            <a:r>
              <a:rPr lang="fr-FR" b="1" dirty="0"/>
              <a:t> </a:t>
            </a:r>
            <a:r>
              <a:rPr lang="fr-FR" b="1" dirty="0" err="1"/>
              <a:t>it</a:t>
            </a:r>
            <a:r>
              <a:rPr lang="fr-FR" b="1" dirty="0"/>
              <a:t> </a:t>
            </a:r>
            <a:r>
              <a:rPr lang="fr-FR" b="1" dirty="0" err="1"/>
              <a:t>is</a:t>
            </a:r>
            <a:r>
              <a:rPr lang="fr-FR" b="1" dirty="0"/>
              <a:t> a </a:t>
            </a:r>
            <a:r>
              <a:rPr lang="fr-FR" b="1" dirty="0" err="1"/>
              <a:t>duty</a:t>
            </a:r>
            <a:r>
              <a:rPr lang="fr-FR" dirty="0"/>
              <a:t>, </a:t>
            </a:r>
            <a:endParaRPr lang="fr-FR" dirty="0" smtClean="0"/>
          </a:p>
          <a:p>
            <a:r>
              <a:rPr lang="fr-FR" dirty="0"/>
              <a:t>N</a:t>
            </a:r>
            <a:r>
              <a:rPr lang="fr-FR" dirty="0" smtClean="0"/>
              <a:t>ot </a:t>
            </a:r>
            <a:r>
              <a:rPr lang="fr-FR" dirty="0" err="1"/>
              <a:t>because</a:t>
            </a:r>
            <a:r>
              <a:rPr lang="fr-FR" dirty="0"/>
              <a:t> of </a:t>
            </a:r>
            <a:r>
              <a:rPr lang="fr-FR" dirty="0" err="1"/>
              <a:t>any</a:t>
            </a:r>
            <a:r>
              <a:rPr lang="fr-FR" dirty="0"/>
              <a:t> </a:t>
            </a:r>
            <a:r>
              <a:rPr lang="fr-FR" b="1" dirty="0"/>
              <a:t>good </a:t>
            </a:r>
            <a:r>
              <a:rPr lang="fr-FR" b="1" dirty="0" err="1"/>
              <a:t>consequences</a:t>
            </a:r>
            <a:r>
              <a:rPr lang="fr-FR" dirty="0"/>
              <a:t> </a:t>
            </a:r>
            <a:r>
              <a:rPr lang="fr-FR" dirty="0" err="1"/>
              <a:t>arising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smtClean="0"/>
              <a:t>action</a:t>
            </a:r>
            <a:endParaRPr lang="fr-FR" dirty="0"/>
          </a:p>
          <a:p>
            <a:r>
              <a:rPr lang="fr-FR" dirty="0" smtClean="0"/>
              <a:t>Descartes’ use of </a:t>
            </a:r>
            <a:r>
              <a:rPr lang="fr-FR" dirty="0" err="1" smtClean="0"/>
              <a:t>God</a:t>
            </a:r>
            <a:r>
              <a:rPr lang="fr-FR" dirty="0" smtClean="0"/>
              <a:t> in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Meditations</a:t>
            </a:r>
            <a:r>
              <a:rPr lang="fr-FR" dirty="0" smtClean="0"/>
              <a:t> uses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approach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6405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62</TotalTime>
  <Words>724</Words>
  <Application>Microsoft Office PowerPoint</Application>
  <PresentationFormat>Affichage à l'écran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Brush Script MT</vt:lpstr>
      <vt:lpstr>Calibri</vt:lpstr>
      <vt:lpstr>Calisto MT</vt:lpstr>
      <vt:lpstr>Capital</vt:lpstr>
      <vt:lpstr>Ethics – an overview</vt:lpstr>
      <vt:lpstr>What is Ethics?</vt:lpstr>
      <vt:lpstr>Socratic Ethics</vt:lpstr>
      <vt:lpstr>Aristotlean Ethics</vt:lpstr>
      <vt:lpstr>Normative Ethics</vt:lpstr>
      <vt:lpstr>Virtue Ethics</vt:lpstr>
      <vt:lpstr>Eudaimonism</vt:lpstr>
      <vt:lpstr>Deontological Ethics</vt:lpstr>
      <vt:lpstr>Divine Command</vt:lpstr>
      <vt:lpstr>Kantian ethics</vt:lpstr>
      <vt:lpstr>Teleological Ethics</vt:lpstr>
      <vt:lpstr>Utilitarianism</vt:lpstr>
    </vt:vector>
  </TitlesOfParts>
  <Company>Collège Champittet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– an overview</dc:title>
  <dc:creator>Roland Lomenech</dc:creator>
  <cp:lastModifiedBy>James Cormick</cp:lastModifiedBy>
  <cp:revision>7</cp:revision>
  <dcterms:created xsi:type="dcterms:W3CDTF">2015-05-18T18:43:57Z</dcterms:created>
  <dcterms:modified xsi:type="dcterms:W3CDTF">2016-05-25T08:28:53Z</dcterms:modified>
</cp:coreProperties>
</file>