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81" r:id="rId2"/>
    <p:sldId id="256" r:id="rId3"/>
    <p:sldId id="259" r:id="rId4"/>
    <p:sldId id="264" r:id="rId5"/>
    <p:sldId id="275" r:id="rId6"/>
    <p:sldId id="265" r:id="rId7"/>
    <p:sldId id="266" r:id="rId8"/>
    <p:sldId id="276" r:id="rId9"/>
    <p:sldId id="267" r:id="rId10"/>
    <p:sldId id="268" r:id="rId11"/>
    <p:sldId id="277" r:id="rId12"/>
    <p:sldId id="278" r:id="rId13"/>
    <p:sldId id="282" r:id="rId14"/>
    <p:sldId id="283" r:id="rId15"/>
    <p:sldId id="284" r:id="rId16"/>
    <p:sldId id="274" r:id="rId17"/>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25BAF905-5CD0-4108-9C52-CB264AD438D8}" type="datetimeFigureOut">
              <a:rPr lang="en-GB" smtClean="0"/>
              <a:t>24/01/2012</a:t>
            </a:fld>
            <a:endParaRPr lang="en-GB"/>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DF3FC146-8225-41E9-9D7C-266F341D8647}" type="slidenum">
              <a:rPr lang="en-GB" smtClean="0"/>
              <a:t>‹#›</a:t>
            </a:fld>
            <a:endParaRPr lang="en-GB"/>
          </a:p>
        </p:txBody>
      </p:sp>
    </p:spTree>
    <p:extLst>
      <p:ext uri="{BB962C8B-B14F-4D97-AF65-F5344CB8AC3E}">
        <p14:creationId xmlns:p14="http://schemas.microsoft.com/office/powerpoint/2010/main" val="38738738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ACED56-B3C8-4150-B0F4-01D9F0D599CD}" type="datetimeFigureOut">
              <a:rPr lang="en-GB" smtClean="0"/>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86F129-7068-4442-B7BA-0C97711A0833}" type="slidenum">
              <a:rPr lang="en-GB" smtClean="0"/>
              <a:t>‹#›</a:t>
            </a:fld>
            <a:endParaRPr lang="en-GB"/>
          </a:p>
        </p:txBody>
      </p:sp>
    </p:spTree>
    <p:extLst>
      <p:ext uri="{BB962C8B-B14F-4D97-AF65-F5344CB8AC3E}">
        <p14:creationId xmlns:p14="http://schemas.microsoft.com/office/powerpoint/2010/main" val="3883197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CED56-B3C8-4150-B0F4-01D9F0D599CD}" type="datetimeFigureOut">
              <a:rPr lang="en-GB" smtClean="0"/>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86F129-7068-4442-B7BA-0C97711A0833}" type="slidenum">
              <a:rPr lang="en-GB" smtClean="0"/>
              <a:t>‹#›</a:t>
            </a:fld>
            <a:endParaRPr lang="en-GB"/>
          </a:p>
        </p:txBody>
      </p:sp>
    </p:spTree>
    <p:extLst>
      <p:ext uri="{BB962C8B-B14F-4D97-AF65-F5344CB8AC3E}">
        <p14:creationId xmlns:p14="http://schemas.microsoft.com/office/powerpoint/2010/main" val="1246661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CED56-B3C8-4150-B0F4-01D9F0D599CD}" type="datetimeFigureOut">
              <a:rPr lang="en-GB" smtClean="0"/>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86F129-7068-4442-B7BA-0C97711A0833}" type="slidenum">
              <a:rPr lang="en-GB" smtClean="0"/>
              <a:t>‹#›</a:t>
            </a:fld>
            <a:endParaRPr lang="en-GB"/>
          </a:p>
        </p:txBody>
      </p:sp>
    </p:spTree>
    <p:extLst>
      <p:ext uri="{BB962C8B-B14F-4D97-AF65-F5344CB8AC3E}">
        <p14:creationId xmlns:p14="http://schemas.microsoft.com/office/powerpoint/2010/main" val="268328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CED56-B3C8-4150-B0F4-01D9F0D599CD}" type="datetimeFigureOut">
              <a:rPr lang="en-GB" smtClean="0"/>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86F129-7068-4442-B7BA-0C97711A0833}" type="slidenum">
              <a:rPr lang="en-GB" smtClean="0"/>
              <a:t>‹#›</a:t>
            </a:fld>
            <a:endParaRPr lang="en-GB"/>
          </a:p>
        </p:txBody>
      </p:sp>
    </p:spTree>
    <p:extLst>
      <p:ext uri="{BB962C8B-B14F-4D97-AF65-F5344CB8AC3E}">
        <p14:creationId xmlns:p14="http://schemas.microsoft.com/office/powerpoint/2010/main" val="210199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ACED56-B3C8-4150-B0F4-01D9F0D599CD}" type="datetimeFigureOut">
              <a:rPr lang="en-GB" smtClean="0"/>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86F129-7068-4442-B7BA-0C97711A0833}" type="slidenum">
              <a:rPr lang="en-GB" smtClean="0"/>
              <a:t>‹#›</a:t>
            </a:fld>
            <a:endParaRPr lang="en-GB"/>
          </a:p>
        </p:txBody>
      </p:sp>
    </p:spTree>
    <p:extLst>
      <p:ext uri="{BB962C8B-B14F-4D97-AF65-F5344CB8AC3E}">
        <p14:creationId xmlns:p14="http://schemas.microsoft.com/office/powerpoint/2010/main" val="213951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ACED56-B3C8-4150-B0F4-01D9F0D599CD}" type="datetimeFigureOut">
              <a:rPr lang="en-GB" smtClean="0"/>
              <a:t>24/01/2012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86F129-7068-4442-B7BA-0C97711A0833}" type="slidenum">
              <a:rPr lang="en-GB" smtClean="0"/>
              <a:t>‹#›</a:t>
            </a:fld>
            <a:endParaRPr lang="en-GB"/>
          </a:p>
        </p:txBody>
      </p:sp>
    </p:spTree>
    <p:extLst>
      <p:ext uri="{BB962C8B-B14F-4D97-AF65-F5344CB8AC3E}">
        <p14:creationId xmlns:p14="http://schemas.microsoft.com/office/powerpoint/2010/main" val="3397618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ACED56-B3C8-4150-B0F4-01D9F0D599CD}" type="datetimeFigureOut">
              <a:rPr lang="en-GB" smtClean="0"/>
              <a:t>24/01/2012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86F129-7068-4442-B7BA-0C97711A0833}" type="slidenum">
              <a:rPr lang="en-GB" smtClean="0"/>
              <a:t>‹#›</a:t>
            </a:fld>
            <a:endParaRPr lang="en-GB"/>
          </a:p>
        </p:txBody>
      </p:sp>
    </p:spTree>
    <p:extLst>
      <p:ext uri="{BB962C8B-B14F-4D97-AF65-F5344CB8AC3E}">
        <p14:creationId xmlns:p14="http://schemas.microsoft.com/office/powerpoint/2010/main" val="281539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ACED56-B3C8-4150-B0F4-01D9F0D599CD}" type="datetimeFigureOut">
              <a:rPr lang="en-GB" smtClean="0"/>
              <a:t>24/01/2012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86F129-7068-4442-B7BA-0C97711A0833}" type="slidenum">
              <a:rPr lang="en-GB" smtClean="0"/>
              <a:t>‹#›</a:t>
            </a:fld>
            <a:endParaRPr lang="en-GB"/>
          </a:p>
        </p:txBody>
      </p:sp>
    </p:spTree>
    <p:extLst>
      <p:ext uri="{BB962C8B-B14F-4D97-AF65-F5344CB8AC3E}">
        <p14:creationId xmlns:p14="http://schemas.microsoft.com/office/powerpoint/2010/main" val="139197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CED56-B3C8-4150-B0F4-01D9F0D599CD}" type="datetimeFigureOut">
              <a:rPr lang="en-GB" smtClean="0"/>
              <a:t>24/01/2012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86F129-7068-4442-B7BA-0C97711A0833}" type="slidenum">
              <a:rPr lang="en-GB" smtClean="0"/>
              <a:t>‹#›</a:t>
            </a:fld>
            <a:endParaRPr lang="en-GB"/>
          </a:p>
        </p:txBody>
      </p:sp>
    </p:spTree>
    <p:extLst>
      <p:ext uri="{BB962C8B-B14F-4D97-AF65-F5344CB8AC3E}">
        <p14:creationId xmlns:p14="http://schemas.microsoft.com/office/powerpoint/2010/main" val="2588213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CED56-B3C8-4150-B0F4-01D9F0D599CD}" type="datetimeFigureOut">
              <a:rPr lang="en-GB" smtClean="0"/>
              <a:t>24/01/2012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86F129-7068-4442-B7BA-0C97711A0833}" type="slidenum">
              <a:rPr lang="en-GB" smtClean="0"/>
              <a:t>‹#›</a:t>
            </a:fld>
            <a:endParaRPr lang="en-GB"/>
          </a:p>
        </p:txBody>
      </p:sp>
    </p:spTree>
    <p:extLst>
      <p:ext uri="{BB962C8B-B14F-4D97-AF65-F5344CB8AC3E}">
        <p14:creationId xmlns:p14="http://schemas.microsoft.com/office/powerpoint/2010/main" val="311134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CED56-B3C8-4150-B0F4-01D9F0D599CD}" type="datetimeFigureOut">
              <a:rPr lang="en-GB" smtClean="0"/>
              <a:t>24/01/2012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86F129-7068-4442-B7BA-0C97711A0833}" type="slidenum">
              <a:rPr lang="en-GB" smtClean="0"/>
              <a:t>‹#›</a:t>
            </a:fld>
            <a:endParaRPr lang="en-GB"/>
          </a:p>
        </p:txBody>
      </p:sp>
    </p:spTree>
    <p:extLst>
      <p:ext uri="{BB962C8B-B14F-4D97-AF65-F5344CB8AC3E}">
        <p14:creationId xmlns:p14="http://schemas.microsoft.com/office/powerpoint/2010/main" val="176871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4000" b="-3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ACED56-B3C8-4150-B0F4-01D9F0D599CD}" type="datetimeFigureOut">
              <a:rPr lang="en-GB" smtClean="0"/>
              <a:t>24/01/2012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6F129-7068-4442-B7BA-0C97711A0833}" type="slidenum">
              <a:rPr lang="en-GB" smtClean="0"/>
              <a:t>‹#›</a:t>
            </a:fld>
            <a:endParaRPr lang="en-GB"/>
          </a:p>
        </p:txBody>
      </p:sp>
    </p:spTree>
    <p:extLst>
      <p:ext uri="{BB962C8B-B14F-4D97-AF65-F5344CB8AC3E}">
        <p14:creationId xmlns:p14="http://schemas.microsoft.com/office/powerpoint/2010/main" val="2371818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n-GB" i="1" dirty="0" smtClean="0"/>
              <a:t>Word Scramble</a:t>
            </a:r>
            <a:endParaRPr lang="en-GB" i="1" dirty="0"/>
          </a:p>
        </p:txBody>
      </p:sp>
      <p:sp>
        <p:nvSpPr>
          <p:cNvPr id="3" name="Content Placeholder 2"/>
          <p:cNvSpPr>
            <a:spLocks noGrp="1"/>
          </p:cNvSpPr>
          <p:nvPr>
            <p:ph idx="1"/>
          </p:nvPr>
        </p:nvSpPr>
        <p:spPr>
          <a:xfrm>
            <a:off x="457200" y="1600200"/>
            <a:ext cx="3106688" cy="4525963"/>
          </a:xfrm>
          <a:solidFill>
            <a:schemeClr val="bg1"/>
          </a:solidFill>
        </p:spPr>
        <p:txBody>
          <a:bodyPr>
            <a:normAutofit fontScale="92500" lnSpcReduction="20000"/>
          </a:bodyPr>
          <a:lstStyle/>
          <a:p>
            <a:r>
              <a:rPr lang="en-GB" dirty="0" smtClean="0"/>
              <a:t>BUAC</a:t>
            </a:r>
          </a:p>
          <a:p>
            <a:pPr lvl="1"/>
            <a:r>
              <a:rPr lang="en-GB" dirty="0" smtClean="0"/>
              <a:t>Cuba</a:t>
            </a:r>
            <a:endParaRPr lang="en-GB" dirty="0" smtClean="0"/>
          </a:p>
          <a:p>
            <a:r>
              <a:rPr lang="en-GB" dirty="0" smtClean="0"/>
              <a:t>STROAC</a:t>
            </a:r>
          </a:p>
          <a:p>
            <a:pPr lvl="1"/>
            <a:r>
              <a:rPr lang="en-GB" dirty="0" smtClean="0"/>
              <a:t>Castro</a:t>
            </a:r>
            <a:endParaRPr lang="en-GB" dirty="0" smtClean="0"/>
          </a:p>
          <a:p>
            <a:r>
              <a:rPr lang="en-GB" dirty="0" smtClean="0"/>
              <a:t>GUARS</a:t>
            </a:r>
          </a:p>
          <a:p>
            <a:pPr lvl="1"/>
            <a:r>
              <a:rPr lang="en-GB" dirty="0" smtClean="0"/>
              <a:t>Sugar</a:t>
            </a:r>
            <a:endParaRPr lang="en-GB" dirty="0" smtClean="0"/>
          </a:p>
          <a:p>
            <a:r>
              <a:rPr lang="en-GB" dirty="0" smtClean="0"/>
              <a:t>YBA FO </a:t>
            </a:r>
            <a:r>
              <a:rPr lang="en-GB" dirty="0" smtClean="0"/>
              <a:t>GPSI</a:t>
            </a:r>
          </a:p>
          <a:p>
            <a:pPr lvl="1"/>
            <a:r>
              <a:rPr lang="en-GB" dirty="0" smtClean="0"/>
              <a:t>Bay of Pigs</a:t>
            </a:r>
            <a:endParaRPr lang="en-GB" dirty="0" smtClean="0"/>
          </a:p>
          <a:p>
            <a:r>
              <a:rPr lang="en-GB" dirty="0" smtClean="0"/>
              <a:t>SILEMSI</a:t>
            </a:r>
          </a:p>
          <a:p>
            <a:pPr lvl="1"/>
            <a:r>
              <a:rPr lang="en-GB" dirty="0" smtClean="0"/>
              <a:t>Missile</a:t>
            </a:r>
            <a:endParaRPr lang="en-GB" dirty="0" smtClean="0"/>
          </a:p>
          <a:p>
            <a:endParaRPr lang="en-GB" dirty="0"/>
          </a:p>
        </p:txBody>
      </p:sp>
      <p:sp>
        <p:nvSpPr>
          <p:cNvPr id="4" name="Rounded Rectangle 3"/>
          <p:cNvSpPr/>
          <p:nvPr/>
        </p:nvSpPr>
        <p:spPr>
          <a:xfrm>
            <a:off x="4397183" y="1988840"/>
            <a:ext cx="4032448" cy="33843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Stretch and Challenge</a:t>
            </a:r>
          </a:p>
          <a:p>
            <a:pPr algn="ctr"/>
            <a:endParaRPr lang="en-GB" sz="2800" dirty="0"/>
          </a:p>
          <a:p>
            <a:pPr algn="ctr"/>
            <a:r>
              <a:rPr lang="en-GB" sz="2800" dirty="0" smtClean="0"/>
              <a:t>Once you have unscramble the words write a sentence about each one based on what you know about them.</a:t>
            </a:r>
            <a:endParaRPr lang="en-GB" sz="2800" dirty="0"/>
          </a:p>
        </p:txBody>
      </p:sp>
    </p:spTree>
    <p:extLst>
      <p:ext uri="{BB962C8B-B14F-4D97-AF65-F5344CB8AC3E}">
        <p14:creationId xmlns:p14="http://schemas.microsoft.com/office/powerpoint/2010/main" val="69771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en-GB" i="1" dirty="0" smtClean="0"/>
              <a:t>How did you do?</a:t>
            </a:r>
            <a:endParaRPr lang="en-GB" i="1" dirty="0"/>
          </a:p>
        </p:txBody>
      </p:sp>
      <p:sp>
        <p:nvSpPr>
          <p:cNvPr id="3" name="Content Placeholder 2"/>
          <p:cNvSpPr>
            <a:spLocks noGrp="1"/>
          </p:cNvSpPr>
          <p:nvPr>
            <p:ph idx="1"/>
          </p:nvPr>
        </p:nvSpPr>
        <p:spPr>
          <a:solidFill>
            <a:schemeClr val="bg1"/>
          </a:solidFill>
        </p:spPr>
        <p:txBody>
          <a:bodyPr>
            <a:normAutofit fontScale="92500" lnSpcReduction="20000"/>
          </a:bodyPr>
          <a:lstStyle/>
          <a:p>
            <a:pPr marL="0" indent="0">
              <a:buNone/>
            </a:pPr>
            <a:r>
              <a:rPr lang="en-GB" dirty="0" smtClean="0"/>
              <a:t>A: Nuclear war! (0 points)</a:t>
            </a:r>
          </a:p>
          <a:p>
            <a:pPr marL="0" indent="0">
              <a:buNone/>
            </a:pPr>
            <a:endParaRPr lang="en-GB" dirty="0" smtClean="0"/>
          </a:p>
          <a:p>
            <a:pPr marL="0" indent="0">
              <a:buNone/>
            </a:pPr>
            <a:r>
              <a:rPr lang="en-GB" dirty="0" smtClean="0"/>
              <a:t>B: You will have prevented war but the American public will see you as weak.  (2 points)</a:t>
            </a:r>
          </a:p>
          <a:p>
            <a:pPr marL="0" indent="0">
              <a:buNone/>
            </a:pPr>
            <a:endParaRPr lang="en-GB" dirty="0" smtClean="0"/>
          </a:p>
          <a:p>
            <a:pPr marL="0" indent="0">
              <a:buNone/>
            </a:pPr>
            <a:r>
              <a:rPr lang="en-GB" dirty="0" smtClean="0"/>
              <a:t>C: Risky, Khrushchev might not agree.  (2 points)</a:t>
            </a:r>
          </a:p>
          <a:p>
            <a:pPr marL="0" indent="0">
              <a:buNone/>
            </a:pPr>
            <a:endParaRPr lang="en-GB" dirty="0" smtClean="0"/>
          </a:p>
          <a:p>
            <a:pPr marL="0" indent="0">
              <a:buNone/>
            </a:pPr>
            <a:r>
              <a:rPr lang="en-GB" dirty="0" smtClean="0"/>
              <a:t>D: The best option.  Publicly, the American public will think you have outsmarted Khrushchev and you will also prevent a nuclear war. (5 points)</a:t>
            </a:r>
            <a:endParaRPr lang="en-GB" dirty="0"/>
          </a:p>
        </p:txBody>
      </p:sp>
    </p:spTree>
    <p:extLst>
      <p:ext uri="{BB962C8B-B14F-4D97-AF65-F5344CB8AC3E}">
        <p14:creationId xmlns:p14="http://schemas.microsoft.com/office/powerpoint/2010/main" val="271992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en-GB" i="1" dirty="0" smtClean="0"/>
              <a:t>What did Kennedy do?</a:t>
            </a:r>
            <a:endParaRPr lang="en-GB" i="1" dirty="0"/>
          </a:p>
        </p:txBody>
      </p:sp>
      <p:sp>
        <p:nvSpPr>
          <p:cNvPr id="3" name="Content Placeholder 2"/>
          <p:cNvSpPr>
            <a:spLocks noGrp="1"/>
          </p:cNvSpPr>
          <p:nvPr>
            <p:ph idx="1"/>
          </p:nvPr>
        </p:nvSpPr>
        <p:spPr>
          <a:solidFill>
            <a:schemeClr val="bg1"/>
          </a:solidFill>
        </p:spPr>
        <p:txBody>
          <a:bodyPr/>
          <a:lstStyle/>
          <a:p>
            <a:r>
              <a:rPr lang="en-GB" dirty="0" smtClean="0"/>
              <a:t>In public Kennedy said that he would not invade Cuba.</a:t>
            </a:r>
          </a:p>
          <a:p>
            <a:r>
              <a:rPr lang="en-GB" dirty="0" smtClean="0"/>
              <a:t>In secret, his brother Robert told Khrushchev that the missiles on Turkey would be removed.</a:t>
            </a:r>
          </a:p>
          <a:p>
            <a:r>
              <a:rPr lang="en-GB" dirty="0" smtClean="0"/>
              <a:t>Khrushchev ordered his ships to turn around and return to the USSR.</a:t>
            </a:r>
          </a:p>
          <a:p>
            <a:r>
              <a:rPr lang="en-GB" dirty="0" smtClean="0"/>
              <a:t>He ordered for the dismantling of the missile sites on Cuba.</a:t>
            </a:r>
            <a:endParaRPr lang="en-GB" dirty="0"/>
          </a:p>
        </p:txBody>
      </p:sp>
    </p:spTree>
    <p:extLst>
      <p:ext uri="{BB962C8B-B14F-4D97-AF65-F5344CB8AC3E}">
        <p14:creationId xmlns:p14="http://schemas.microsoft.com/office/powerpoint/2010/main" val="1631646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n-GB" i="1" dirty="0" smtClean="0"/>
              <a:t>Review of your learning so far – Put these events in the correct order.</a:t>
            </a:r>
            <a:endParaRPr lang="en-GB" i="1" dirty="0"/>
          </a:p>
        </p:txBody>
      </p:sp>
      <p:sp>
        <p:nvSpPr>
          <p:cNvPr id="3" name="Content Placeholder 2"/>
          <p:cNvSpPr>
            <a:spLocks noGrp="1"/>
          </p:cNvSpPr>
          <p:nvPr>
            <p:ph idx="1"/>
          </p:nvPr>
        </p:nvSpPr>
        <p:spPr>
          <a:xfrm>
            <a:off x="457200" y="1600200"/>
            <a:ext cx="8229600" cy="4925144"/>
          </a:xfrm>
          <a:solidFill>
            <a:schemeClr val="bg1"/>
          </a:solidFill>
        </p:spPr>
        <p:txBody>
          <a:bodyPr>
            <a:normAutofit fontScale="62500" lnSpcReduction="20000"/>
          </a:bodyPr>
          <a:lstStyle/>
          <a:p>
            <a:r>
              <a:rPr lang="en-GB" dirty="0" smtClean="0"/>
              <a:t>Cuba </a:t>
            </a:r>
            <a:r>
              <a:rPr lang="en-GB" dirty="0" smtClean="0"/>
              <a:t>becomes </a:t>
            </a:r>
            <a:r>
              <a:rPr lang="en-GB" dirty="0" smtClean="0"/>
              <a:t>Communist and Castro takes control of all American property. </a:t>
            </a:r>
            <a:r>
              <a:rPr lang="en-GB" b="1" dirty="0" smtClean="0">
                <a:solidFill>
                  <a:srgbClr val="FF0000"/>
                </a:solidFill>
              </a:rPr>
              <a:t>– 1</a:t>
            </a:r>
            <a:r>
              <a:rPr lang="en-GB" b="1" baseline="30000" dirty="0" smtClean="0">
                <a:solidFill>
                  <a:srgbClr val="FF0000"/>
                </a:solidFill>
              </a:rPr>
              <a:t>st</a:t>
            </a:r>
            <a:r>
              <a:rPr lang="en-GB" b="1" dirty="0" smtClean="0">
                <a:solidFill>
                  <a:srgbClr val="FF0000"/>
                </a:solidFill>
              </a:rPr>
              <a:t> </a:t>
            </a:r>
            <a:endParaRPr lang="en-GB" b="1" dirty="0" smtClean="0">
              <a:solidFill>
                <a:srgbClr val="FF0000"/>
              </a:solidFill>
            </a:endParaRPr>
          </a:p>
          <a:p>
            <a:r>
              <a:rPr lang="en-GB" dirty="0" smtClean="0"/>
              <a:t>Publicly</a:t>
            </a:r>
            <a:r>
              <a:rPr lang="en-GB" dirty="0" smtClean="0"/>
              <a:t>, Kennedy agrees to the demands of Khrushchev’s first letter.  However, in secret he tells Khrushchev that he will remove the missiles.</a:t>
            </a:r>
            <a:endParaRPr lang="en-GB" dirty="0"/>
          </a:p>
          <a:p>
            <a:r>
              <a:rPr lang="en-GB" dirty="0" smtClean="0"/>
              <a:t>The USA impose economic </a:t>
            </a:r>
            <a:r>
              <a:rPr lang="en-GB" dirty="0" smtClean="0"/>
              <a:t>sanctions so Cuba start trading with the USSR instead.</a:t>
            </a:r>
            <a:endParaRPr lang="en-GB" dirty="0" smtClean="0"/>
          </a:p>
          <a:p>
            <a:r>
              <a:rPr lang="en-GB" dirty="0" smtClean="0"/>
              <a:t>Khrushchev agrees to remove the missiles from Cuba.</a:t>
            </a:r>
          </a:p>
          <a:p>
            <a:r>
              <a:rPr lang="en-GB" dirty="0" smtClean="0"/>
              <a:t>Kennedy </a:t>
            </a:r>
            <a:r>
              <a:rPr lang="en-GB" dirty="0" smtClean="0"/>
              <a:t>uses Cuban exiles to try and invade the country.  The invasion, known as ‘</a:t>
            </a:r>
            <a:r>
              <a:rPr lang="en-GB" dirty="0" smtClean="0"/>
              <a:t>The </a:t>
            </a:r>
            <a:r>
              <a:rPr lang="en-GB" dirty="0" smtClean="0"/>
              <a:t>Bay of Pigs </a:t>
            </a:r>
            <a:r>
              <a:rPr lang="en-GB" dirty="0" smtClean="0"/>
              <a:t>invasion’ </a:t>
            </a:r>
            <a:r>
              <a:rPr lang="en-GB" dirty="0" smtClean="0"/>
              <a:t>fails.</a:t>
            </a:r>
          </a:p>
          <a:p>
            <a:r>
              <a:rPr lang="en-GB" dirty="0" smtClean="0"/>
              <a:t>Khrushchev writes two letters to Kennedy.  The first says he will remove the missiles if Kennedy promises not to invade Cuba the second says that missiles must be removed from Turkey as well.</a:t>
            </a:r>
          </a:p>
          <a:p>
            <a:r>
              <a:rPr lang="en-GB" dirty="0" smtClean="0"/>
              <a:t>Castro asks the USSR for help in case America invades </a:t>
            </a:r>
            <a:r>
              <a:rPr lang="en-GB" dirty="0" smtClean="0"/>
              <a:t>again so Khrushchev puts missiles on Cuba.</a:t>
            </a:r>
            <a:endParaRPr lang="en-GB" dirty="0" smtClean="0"/>
          </a:p>
          <a:p>
            <a:r>
              <a:rPr lang="en-GB" dirty="0" smtClean="0"/>
              <a:t>U2 spy planes spot the missiles on </a:t>
            </a:r>
            <a:r>
              <a:rPr lang="en-GB" dirty="0"/>
              <a:t>Cuba </a:t>
            </a:r>
            <a:r>
              <a:rPr lang="en-GB" dirty="0" smtClean="0"/>
              <a:t>so </a:t>
            </a:r>
            <a:r>
              <a:rPr lang="en-GB" dirty="0"/>
              <a:t>Kennedy sets up a naval </a:t>
            </a:r>
            <a:r>
              <a:rPr lang="en-GB" dirty="0" smtClean="0"/>
              <a:t>blockade.  He tells </a:t>
            </a:r>
            <a:r>
              <a:rPr lang="en-GB" dirty="0"/>
              <a:t>Khrushchev to remove the missiles or risk war</a:t>
            </a:r>
            <a:r>
              <a:rPr lang="en-GB" dirty="0" smtClean="0"/>
              <a:t>.</a:t>
            </a:r>
            <a:endParaRPr lang="en-GB" dirty="0"/>
          </a:p>
        </p:txBody>
      </p:sp>
    </p:spTree>
    <p:extLst>
      <p:ext uri="{BB962C8B-B14F-4D97-AF65-F5344CB8AC3E}">
        <p14:creationId xmlns:p14="http://schemas.microsoft.com/office/powerpoint/2010/main" val="2195011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n-GB" i="1" dirty="0" smtClean="0"/>
              <a:t>Review of your learning so far – Put these events in the correct order.</a:t>
            </a:r>
            <a:endParaRPr lang="en-GB" i="1" dirty="0"/>
          </a:p>
        </p:txBody>
      </p:sp>
      <p:sp>
        <p:nvSpPr>
          <p:cNvPr id="3" name="Content Placeholder 2"/>
          <p:cNvSpPr>
            <a:spLocks noGrp="1"/>
          </p:cNvSpPr>
          <p:nvPr>
            <p:ph idx="1"/>
          </p:nvPr>
        </p:nvSpPr>
        <p:spPr>
          <a:xfrm>
            <a:off x="457200" y="1600200"/>
            <a:ext cx="8229600" cy="4925144"/>
          </a:xfrm>
          <a:solidFill>
            <a:schemeClr val="bg1"/>
          </a:solidFill>
        </p:spPr>
        <p:txBody>
          <a:bodyPr>
            <a:normAutofit fontScale="62500" lnSpcReduction="20000"/>
          </a:bodyPr>
          <a:lstStyle/>
          <a:p>
            <a:r>
              <a:rPr lang="en-GB" dirty="0"/>
              <a:t>Cuba becomes </a:t>
            </a:r>
            <a:r>
              <a:rPr lang="en-GB" dirty="0" smtClean="0"/>
              <a:t>Communist and Castro takes control of all American property.</a:t>
            </a:r>
            <a:endParaRPr lang="en-GB" dirty="0"/>
          </a:p>
          <a:p>
            <a:r>
              <a:rPr lang="en-GB" dirty="0" smtClean="0"/>
              <a:t>The </a:t>
            </a:r>
            <a:r>
              <a:rPr lang="en-GB" dirty="0"/>
              <a:t>USA impose economic </a:t>
            </a:r>
            <a:r>
              <a:rPr lang="en-GB" dirty="0" smtClean="0"/>
              <a:t>sanctions, so Cuba </a:t>
            </a:r>
            <a:r>
              <a:rPr lang="en-GB" dirty="0"/>
              <a:t>start trading with the </a:t>
            </a:r>
            <a:r>
              <a:rPr lang="en-GB" dirty="0" smtClean="0"/>
              <a:t>USSR instead.</a:t>
            </a:r>
          </a:p>
          <a:p>
            <a:r>
              <a:rPr lang="en-GB" dirty="0"/>
              <a:t>Kennedy uses Cuban exiles to try and invade the country.  The invasion, known as ‘The Bay of Pigs invasion’ fails</a:t>
            </a:r>
            <a:r>
              <a:rPr lang="en-GB" dirty="0" smtClean="0"/>
              <a:t>.</a:t>
            </a:r>
            <a:endParaRPr lang="en-GB" dirty="0"/>
          </a:p>
          <a:p>
            <a:r>
              <a:rPr lang="en-GB" dirty="0"/>
              <a:t>Castro asks the USSR for help in case America invades </a:t>
            </a:r>
            <a:r>
              <a:rPr lang="en-GB" dirty="0" smtClean="0"/>
              <a:t>again so Khrushchev puts missiles on Cuba.</a:t>
            </a:r>
            <a:endParaRPr lang="en-GB" dirty="0"/>
          </a:p>
          <a:p>
            <a:r>
              <a:rPr lang="en-GB" dirty="0"/>
              <a:t>U2 spy planes spot the missiles on </a:t>
            </a:r>
            <a:r>
              <a:rPr lang="en-GB" dirty="0" smtClean="0"/>
              <a:t>Cuba so Kennedy </a:t>
            </a:r>
            <a:r>
              <a:rPr lang="en-GB" dirty="0" smtClean="0"/>
              <a:t>sets up a naval </a:t>
            </a:r>
            <a:r>
              <a:rPr lang="en-GB" dirty="0" smtClean="0"/>
              <a:t>blockade.  He </a:t>
            </a:r>
            <a:r>
              <a:rPr lang="en-GB" dirty="0" smtClean="0"/>
              <a:t>tells Khrushchev to remove the missiles or risk war.</a:t>
            </a:r>
          </a:p>
          <a:p>
            <a:r>
              <a:rPr lang="en-GB" dirty="0" smtClean="0"/>
              <a:t>Khrushchev writes two letters to Kennedy.  The first says he will remove the missiles if Kennedy promises not to invade Cuba the second says that missiles must be removed from Turkey as well.</a:t>
            </a:r>
          </a:p>
          <a:p>
            <a:r>
              <a:rPr lang="en-GB" dirty="0"/>
              <a:t>Publicly, Kennedy agrees to the demands of Khrushchev’s first letter.  However, in secret he tells Khrushchev that he will remove the missiles.</a:t>
            </a:r>
          </a:p>
          <a:p>
            <a:r>
              <a:rPr lang="en-GB" dirty="0" smtClean="0"/>
              <a:t>Khrushchev </a:t>
            </a:r>
            <a:r>
              <a:rPr lang="en-GB" dirty="0"/>
              <a:t>agrees to remove the missiles from Cuba.</a:t>
            </a:r>
          </a:p>
          <a:p>
            <a:endParaRPr lang="en-GB" dirty="0" smtClean="0"/>
          </a:p>
        </p:txBody>
      </p:sp>
    </p:spTree>
    <p:extLst>
      <p:ext uri="{BB962C8B-B14F-4D97-AF65-F5344CB8AC3E}">
        <p14:creationId xmlns:p14="http://schemas.microsoft.com/office/powerpoint/2010/main" val="310655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p:spPr>
        <p:txBody>
          <a:bodyPr/>
          <a:lstStyle/>
          <a:p>
            <a:r>
              <a:rPr lang="en-GB" i="1" dirty="0" smtClean="0"/>
              <a:t>Who won the Cuban Missile Crisis?</a:t>
            </a:r>
            <a:endParaRPr lang="en-GB"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5906025"/>
              </p:ext>
            </p:extLst>
          </p:nvPr>
        </p:nvGraphicFramePr>
        <p:xfrm>
          <a:off x="457200" y="1600200"/>
          <a:ext cx="8229600" cy="40233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dirty="0" smtClean="0"/>
                        <a:t>Evidence</a:t>
                      </a:r>
                      <a:r>
                        <a:rPr lang="en-GB" baseline="0" dirty="0" smtClean="0"/>
                        <a:t> that could be used to show the Kennedy won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Evidence that could</a:t>
                      </a:r>
                      <a:r>
                        <a:rPr lang="en-GB" baseline="0" dirty="0" smtClean="0"/>
                        <a:t> be used to show the Khrushchev won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539552" y="5805264"/>
            <a:ext cx="8064896" cy="646331"/>
          </a:xfrm>
          <a:prstGeom prst="rect">
            <a:avLst/>
          </a:prstGeom>
          <a:solidFill>
            <a:schemeClr val="bg1"/>
          </a:solidFill>
        </p:spPr>
        <p:txBody>
          <a:bodyPr wrap="square" rtlCol="0">
            <a:spAutoFit/>
          </a:bodyPr>
          <a:lstStyle/>
          <a:p>
            <a:r>
              <a:rPr lang="en-GB" dirty="0" smtClean="0"/>
              <a:t>Stretch and challenge - Choose your strongest 3 points for each side of the argument.</a:t>
            </a:r>
            <a:endParaRPr lang="en-GB" dirty="0"/>
          </a:p>
        </p:txBody>
      </p:sp>
    </p:spTree>
    <p:extLst>
      <p:ext uri="{BB962C8B-B14F-4D97-AF65-F5344CB8AC3E}">
        <p14:creationId xmlns:p14="http://schemas.microsoft.com/office/powerpoint/2010/main" val="727567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p:spPr>
        <p:txBody>
          <a:bodyPr/>
          <a:lstStyle/>
          <a:p>
            <a:r>
              <a:rPr lang="en-GB" i="1" dirty="0" smtClean="0"/>
              <a:t>Writing up your conclusions</a:t>
            </a:r>
            <a:endParaRPr lang="en-GB" i="1" dirty="0"/>
          </a:p>
        </p:txBody>
      </p:sp>
      <p:sp>
        <p:nvSpPr>
          <p:cNvPr id="3" name="Content Placeholder 2"/>
          <p:cNvSpPr>
            <a:spLocks noGrp="1"/>
          </p:cNvSpPr>
          <p:nvPr>
            <p:ph idx="1"/>
          </p:nvPr>
        </p:nvSpPr>
        <p:spPr>
          <a:solidFill>
            <a:schemeClr val="bg1"/>
          </a:solidFill>
        </p:spPr>
        <p:txBody>
          <a:bodyPr/>
          <a:lstStyle/>
          <a:p>
            <a:r>
              <a:rPr lang="en-GB" dirty="0" smtClean="0"/>
              <a:t>On the one hand some people might think Khrushchev came out as the winner of the Cuban Missile Crisis because . . . </a:t>
            </a:r>
          </a:p>
          <a:p>
            <a:r>
              <a:rPr lang="en-GB" dirty="0" smtClean="0"/>
              <a:t>However, on the other hand, some people would argue Kennedy was the winner because . . . </a:t>
            </a:r>
          </a:p>
          <a:p>
            <a:r>
              <a:rPr lang="en-GB" dirty="0" smtClean="0"/>
              <a:t>In my opinion . . .  </a:t>
            </a:r>
            <a:endParaRPr lang="en-GB" dirty="0"/>
          </a:p>
        </p:txBody>
      </p:sp>
    </p:spTree>
    <p:extLst>
      <p:ext uri="{BB962C8B-B14F-4D97-AF65-F5344CB8AC3E}">
        <p14:creationId xmlns:p14="http://schemas.microsoft.com/office/powerpoint/2010/main" val="3797462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t3.gstatic.com/images?q=tbn:ANd9GcR6A_L8uFcQsvtoC3DiW8HfVDqUI40-M0yUiuBwETXYv4mnktmO"/>
          <p:cNvPicPr>
            <a:picLocks noChangeAspect="1" noChangeArrowheads="1"/>
          </p:cNvPicPr>
          <p:nvPr/>
        </p:nvPicPr>
        <p:blipFill>
          <a:blip r:embed="rId2">
            <a:extLst>
              <a:ext uri="{28A0092B-C50C-407E-A947-70E740481C1C}">
                <a14:useLocalDpi xmlns:a14="http://schemas.microsoft.com/office/drawing/2010/main" val="0"/>
              </a:ext>
            </a:extLst>
          </a:blip>
          <a:srcRect b="10892"/>
          <a:stretch>
            <a:fillRect/>
          </a:stretch>
        </p:blipFill>
        <p:spPr bwMode="auto">
          <a:xfrm>
            <a:off x="309094" y="1484784"/>
            <a:ext cx="2134536" cy="2451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6" descr="http://t3.gstatic.com/images?q=tbn:ANd9GcRSjihsIzzO_OFpr50wm-J66LKvR2-NdxQAZMpKySgdaBQXmqEL"/>
          <p:cNvPicPr>
            <a:picLocks noChangeAspect="1" noChangeArrowheads="1"/>
          </p:cNvPicPr>
          <p:nvPr/>
        </p:nvPicPr>
        <p:blipFill>
          <a:blip r:embed="rId3">
            <a:extLst>
              <a:ext uri="{28A0092B-C50C-407E-A947-70E740481C1C}">
                <a14:useLocalDpi xmlns:a14="http://schemas.microsoft.com/office/drawing/2010/main" val="0"/>
              </a:ext>
            </a:extLst>
          </a:blip>
          <a:srcRect b="18777"/>
          <a:stretch>
            <a:fillRect/>
          </a:stretch>
        </p:blipFill>
        <p:spPr bwMode="auto">
          <a:xfrm>
            <a:off x="6276212" y="1484784"/>
            <a:ext cx="2665828"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0" name="TextBox 8"/>
          <p:cNvSpPr txBox="1">
            <a:spLocks noChangeArrowheads="1"/>
          </p:cNvSpPr>
          <p:nvPr/>
        </p:nvSpPr>
        <p:spPr bwMode="auto">
          <a:xfrm>
            <a:off x="827088" y="333375"/>
            <a:ext cx="7345362" cy="707886"/>
          </a:xfrm>
          <a:prstGeom prst="rect">
            <a:avLst/>
          </a:prstGeom>
          <a:solidFill>
            <a:schemeClr val="bg1"/>
          </a:solidFill>
          <a:ln w="9525">
            <a:solidFill>
              <a:schemeClr val="tx1"/>
            </a:solidFill>
            <a:miter lim="800000"/>
            <a:headEnd/>
            <a:tailEnd/>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2000" u="sng" dirty="0"/>
              <a:t>Here are the </a:t>
            </a:r>
            <a:r>
              <a:rPr lang="en-GB" sz="2000" u="sng" dirty="0" smtClean="0"/>
              <a:t>2 </a:t>
            </a:r>
            <a:r>
              <a:rPr lang="en-GB" sz="2000" u="sng" dirty="0"/>
              <a:t>contestants, </a:t>
            </a:r>
            <a:r>
              <a:rPr lang="en-GB" sz="2000" u="sng" dirty="0" smtClean="0"/>
              <a:t>Kennedy and </a:t>
            </a:r>
            <a:r>
              <a:rPr lang="en-GB" sz="2000" u="sng" dirty="0"/>
              <a:t>Khrushchev </a:t>
            </a:r>
            <a:endParaRPr lang="en-GB" sz="2000" u="sng" dirty="0" smtClean="0"/>
          </a:p>
          <a:p>
            <a:pPr algn="ctr" eaLnBrk="1" hangingPunct="1"/>
            <a:r>
              <a:rPr lang="en-GB" sz="2000" u="sng" dirty="0" smtClean="0"/>
              <a:t>(</a:t>
            </a:r>
            <a:r>
              <a:rPr lang="en-GB" sz="2000" u="sng" dirty="0"/>
              <a:t>Who is the closest to meeting their aims?)</a:t>
            </a:r>
            <a:endParaRPr lang="en-US" sz="2000" u="sng" dirty="0"/>
          </a:p>
        </p:txBody>
      </p:sp>
      <p:sp>
        <p:nvSpPr>
          <p:cNvPr id="28681" name="TextBox 8"/>
          <p:cNvSpPr txBox="1">
            <a:spLocks noChangeArrowheads="1"/>
          </p:cNvSpPr>
          <p:nvPr/>
        </p:nvSpPr>
        <p:spPr bwMode="auto">
          <a:xfrm>
            <a:off x="1331913" y="5820569"/>
            <a:ext cx="6696075" cy="461962"/>
          </a:xfrm>
          <a:prstGeom prst="rect">
            <a:avLst/>
          </a:prstGeom>
          <a:solidFill>
            <a:schemeClr val="tx1"/>
          </a:solidFill>
          <a:ln w="9525">
            <a:solidFill>
              <a:srgbClr val="FF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2400">
                <a:solidFill>
                  <a:srgbClr val="FF0000"/>
                </a:solidFill>
              </a:rPr>
              <a:t>Who won the Cuban Missile Crisis? </a:t>
            </a:r>
            <a:endParaRPr lang="en-US" sz="2400">
              <a:solidFill>
                <a:srgbClr val="FF0000"/>
              </a:solidFill>
            </a:endParaRPr>
          </a:p>
        </p:txBody>
      </p:sp>
      <p:sp>
        <p:nvSpPr>
          <p:cNvPr id="2" name="Left-Right Arrow 1"/>
          <p:cNvSpPr/>
          <p:nvPr/>
        </p:nvSpPr>
        <p:spPr>
          <a:xfrm>
            <a:off x="309094" y="4509120"/>
            <a:ext cx="8439370" cy="86409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0450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40000"/>
              <a:lumOff val="60000"/>
            </a:schemeClr>
          </a:solidFill>
        </p:spPr>
        <p:txBody>
          <a:bodyPr>
            <a:normAutofit/>
          </a:bodyPr>
          <a:lstStyle/>
          <a:p>
            <a:r>
              <a:rPr lang="en-GB" dirty="0" smtClean="0"/>
              <a:t>The Cuban Missile Crisis: What happened?</a:t>
            </a:r>
            <a:endParaRPr lang="en-GB" dirty="0"/>
          </a:p>
        </p:txBody>
      </p:sp>
      <p:sp>
        <p:nvSpPr>
          <p:cNvPr id="3" name="Subtitle 2"/>
          <p:cNvSpPr>
            <a:spLocks noGrp="1"/>
          </p:cNvSpPr>
          <p:nvPr>
            <p:ph type="subTitle" idx="1"/>
          </p:nvPr>
        </p:nvSpPr>
        <p:spPr>
          <a:xfrm>
            <a:off x="1371600" y="3886200"/>
            <a:ext cx="6400800" cy="2351112"/>
          </a:xfrm>
          <a:solidFill>
            <a:schemeClr val="bg1"/>
          </a:solidFill>
        </p:spPr>
        <p:txBody>
          <a:bodyPr>
            <a:normAutofit fontScale="70000" lnSpcReduction="20000"/>
          </a:bodyPr>
          <a:lstStyle/>
          <a:p>
            <a:r>
              <a:rPr lang="en-GB" dirty="0" smtClean="0"/>
              <a:t>L/O</a:t>
            </a:r>
          </a:p>
          <a:p>
            <a:r>
              <a:rPr lang="en-GB" dirty="0" smtClean="0"/>
              <a:t>To be able to describe the key events of the Cuban Missile Crisis</a:t>
            </a:r>
          </a:p>
          <a:p>
            <a:r>
              <a:rPr lang="en-GB" dirty="0" smtClean="0"/>
              <a:t>To be able to identify the effects of the crisis</a:t>
            </a:r>
          </a:p>
          <a:p>
            <a:r>
              <a:rPr lang="en-GB" dirty="0" smtClean="0"/>
              <a:t>To be able to explain the key features of the crisis</a:t>
            </a:r>
          </a:p>
          <a:p>
            <a:r>
              <a:rPr lang="en-GB" dirty="0" smtClean="0"/>
              <a:t>To reach a judgement as to who won the Cuban Missile Crisis</a:t>
            </a:r>
            <a:endParaRPr lang="en-GB" dirty="0"/>
          </a:p>
        </p:txBody>
      </p:sp>
    </p:spTree>
    <p:extLst>
      <p:ext uri="{BB962C8B-B14F-4D97-AF65-F5344CB8AC3E}">
        <p14:creationId xmlns:p14="http://schemas.microsoft.com/office/powerpoint/2010/main" val="278361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fontScale="90000"/>
          </a:bodyPr>
          <a:lstStyle/>
          <a:p>
            <a:r>
              <a:rPr lang="en-GB" i="1" dirty="0" smtClean="0"/>
              <a:t>Decision 1 – What should Kennedy do about nuclear missiles?</a:t>
            </a:r>
            <a:endParaRPr lang="en-GB" i="1" dirty="0"/>
          </a:p>
        </p:txBody>
      </p:sp>
      <p:sp>
        <p:nvSpPr>
          <p:cNvPr id="3" name="Content Placeholder 2"/>
          <p:cNvSpPr>
            <a:spLocks noGrp="1"/>
          </p:cNvSpPr>
          <p:nvPr>
            <p:ph idx="1"/>
          </p:nvPr>
        </p:nvSpPr>
        <p:spPr>
          <a:xfrm>
            <a:off x="251520" y="1600200"/>
            <a:ext cx="4392488" cy="4637111"/>
          </a:xfrm>
          <a:solidFill>
            <a:schemeClr val="bg1"/>
          </a:solidFill>
        </p:spPr>
        <p:txBody>
          <a:bodyPr>
            <a:normAutofit fontScale="55000" lnSpcReduction="20000"/>
          </a:bodyPr>
          <a:lstStyle/>
          <a:p>
            <a:r>
              <a:rPr lang="en-GB" dirty="0" smtClean="0"/>
              <a:t>Your U2 spy planes have captured photographic evidence that Russian nuclear missiles are being placed on Cuba.  Your advisers say that the sites could be ready to launch missiles in just seven days.</a:t>
            </a:r>
          </a:p>
          <a:p>
            <a:r>
              <a:rPr lang="en-GB" dirty="0" smtClean="0"/>
              <a:t>Your spy planes have also reported that 20 Soviet ships are currently on their way to Cuba carrying missiles.</a:t>
            </a:r>
          </a:p>
          <a:p>
            <a:r>
              <a:rPr lang="en-GB" dirty="0" smtClean="0"/>
              <a:t>Do you:</a:t>
            </a:r>
          </a:p>
          <a:p>
            <a:pPr marL="457200" lvl="1" indent="0">
              <a:buNone/>
            </a:pPr>
            <a:r>
              <a:rPr lang="en-GB" dirty="0" smtClean="0"/>
              <a:t>A: Take the advice of your inner council (</a:t>
            </a:r>
            <a:r>
              <a:rPr lang="en-GB" dirty="0" err="1" smtClean="0"/>
              <a:t>Excomm</a:t>
            </a:r>
            <a:r>
              <a:rPr lang="en-GB" dirty="0" smtClean="0"/>
              <a:t>) and bomb the bases on Cuba hoping they are not yet complete. </a:t>
            </a:r>
          </a:p>
          <a:p>
            <a:pPr marL="457200" lvl="1" indent="0">
              <a:buNone/>
            </a:pPr>
            <a:r>
              <a:rPr lang="en-GB" dirty="0" smtClean="0"/>
              <a:t>B: Invade Cuba with US troops.</a:t>
            </a:r>
          </a:p>
          <a:p>
            <a:pPr marL="457200" lvl="1" indent="0">
              <a:buNone/>
            </a:pPr>
            <a:r>
              <a:rPr lang="en-GB" dirty="0" smtClean="0"/>
              <a:t>C: Talk to the USSR to see if negotiations can find a way out of this crisis.</a:t>
            </a:r>
          </a:p>
          <a:p>
            <a:pPr marL="457200" lvl="1" indent="0">
              <a:buNone/>
            </a:pPr>
            <a:r>
              <a:rPr lang="en-GB" dirty="0" smtClean="0"/>
              <a:t>D: Place a ring of US ships around Cuba and tell them to destroy any Soviet ships that try and pass them.</a:t>
            </a:r>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7504" y="1916832"/>
            <a:ext cx="3966648"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631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en-GB" i="1" dirty="0" smtClean="0"/>
              <a:t>How did you do?</a:t>
            </a:r>
            <a:endParaRPr lang="en-GB" i="1" dirty="0"/>
          </a:p>
        </p:txBody>
      </p:sp>
      <p:sp>
        <p:nvSpPr>
          <p:cNvPr id="3" name="Content Placeholder 2"/>
          <p:cNvSpPr>
            <a:spLocks noGrp="1"/>
          </p:cNvSpPr>
          <p:nvPr>
            <p:ph idx="1"/>
          </p:nvPr>
        </p:nvSpPr>
        <p:spPr>
          <a:solidFill>
            <a:schemeClr val="bg1"/>
          </a:solidFill>
        </p:spPr>
        <p:txBody>
          <a:bodyPr>
            <a:normAutofit fontScale="70000" lnSpcReduction="20000"/>
          </a:bodyPr>
          <a:lstStyle/>
          <a:p>
            <a:pPr marL="0" indent="0">
              <a:buNone/>
            </a:pPr>
            <a:r>
              <a:rPr lang="en-GB" dirty="0" smtClean="0"/>
              <a:t>A: You have just started a war.  Worse than that the rest of the world are outraged by your actions.  This war would probably have become a nuclear war. (0 points)</a:t>
            </a:r>
          </a:p>
          <a:p>
            <a:pPr marL="0" indent="0">
              <a:buNone/>
            </a:pPr>
            <a:endParaRPr lang="en-GB" dirty="0" smtClean="0"/>
          </a:p>
          <a:p>
            <a:pPr marL="0" indent="0">
              <a:buNone/>
            </a:pPr>
            <a:r>
              <a:rPr lang="en-GB" dirty="0" smtClean="0"/>
              <a:t>B:  Same as above. (0 points)</a:t>
            </a:r>
          </a:p>
          <a:p>
            <a:pPr marL="0" indent="0">
              <a:buNone/>
            </a:pPr>
            <a:endParaRPr lang="en-GB" dirty="0" smtClean="0"/>
          </a:p>
          <a:p>
            <a:pPr marL="0" indent="0">
              <a:buNone/>
            </a:pPr>
            <a:r>
              <a:rPr lang="en-GB" dirty="0" smtClean="0"/>
              <a:t>C: This might work.  The only problem is that negotiations will last more than seven days.  Khrushchev will be able to complete his missile sites in Cuba will always be able to threaten you with them.  (2 points)</a:t>
            </a:r>
          </a:p>
          <a:p>
            <a:pPr marL="0" indent="0">
              <a:buNone/>
            </a:pPr>
            <a:endParaRPr lang="en-GB" dirty="0" smtClean="0"/>
          </a:p>
          <a:p>
            <a:pPr marL="0" indent="0">
              <a:buNone/>
            </a:pPr>
            <a:r>
              <a:rPr lang="en-GB" dirty="0" smtClean="0"/>
              <a:t>D: The best decision.  Kennedy said that he was putting Cuba in ‘quarantine’.  He had put the ball in Khrushchev’s court and would have to see whether Khrushchev was willing to risk a nuclear war by sailing through the US ships. (5 points)</a:t>
            </a:r>
            <a:endParaRPr lang="en-GB" dirty="0"/>
          </a:p>
        </p:txBody>
      </p:sp>
    </p:spTree>
    <p:extLst>
      <p:ext uri="{BB962C8B-B14F-4D97-AF65-F5344CB8AC3E}">
        <p14:creationId xmlns:p14="http://schemas.microsoft.com/office/powerpoint/2010/main" val="233029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en-GB" i="1" dirty="0" smtClean="0"/>
              <a:t>What did Kennedy do?</a:t>
            </a:r>
            <a:endParaRPr lang="en-GB" i="1" dirty="0"/>
          </a:p>
        </p:txBody>
      </p:sp>
      <p:sp>
        <p:nvSpPr>
          <p:cNvPr id="3" name="Content Placeholder 2"/>
          <p:cNvSpPr>
            <a:spLocks noGrp="1"/>
          </p:cNvSpPr>
          <p:nvPr>
            <p:ph idx="1"/>
          </p:nvPr>
        </p:nvSpPr>
        <p:spPr>
          <a:xfrm>
            <a:off x="313184" y="1628800"/>
            <a:ext cx="4114800" cy="4525963"/>
          </a:xfrm>
          <a:solidFill>
            <a:schemeClr val="bg1"/>
          </a:solidFill>
        </p:spPr>
        <p:txBody>
          <a:bodyPr>
            <a:normAutofit fontScale="70000" lnSpcReduction="20000"/>
          </a:bodyPr>
          <a:lstStyle/>
          <a:p>
            <a:r>
              <a:rPr lang="en-GB" dirty="0" smtClean="0"/>
              <a:t>Kennedy’s advisors can be split into two groups.  The ‘hawks’ and the ‘doves’.  The ‘hawks’ believed that a nuclear war was inevitable and wanted Kennedy to go to war.  The doves wanted him to do whatever he could to avoid war.</a:t>
            </a:r>
          </a:p>
          <a:p>
            <a:r>
              <a:rPr lang="en-GB" dirty="0" smtClean="0"/>
              <a:t>Kennedy went for a compromise.  He decided to set up a naval blockade around Cuba to prevent further missiles from reaching the island.</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988840"/>
            <a:ext cx="4286250" cy="356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3341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fontScale="90000"/>
          </a:bodyPr>
          <a:lstStyle/>
          <a:p>
            <a:r>
              <a:rPr lang="en-GB" i="1" dirty="0" smtClean="0"/>
              <a:t>Decision 2 – How will you respond to Khrushchev’s letter?</a:t>
            </a:r>
            <a:endParaRPr lang="en-GB" i="1" dirty="0"/>
          </a:p>
        </p:txBody>
      </p:sp>
      <p:sp>
        <p:nvSpPr>
          <p:cNvPr id="3" name="Content Placeholder 2"/>
          <p:cNvSpPr>
            <a:spLocks noGrp="1"/>
          </p:cNvSpPr>
          <p:nvPr>
            <p:ph idx="1"/>
          </p:nvPr>
        </p:nvSpPr>
        <p:spPr>
          <a:xfrm>
            <a:off x="457200" y="1600200"/>
            <a:ext cx="4114800" cy="4525963"/>
          </a:xfrm>
          <a:solidFill>
            <a:schemeClr val="bg1"/>
          </a:solidFill>
        </p:spPr>
        <p:txBody>
          <a:bodyPr>
            <a:normAutofit fontScale="62500" lnSpcReduction="20000"/>
          </a:bodyPr>
          <a:lstStyle/>
          <a:p>
            <a:r>
              <a:rPr lang="en-GB" dirty="0" smtClean="0"/>
              <a:t>Khrushchev sends you a letter stating that Soviet ships will break through the blockade.  He also issues a statement saying that the USSR is prepared to use nuclear weapons if the USA declares war on them.</a:t>
            </a:r>
          </a:p>
          <a:p>
            <a:r>
              <a:rPr lang="en-GB" dirty="0" smtClean="0"/>
              <a:t>Do you:</a:t>
            </a:r>
          </a:p>
          <a:p>
            <a:pPr marL="457200" lvl="1" indent="0">
              <a:buNone/>
            </a:pPr>
            <a:r>
              <a:rPr lang="en-GB" dirty="0" smtClean="0"/>
              <a:t>A: Stand your ground and maintain the blockade - Send Khrushchev a letter asking him to withdraw the missiles.  Repeat your original threat that if his ships try and pass your blockade you will declare war on him.</a:t>
            </a:r>
          </a:p>
          <a:p>
            <a:pPr marL="457200" lvl="1" indent="0">
              <a:buNone/>
            </a:pPr>
            <a:r>
              <a:rPr lang="en-GB" dirty="0" smtClean="0"/>
              <a:t>B: Declare war on the USSR.</a:t>
            </a:r>
          </a:p>
          <a:p>
            <a:pPr marL="457200" lvl="1" indent="0">
              <a:buNone/>
            </a:pPr>
            <a:r>
              <a:rPr lang="en-GB" dirty="0" smtClean="0"/>
              <a:t>C: Remove the blockade to make sure a nuclear war doesn’t start.</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909762"/>
            <a:ext cx="3810000"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764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en-GB" i="1" dirty="0" smtClean="0"/>
              <a:t>How did you do?</a:t>
            </a:r>
            <a:endParaRPr lang="en-GB" i="1" dirty="0"/>
          </a:p>
        </p:txBody>
      </p:sp>
      <p:sp>
        <p:nvSpPr>
          <p:cNvPr id="3" name="Content Placeholder 2"/>
          <p:cNvSpPr>
            <a:spLocks noGrp="1"/>
          </p:cNvSpPr>
          <p:nvPr>
            <p:ph idx="1"/>
          </p:nvPr>
        </p:nvSpPr>
        <p:spPr>
          <a:solidFill>
            <a:schemeClr val="bg1"/>
          </a:solidFill>
        </p:spPr>
        <p:txBody>
          <a:bodyPr>
            <a:normAutofit fontScale="92500" lnSpcReduction="20000"/>
          </a:bodyPr>
          <a:lstStyle/>
          <a:p>
            <a:pPr marL="0" indent="0">
              <a:buNone/>
            </a:pPr>
            <a:r>
              <a:rPr lang="en-GB" dirty="0" smtClean="0"/>
              <a:t>A: A risky strategy but you are calling Khrushchev’s bluff.  Will he risk starting a nuclear war? (5 points)</a:t>
            </a:r>
          </a:p>
          <a:p>
            <a:pPr marL="0" indent="0">
              <a:buNone/>
            </a:pPr>
            <a:endParaRPr lang="en-GB" dirty="0" smtClean="0"/>
          </a:p>
          <a:p>
            <a:pPr marL="0" indent="0">
              <a:buNone/>
            </a:pPr>
            <a:r>
              <a:rPr lang="en-GB" dirty="0" smtClean="0"/>
              <a:t>B: You will have started a war.  Khrushchev has said this will become a nuclear war.  You will be responsible for the deaths and suffering of millions of people. (0 points)</a:t>
            </a:r>
          </a:p>
          <a:p>
            <a:pPr marL="0" indent="0">
              <a:buNone/>
            </a:pPr>
            <a:endParaRPr lang="en-GB" dirty="0" smtClean="0"/>
          </a:p>
          <a:p>
            <a:pPr marL="0" indent="0">
              <a:buNone/>
            </a:pPr>
            <a:r>
              <a:rPr lang="en-GB" dirty="0" smtClean="0"/>
              <a:t>C: This will prevent war but the US public will see you as weak.  (2 points)</a:t>
            </a:r>
            <a:endParaRPr lang="en-GB" dirty="0"/>
          </a:p>
        </p:txBody>
      </p:sp>
    </p:spTree>
    <p:extLst>
      <p:ext uri="{BB962C8B-B14F-4D97-AF65-F5344CB8AC3E}">
        <p14:creationId xmlns:p14="http://schemas.microsoft.com/office/powerpoint/2010/main" val="391234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en-GB" i="1" dirty="0" smtClean="0"/>
              <a:t>What did Kennedy do?</a:t>
            </a:r>
            <a:endParaRPr lang="en-GB" i="1" dirty="0"/>
          </a:p>
        </p:txBody>
      </p:sp>
      <p:sp>
        <p:nvSpPr>
          <p:cNvPr id="3" name="Content Placeholder 2"/>
          <p:cNvSpPr>
            <a:spLocks noGrp="1"/>
          </p:cNvSpPr>
          <p:nvPr>
            <p:ph idx="1"/>
          </p:nvPr>
        </p:nvSpPr>
        <p:spPr>
          <a:xfrm>
            <a:off x="457200" y="1600200"/>
            <a:ext cx="4186808" cy="4525963"/>
          </a:xfrm>
          <a:solidFill>
            <a:schemeClr val="bg1"/>
          </a:solidFill>
        </p:spPr>
        <p:txBody>
          <a:bodyPr/>
          <a:lstStyle/>
          <a:p>
            <a:r>
              <a:rPr lang="en-GB" dirty="0" smtClean="0"/>
              <a:t>Kennedy stood his ground.  He sent a letter telling Khrushchev that if he did not turn his ships round and remove the missiles from Cuba then the USA would declare war.</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988840"/>
            <a:ext cx="3758818"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2841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GB" i="1" dirty="0" smtClean="0"/>
              <a:t>Decision 3: What will you do now?</a:t>
            </a:r>
            <a:endParaRPr lang="en-GB" i="1" dirty="0"/>
          </a:p>
        </p:txBody>
      </p:sp>
      <p:sp>
        <p:nvSpPr>
          <p:cNvPr id="3" name="Content Placeholder 2"/>
          <p:cNvSpPr>
            <a:spLocks noGrp="1"/>
          </p:cNvSpPr>
          <p:nvPr>
            <p:ph idx="1"/>
          </p:nvPr>
        </p:nvSpPr>
        <p:spPr>
          <a:xfrm>
            <a:off x="457200" y="1600200"/>
            <a:ext cx="4690864" cy="5069160"/>
          </a:xfrm>
          <a:solidFill>
            <a:schemeClr val="bg1"/>
          </a:solidFill>
        </p:spPr>
        <p:txBody>
          <a:bodyPr>
            <a:normAutofit fontScale="55000" lnSpcReduction="20000"/>
          </a:bodyPr>
          <a:lstStyle/>
          <a:p>
            <a:r>
              <a:rPr lang="en-GB" dirty="0" smtClean="0"/>
              <a:t>Khrushchev sends you a letter saying that he will withdraw the missiles from Cuba if you promise that the USA will never invade Cuba.</a:t>
            </a:r>
          </a:p>
          <a:p>
            <a:r>
              <a:rPr lang="en-GB" dirty="0" smtClean="0"/>
              <a:t>The next day you receive a second letter from Khrushchev. This one says that he will remove the missiles from Cuba if you remove the American missiles from Turkey.</a:t>
            </a:r>
          </a:p>
          <a:p>
            <a:r>
              <a:rPr lang="en-GB" dirty="0" smtClean="0"/>
              <a:t>On the same day an American spy plane is shot down over Cuba.</a:t>
            </a:r>
          </a:p>
          <a:p>
            <a:r>
              <a:rPr lang="en-GB" dirty="0" smtClean="0"/>
              <a:t>Your advisers are demanding that you declare war on the USSR.</a:t>
            </a:r>
          </a:p>
          <a:p>
            <a:r>
              <a:rPr lang="en-GB" dirty="0" smtClean="0"/>
              <a:t>Do you:</a:t>
            </a:r>
          </a:p>
          <a:p>
            <a:pPr marL="457200" lvl="1" indent="0">
              <a:buNone/>
            </a:pPr>
            <a:r>
              <a:rPr lang="en-GB" dirty="0" smtClean="0"/>
              <a:t>A: Declare war on the USSR.</a:t>
            </a:r>
          </a:p>
          <a:p>
            <a:pPr marL="457200" lvl="1" indent="0">
              <a:buNone/>
            </a:pPr>
            <a:r>
              <a:rPr lang="en-GB" dirty="0" smtClean="0"/>
              <a:t>B: Accept the offer in the second letter and order for the removal of missiles from Turkey.</a:t>
            </a:r>
          </a:p>
          <a:p>
            <a:pPr marL="457200" lvl="1" indent="0">
              <a:buNone/>
            </a:pPr>
            <a:r>
              <a:rPr lang="en-GB" dirty="0" smtClean="0"/>
              <a:t>C: Ignore the second letter and agree to the demands of the first.</a:t>
            </a:r>
          </a:p>
          <a:p>
            <a:pPr marL="457200" lvl="1" indent="0">
              <a:buNone/>
            </a:pPr>
            <a:r>
              <a:rPr lang="en-GB" dirty="0" smtClean="0"/>
              <a:t>D: Take your brother (Robert Kennedy’s advice).  He says you should publicly agree to the demands in the first letter but secretly say to the USSR that you will remove the missiles from Turkey.</a:t>
            </a:r>
          </a:p>
          <a:p>
            <a:endParaRPr lang="en-GB" dirty="0"/>
          </a:p>
        </p:txBody>
      </p:sp>
      <p:pic>
        <p:nvPicPr>
          <p:cNvPr id="11266" name="Picture 2" descr="C:\Users\Tim\AppData\Local\Microsoft\Windows\Temporary Internet Files\Content.IE5\1LTBY9GA\MC90043153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2292396"/>
            <a:ext cx="3792094" cy="3728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06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1628</TotalTime>
  <Words>1500</Words>
  <Application>Microsoft Office PowerPoint</Application>
  <PresentationFormat>On-screen Show (4:3)</PresentationFormat>
  <Paragraphs>115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Word Scramble</vt:lpstr>
      <vt:lpstr>The Cuban Missile Crisis: What happened?</vt:lpstr>
      <vt:lpstr>Decision 1 – What should Kennedy do about nuclear missiles?</vt:lpstr>
      <vt:lpstr>How did you do?</vt:lpstr>
      <vt:lpstr>What did Kennedy do?</vt:lpstr>
      <vt:lpstr>Decision 2 – How will you respond to Khrushchev’s letter?</vt:lpstr>
      <vt:lpstr>How did you do?</vt:lpstr>
      <vt:lpstr>What did Kennedy do?</vt:lpstr>
      <vt:lpstr>Decision 3: What will you do now?</vt:lpstr>
      <vt:lpstr>How did you do?</vt:lpstr>
      <vt:lpstr>What did Kennedy do?</vt:lpstr>
      <vt:lpstr>Review of your learning so far – Put these events in the correct order.</vt:lpstr>
      <vt:lpstr>Review of your learning so far – Put these events in the correct order.</vt:lpstr>
      <vt:lpstr>Who won the Cuban Missile Crisis?</vt:lpstr>
      <vt:lpstr>Writing up your conclusions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dc:creator>
  <cp:lastModifiedBy>Tim</cp:lastModifiedBy>
  <cp:revision>23</cp:revision>
  <cp:lastPrinted>2012-01-24T22:31:36Z</cp:lastPrinted>
  <dcterms:created xsi:type="dcterms:W3CDTF">2011-11-27T12:33:27Z</dcterms:created>
  <dcterms:modified xsi:type="dcterms:W3CDTF">2012-01-24T23:23:44Z</dcterms:modified>
</cp:coreProperties>
</file>