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1"/>
  </p:handoutMasterIdLst>
  <p:sldIdLst>
    <p:sldId id="256" r:id="rId2"/>
    <p:sldId id="278" r:id="rId3"/>
    <p:sldId id="279" r:id="rId4"/>
    <p:sldId id="280" r:id="rId5"/>
    <p:sldId id="281" r:id="rId6"/>
    <p:sldId id="283" r:id="rId7"/>
    <p:sldId id="282" r:id="rId8"/>
    <p:sldId id="284" r:id="rId9"/>
    <p:sldId id="285" r:id="rId10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4"/>
    <p:restoredTop sz="94574"/>
  </p:normalViewPr>
  <p:slideViewPr>
    <p:cSldViewPr>
      <p:cViewPr varScale="1">
        <p:scale>
          <a:sx n="82" d="100"/>
          <a:sy n="82" d="100"/>
        </p:scale>
        <p:origin x="3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9772D-01EF-43FA-8327-F5E27ABF7773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4BDE-4CC4-404D-86C2-CA37467C91FE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8328B-34C0-424B-A5A3-97960C3D2CFA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A9CF-F12C-48D0-8825-F09BB302B024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28328B-34C0-424B-A5A3-97960C3D2CFA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5F3A9CF-F12C-48D0-8825-F09BB302B024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28328B-34C0-424B-A5A3-97960C3D2CFA}" type="datetimeFigureOut">
              <a:rPr lang="fr-CH" smtClean="0"/>
              <a:pPr/>
              <a:t>01.10.19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5F3A9CF-F12C-48D0-8825-F09BB302B024}" type="slidenum">
              <a:rPr lang="fr-CH" smtClean="0"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fr-CH" dirty="0" smtClean="0"/>
              <a:t>Mao </a:t>
            </a:r>
            <a:r>
              <a:rPr lang="fr-CH" dirty="0" err="1" smtClean="0"/>
              <a:t>T</a:t>
            </a:r>
            <a:r>
              <a:rPr lang="fr-CH" dirty="0" err="1" smtClean="0"/>
              <a:t>se-Tung</a:t>
            </a:r>
            <a:r>
              <a:rPr lang="fr-CH" dirty="0" smtClean="0"/>
              <a:t> </a:t>
            </a:r>
            <a:r>
              <a:rPr lang="fr-CH" dirty="0" err="1" smtClean="0"/>
              <a:t>thought</a:t>
            </a:r>
            <a:r>
              <a:rPr lang="fr-CH" dirty="0" smtClean="0"/>
              <a:t>;</a:t>
            </a:r>
            <a:br>
              <a:rPr lang="fr-CH" dirty="0" smtClean="0"/>
            </a:br>
            <a:r>
              <a:rPr lang="fr-CH" dirty="0" err="1" smtClean="0"/>
              <a:t>Maoism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/>
              <a:t/>
            </a:r>
            <a:br>
              <a:rPr lang="fr-CH" dirty="0"/>
            </a:br>
            <a:endParaRPr lang="fr-CH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2236" y="2060848"/>
            <a:ext cx="6400800" cy="2785864"/>
          </a:xfrm>
        </p:spPr>
        <p:txBody>
          <a:bodyPr/>
          <a:lstStyle/>
          <a:p>
            <a:r>
              <a:rPr lang="fr-CH" dirty="0" smtClean="0"/>
              <a:t>‘Communism </a:t>
            </a:r>
            <a:r>
              <a:rPr lang="fr-CH" dirty="0"/>
              <a:t>in </a:t>
            </a:r>
            <a:r>
              <a:rPr lang="fr-CH" dirty="0" smtClean="0"/>
              <a:t>China’; </a:t>
            </a:r>
            <a:r>
              <a:rPr lang="fr-CH" dirty="0" err="1" smtClean="0"/>
              <a:t>Ch</a:t>
            </a:r>
            <a:r>
              <a:rPr lang="fr-CH" dirty="0" smtClean="0"/>
              <a:t> 35</a:t>
            </a:r>
          </a:p>
          <a:p>
            <a:r>
              <a:rPr lang="fr-CH" dirty="0" smtClean="0"/>
              <a:t>‘</a:t>
            </a:r>
            <a:r>
              <a:rPr lang="fr-CH" dirty="0" err="1" smtClean="0"/>
              <a:t>History</a:t>
            </a:r>
            <a:r>
              <a:rPr lang="fr-CH" dirty="0" smtClean="0"/>
              <a:t> of </a:t>
            </a:r>
            <a:r>
              <a:rPr lang="fr-CH" dirty="0" err="1"/>
              <a:t>P</a:t>
            </a:r>
            <a:r>
              <a:rPr lang="fr-CH" dirty="0" err="1" smtClean="0"/>
              <a:t>olitical</a:t>
            </a:r>
            <a:r>
              <a:rPr lang="fr-CH" dirty="0" smtClean="0"/>
              <a:t> Theory’ 4th </a:t>
            </a:r>
            <a:r>
              <a:rPr lang="fr-CH" dirty="0" err="1" smtClean="0"/>
              <a:t>ed</a:t>
            </a:r>
            <a:r>
              <a:rPr lang="fr-CH" dirty="0" smtClean="0"/>
              <a:t>.</a:t>
            </a:r>
          </a:p>
          <a:p>
            <a:r>
              <a:rPr lang="fr-CH" dirty="0" smtClean="0"/>
              <a:t>Sabine &amp; </a:t>
            </a:r>
            <a:r>
              <a:rPr lang="fr-CH" dirty="0" err="1" smtClean="0"/>
              <a:t>Thorson</a:t>
            </a:r>
            <a:endParaRPr lang="fr-CH" dirty="0" smtClean="0"/>
          </a:p>
          <a:p>
            <a:endParaRPr lang="fr-CH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Mao’s</a:t>
            </a:r>
            <a:r>
              <a:rPr lang="fr-CH" dirty="0" smtClean="0"/>
              <a:t> </a:t>
            </a:r>
            <a:r>
              <a:rPr lang="fr-CH" dirty="0" err="1" smtClean="0"/>
              <a:t>greatest</a:t>
            </a:r>
            <a:r>
              <a:rPr lang="fr-CH" dirty="0" smtClean="0"/>
              <a:t> </a:t>
            </a:r>
            <a:r>
              <a:rPr lang="fr-CH" dirty="0" err="1" smtClean="0"/>
              <a:t>accomplishment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252536" y="1775191"/>
            <a:ext cx="9217024" cy="4625609"/>
          </a:xfrm>
        </p:spPr>
        <p:txBody>
          <a:bodyPr/>
          <a:lstStyle/>
          <a:p>
            <a:pPr>
              <a:buNone/>
            </a:pPr>
            <a:r>
              <a:rPr lang="fr-CH" dirty="0" smtClean="0"/>
              <a:t>	</a:t>
            </a:r>
            <a:r>
              <a:rPr lang="fr-CH" dirty="0" smtClean="0">
                <a:solidFill>
                  <a:srgbClr val="FF0000"/>
                </a:solidFill>
              </a:rPr>
              <a:t>'</a:t>
            </a:r>
            <a:r>
              <a:rPr lang="fr-CH" dirty="0" err="1" smtClean="0">
                <a:solidFill>
                  <a:srgbClr val="FF0000"/>
                </a:solidFill>
              </a:rPr>
              <a:t>MTT’s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great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accomplishment</a:t>
            </a:r>
            <a:r>
              <a:rPr lang="fr-CH" dirty="0" smtClean="0">
                <a:solidFill>
                  <a:srgbClr val="FF0000"/>
                </a:solidFill>
              </a:rPr>
              <a:t> has been to change </a:t>
            </a:r>
            <a:r>
              <a:rPr lang="fr-CH" dirty="0" err="1" smtClean="0">
                <a:solidFill>
                  <a:srgbClr val="FF0000"/>
                </a:solidFill>
              </a:rPr>
              <a:t>Marxism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from</a:t>
            </a:r>
            <a:r>
              <a:rPr lang="fr-CH" dirty="0" smtClean="0">
                <a:solidFill>
                  <a:srgbClr val="FF0000"/>
                </a:solidFill>
              </a:rPr>
              <a:t> a </a:t>
            </a:r>
            <a:r>
              <a:rPr lang="fr-CH" dirty="0" err="1" smtClean="0">
                <a:solidFill>
                  <a:srgbClr val="FF0000"/>
                </a:solidFill>
              </a:rPr>
              <a:t>European</a:t>
            </a:r>
            <a:r>
              <a:rPr lang="fr-CH" dirty="0" smtClean="0">
                <a:solidFill>
                  <a:srgbClr val="FF0000"/>
                </a:solidFill>
              </a:rPr>
              <a:t> to an </a:t>
            </a:r>
            <a:r>
              <a:rPr lang="fr-CH" dirty="0" err="1" smtClean="0">
                <a:solidFill>
                  <a:srgbClr val="FF0000"/>
                </a:solidFill>
              </a:rPr>
              <a:t>Asiatic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form</a:t>
            </a:r>
            <a:r>
              <a:rPr lang="fr-CH" dirty="0" smtClean="0">
                <a:solidFill>
                  <a:srgbClr val="FF0000"/>
                </a:solidFill>
              </a:rPr>
              <a:t>.  Marx and </a:t>
            </a:r>
            <a:r>
              <a:rPr lang="fr-CH" dirty="0" err="1" smtClean="0">
                <a:solidFill>
                  <a:srgbClr val="FF0000"/>
                </a:solidFill>
              </a:rPr>
              <a:t>Lenin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were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Europeans</a:t>
            </a:r>
            <a:r>
              <a:rPr lang="mr-IN" dirty="0" smtClean="0">
                <a:solidFill>
                  <a:srgbClr val="FF0000"/>
                </a:solidFill>
              </a:rPr>
              <a:t>…</a:t>
            </a:r>
            <a:r>
              <a:rPr lang="fr-CH" dirty="0" err="1" smtClean="0">
                <a:solidFill>
                  <a:srgbClr val="FF0000"/>
                </a:solidFill>
              </a:rPr>
              <a:t>seldom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discussing</a:t>
            </a:r>
            <a:r>
              <a:rPr lang="fr-CH" dirty="0" smtClean="0">
                <a:solidFill>
                  <a:srgbClr val="FF0000"/>
                </a:solidFill>
              </a:rPr>
              <a:t> Asia.  MTT </a:t>
            </a:r>
            <a:r>
              <a:rPr lang="fr-CH" dirty="0" err="1" smtClean="0">
                <a:solidFill>
                  <a:srgbClr val="FF0000"/>
                </a:solidFill>
              </a:rPr>
              <a:t>is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Chinese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he</a:t>
            </a:r>
            <a:r>
              <a:rPr lang="fr-CH" dirty="0" smtClean="0">
                <a:solidFill>
                  <a:srgbClr val="FF0000"/>
                </a:solidFill>
              </a:rPr>
              <a:t> uses </a:t>
            </a:r>
            <a:r>
              <a:rPr lang="fr-CH" dirty="0" err="1" smtClean="0">
                <a:solidFill>
                  <a:srgbClr val="FF0000"/>
                </a:solidFill>
              </a:rPr>
              <a:t>marxist-Leninist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principles</a:t>
            </a:r>
            <a:r>
              <a:rPr lang="fr-CH" dirty="0" smtClean="0">
                <a:solidFill>
                  <a:srgbClr val="FF0000"/>
                </a:solidFill>
              </a:rPr>
              <a:t> to </a:t>
            </a:r>
            <a:r>
              <a:rPr lang="fr-CH" dirty="0" err="1" smtClean="0">
                <a:solidFill>
                  <a:srgbClr val="FF0000"/>
                </a:solidFill>
              </a:rPr>
              <a:t>explain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Chinese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history</a:t>
            </a:r>
            <a:r>
              <a:rPr lang="fr-CH" dirty="0" smtClean="0">
                <a:solidFill>
                  <a:srgbClr val="FF0000"/>
                </a:solidFill>
              </a:rPr>
              <a:t> and the </a:t>
            </a:r>
            <a:r>
              <a:rPr lang="fr-CH" dirty="0" err="1" smtClean="0">
                <a:solidFill>
                  <a:srgbClr val="FF0000"/>
                </a:solidFill>
              </a:rPr>
              <a:t>practical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problems</a:t>
            </a:r>
            <a:r>
              <a:rPr lang="fr-CH" dirty="0" smtClean="0">
                <a:solidFill>
                  <a:srgbClr val="FF0000"/>
                </a:solidFill>
              </a:rPr>
              <a:t> of China.  China </a:t>
            </a:r>
            <a:r>
              <a:rPr lang="fr-CH" dirty="0" err="1" smtClean="0">
                <a:solidFill>
                  <a:srgbClr val="FF0000"/>
                </a:solidFill>
              </a:rPr>
              <a:t>is</a:t>
            </a:r>
            <a:r>
              <a:rPr lang="fr-CH" dirty="0" smtClean="0">
                <a:solidFill>
                  <a:srgbClr val="FF0000"/>
                </a:solidFill>
              </a:rPr>
              <a:t> a semi-feudal, semi-colonial country in </a:t>
            </a:r>
            <a:r>
              <a:rPr lang="fr-CH" dirty="0" err="1" smtClean="0">
                <a:solidFill>
                  <a:srgbClr val="FF0000"/>
                </a:solidFill>
              </a:rPr>
              <a:t>which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vast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numbers</a:t>
            </a:r>
            <a:r>
              <a:rPr lang="fr-CH" dirty="0" smtClean="0">
                <a:solidFill>
                  <a:srgbClr val="FF0000"/>
                </a:solidFill>
              </a:rPr>
              <a:t> of people live on the </a:t>
            </a:r>
            <a:r>
              <a:rPr lang="fr-CH" dirty="0" err="1" smtClean="0">
                <a:solidFill>
                  <a:srgbClr val="FF0000"/>
                </a:solidFill>
              </a:rPr>
              <a:t>edge</a:t>
            </a:r>
            <a:r>
              <a:rPr lang="fr-CH" dirty="0" smtClean="0">
                <a:solidFill>
                  <a:srgbClr val="FF0000"/>
                </a:solidFill>
              </a:rPr>
              <a:t> of </a:t>
            </a:r>
            <a:r>
              <a:rPr lang="fr-CH" dirty="0" err="1" smtClean="0">
                <a:solidFill>
                  <a:srgbClr val="FF0000"/>
                </a:solidFill>
              </a:rPr>
              <a:t>starvation</a:t>
            </a:r>
            <a:r>
              <a:rPr lang="fr-CH" dirty="0" smtClean="0">
                <a:solidFill>
                  <a:srgbClr val="FF0000"/>
                </a:solidFill>
              </a:rPr>
              <a:t>, </a:t>
            </a:r>
            <a:r>
              <a:rPr lang="fr-CH" dirty="0" err="1" smtClean="0">
                <a:solidFill>
                  <a:srgbClr val="FF0000"/>
                </a:solidFill>
              </a:rPr>
              <a:t>tilling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small</a:t>
            </a:r>
            <a:r>
              <a:rPr lang="fr-CH" dirty="0" smtClean="0">
                <a:solidFill>
                  <a:srgbClr val="FF0000"/>
                </a:solidFill>
              </a:rPr>
              <a:t> bits of </a:t>
            </a:r>
            <a:r>
              <a:rPr lang="fr-CH" dirty="0" err="1" smtClean="0">
                <a:solidFill>
                  <a:srgbClr val="FF0000"/>
                </a:solidFill>
              </a:rPr>
              <a:t>soil</a:t>
            </a:r>
            <a:r>
              <a:rPr lang="mr-IN" dirty="0" smtClean="0">
                <a:solidFill>
                  <a:srgbClr val="FF0000"/>
                </a:solidFill>
              </a:rPr>
              <a:t>…</a:t>
            </a:r>
            <a:r>
              <a:rPr lang="fr-CH" dirty="0" smtClean="0">
                <a:solidFill>
                  <a:srgbClr val="FF0000"/>
                </a:solidFill>
              </a:rPr>
              <a:t>’  </a:t>
            </a:r>
            <a:r>
              <a:rPr lang="fr-CH" dirty="0" smtClean="0"/>
              <a:t>Liu </a:t>
            </a:r>
            <a:r>
              <a:rPr lang="fr-CH" dirty="0" err="1" smtClean="0"/>
              <a:t>Shao</a:t>
            </a:r>
            <a:r>
              <a:rPr lang="fr-CH" dirty="0" smtClean="0"/>
              <a:t>-chi (1946)</a:t>
            </a:r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Background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err="1" smtClean="0"/>
              <a:t>Hunanese</a:t>
            </a:r>
            <a:r>
              <a:rPr lang="fr-CH" dirty="0" smtClean="0"/>
              <a:t> </a:t>
            </a:r>
            <a:r>
              <a:rPr lang="fr-CH" dirty="0" err="1" smtClean="0"/>
              <a:t>origins</a:t>
            </a:r>
            <a:r>
              <a:rPr lang="fr-CH" dirty="0" smtClean="0"/>
              <a:t> – </a:t>
            </a:r>
            <a:r>
              <a:rPr lang="fr-CH" dirty="0" err="1" smtClean="0"/>
              <a:t>Peasants</a:t>
            </a:r>
            <a:r>
              <a:rPr lang="fr-CH" dirty="0" smtClean="0"/>
              <a:t> and land issues</a:t>
            </a:r>
          </a:p>
          <a:p>
            <a:r>
              <a:rPr lang="fr-CH" dirty="0" err="1" smtClean="0"/>
              <a:t>Exposed</a:t>
            </a:r>
            <a:r>
              <a:rPr lang="fr-CH" dirty="0" smtClean="0"/>
              <a:t> to W </a:t>
            </a:r>
            <a:r>
              <a:rPr lang="fr-CH" dirty="0" err="1" smtClean="0"/>
              <a:t>philosophy</a:t>
            </a:r>
            <a:r>
              <a:rPr lang="fr-CH" dirty="0" smtClean="0"/>
              <a:t> + </a:t>
            </a:r>
            <a:r>
              <a:rPr lang="fr-CH" dirty="0" err="1" smtClean="0"/>
              <a:t>ideas</a:t>
            </a:r>
            <a:r>
              <a:rPr lang="fr-CH" dirty="0" smtClean="0"/>
              <a:t> as a </a:t>
            </a:r>
            <a:r>
              <a:rPr lang="fr-CH" dirty="0" err="1" smtClean="0"/>
              <a:t>student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‘</a:t>
            </a:r>
            <a:r>
              <a:rPr lang="fr-CH" dirty="0" err="1" smtClean="0">
                <a:solidFill>
                  <a:srgbClr val="FF0000"/>
                </a:solidFill>
              </a:rPr>
              <a:t>liberalism</a:t>
            </a:r>
            <a:r>
              <a:rPr lang="fr-CH" dirty="0" smtClean="0">
                <a:solidFill>
                  <a:srgbClr val="FF0000"/>
                </a:solidFill>
              </a:rPr>
              <a:t>, </a:t>
            </a:r>
            <a:r>
              <a:rPr lang="fr-CH" dirty="0" err="1" smtClean="0">
                <a:solidFill>
                  <a:srgbClr val="FF0000"/>
                </a:solidFill>
              </a:rPr>
              <a:t>democratic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reformism</a:t>
            </a:r>
            <a:r>
              <a:rPr lang="fr-CH" dirty="0" smtClean="0">
                <a:solidFill>
                  <a:srgbClr val="FF0000"/>
                </a:solidFill>
              </a:rPr>
              <a:t>, and </a:t>
            </a:r>
            <a:r>
              <a:rPr lang="fr-CH" dirty="0" err="1" smtClean="0">
                <a:solidFill>
                  <a:srgbClr val="FF0000"/>
                </a:solidFill>
              </a:rPr>
              <a:t>utopian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socialism</a:t>
            </a:r>
            <a:r>
              <a:rPr lang="fr-CH" dirty="0" smtClean="0">
                <a:solidFill>
                  <a:srgbClr val="FF0000"/>
                </a:solidFill>
              </a:rPr>
              <a:t>’ </a:t>
            </a:r>
            <a:r>
              <a:rPr lang="fr-CH" dirty="0" smtClean="0"/>
              <a:t>at first</a:t>
            </a:r>
            <a:r>
              <a:rPr lang="mr-IN" dirty="0" smtClean="0"/>
              <a:t>…</a:t>
            </a:r>
            <a:endParaRPr lang="fr-CH" dirty="0" smtClean="0"/>
          </a:p>
          <a:p>
            <a:r>
              <a:rPr lang="fr-CH" dirty="0" smtClean="0"/>
              <a:t>BUT </a:t>
            </a:r>
            <a:r>
              <a:rPr lang="fr-CH" dirty="0" err="1" smtClean="0"/>
              <a:t>only</a:t>
            </a:r>
            <a:r>
              <a:rPr lang="fr-CH" dirty="0" smtClean="0"/>
              <a:t> via translations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meant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was</a:t>
            </a:r>
            <a:r>
              <a:rPr lang="fr-CH" dirty="0" smtClean="0"/>
              <a:t> </a:t>
            </a:r>
            <a:r>
              <a:rPr lang="fr-CH" dirty="0" err="1" smtClean="0"/>
              <a:t>never</a:t>
            </a:r>
            <a:r>
              <a:rPr lang="fr-CH" dirty="0" smtClean="0"/>
              <a:t> </a:t>
            </a:r>
            <a:r>
              <a:rPr lang="fr-CH" dirty="0" err="1" smtClean="0"/>
              <a:t>tied</a:t>
            </a:r>
            <a:r>
              <a:rPr lang="fr-CH" dirty="0" smtClean="0"/>
              <a:t> to Soviet versions/</a:t>
            </a:r>
            <a:r>
              <a:rPr lang="fr-CH" dirty="0" err="1" smtClean="0"/>
              <a:t>interpretations</a:t>
            </a:r>
            <a:endParaRPr lang="fr-CH" dirty="0" smtClean="0"/>
          </a:p>
          <a:p>
            <a:r>
              <a:rPr lang="fr-CH" dirty="0" smtClean="0"/>
              <a:t>1918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Peking</a:t>
            </a:r>
            <a:r>
              <a:rPr lang="fr-CH" dirty="0" smtClean="0"/>
              <a:t> </a:t>
            </a:r>
            <a:r>
              <a:rPr lang="fr-CH" dirty="0" err="1" smtClean="0"/>
              <a:t>Librarian</a:t>
            </a:r>
            <a:r>
              <a:rPr lang="fr-CH" dirty="0" smtClean="0"/>
              <a:t> at 25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read</a:t>
            </a:r>
            <a:r>
              <a:rPr lang="fr-CH" dirty="0" smtClean="0"/>
              <a:t> Marx</a:t>
            </a:r>
          </a:p>
          <a:p>
            <a:r>
              <a:rPr lang="fr-CH" dirty="0" smtClean="0"/>
              <a:t>1920 </a:t>
            </a:r>
            <a:r>
              <a:rPr lang="mr-IN" dirty="0" smtClean="0"/>
              <a:t>–</a:t>
            </a:r>
            <a:r>
              <a:rPr lang="fr-CH" dirty="0" smtClean="0"/>
              <a:t> self </a:t>
            </a:r>
            <a:r>
              <a:rPr lang="fr-CH" dirty="0" err="1" smtClean="0"/>
              <a:t>procalinmed</a:t>
            </a:r>
            <a:r>
              <a:rPr lang="fr-CH" dirty="0" smtClean="0"/>
              <a:t> </a:t>
            </a:r>
            <a:r>
              <a:rPr lang="fr-CH" dirty="0" err="1" smtClean="0"/>
              <a:t>Marxist</a:t>
            </a:r>
            <a:endParaRPr lang="fr-CH" dirty="0" smtClean="0"/>
          </a:p>
          <a:p>
            <a:r>
              <a:rPr lang="fr-CH" dirty="0" smtClean="0"/>
              <a:t>1921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attended</a:t>
            </a:r>
            <a:r>
              <a:rPr lang="fr-CH" dirty="0" smtClean="0"/>
              <a:t> 1st </a:t>
            </a:r>
            <a:r>
              <a:rPr lang="fr-CH" dirty="0" err="1" smtClean="0"/>
              <a:t>Congress</a:t>
            </a:r>
            <a:r>
              <a:rPr lang="fr-CH" dirty="0" smtClean="0"/>
              <a:t> of </a:t>
            </a:r>
            <a:r>
              <a:rPr lang="fr-CH" dirty="0" err="1" smtClean="0"/>
              <a:t>Ch</a:t>
            </a:r>
            <a:r>
              <a:rPr lang="fr-CH" dirty="0" smtClean="0"/>
              <a:t> </a:t>
            </a:r>
            <a:r>
              <a:rPr lang="fr-CH" dirty="0" err="1" smtClean="0"/>
              <a:t>Comms</a:t>
            </a:r>
            <a:endParaRPr lang="fr-CH" dirty="0" smtClean="0"/>
          </a:p>
          <a:p>
            <a:r>
              <a:rPr lang="fr-CH" dirty="0" smtClean="0"/>
              <a:t>1935 </a:t>
            </a:r>
            <a:r>
              <a:rPr lang="mr-IN" dirty="0" smtClean="0"/>
              <a:t>–</a:t>
            </a:r>
            <a:r>
              <a:rPr lang="fr-CH" dirty="0" smtClean="0"/>
              <a:t> in control of the </a:t>
            </a:r>
            <a:r>
              <a:rPr lang="fr-CH" dirty="0" err="1" smtClean="0"/>
              <a:t>whole</a:t>
            </a:r>
            <a:r>
              <a:rPr lang="fr-CH" dirty="0" smtClean="0"/>
              <a:t> party..</a:t>
            </a: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Mao as </a:t>
            </a:r>
            <a:r>
              <a:rPr lang="fr-CH" dirty="0" err="1" smtClean="0"/>
              <a:t>theorist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775191"/>
            <a:ext cx="9036496" cy="4966177"/>
          </a:xfrm>
        </p:spPr>
        <p:txBody>
          <a:bodyPr>
            <a:normAutofit fontScale="92500" lnSpcReduction="10000"/>
          </a:bodyPr>
          <a:lstStyle/>
          <a:p>
            <a:r>
              <a:rPr lang="fr-CH" dirty="0" err="1" smtClean="0"/>
              <a:t>Individual</a:t>
            </a:r>
            <a:r>
              <a:rPr lang="fr-CH" dirty="0" smtClean="0"/>
              <a:t> </a:t>
            </a:r>
            <a:r>
              <a:rPr lang="fr-CH" dirty="0" err="1" smtClean="0"/>
              <a:t>genius</a:t>
            </a:r>
            <a:r>
              <a:rPr lang="fr-CH" dirty="0" smtClean="0"/>
              <a:t> or </a:t>
            </a:r>
            <a:r>
              <a:rPr lang="fr-CH" dirty="0" err="1" smtClean="0"/>
              <a:t>mere</a:t>
            </a:r>
            <a:r>
              <a:rPr lang="fr-CH" dirty="0" smtClean="0"/>
              <a:t> extension of ML </a:t>
            </a:r>
            <a:r>
              <a:rPr lang="fr-CH" dirty="0" err="1" smtClean="0"/>
              <a:t>ideas</a:t>
            </a:r>
            <a:r>
              <a:rPr lang="fr-CH" dirty="0" smtClean="0"/>
              <a:t>?</a:t>
            </a:r>
          </a:p>
          <a:p>
            <a:r>
              <a:rPr lang="fr-CH" dirty="0" smtClean="0"/>
              <a:t>L </a:t>
            </a:r>
            <a:r>
              <a:rPr lang="fr-CH" dirty="0" err="1" smtClean="0"/>
              <a:t>recognised</a:t>
            </a:r>
            <a:r>
              <a:rPr lang="fr-CH" dirty="0" smtClean="0"/>
              <a:t> </a:t>
            </a:r>
            <a:r>
              <a:rPr lang="fr-CH" dirty="0" err="1" smtClean="0"/>
              <a:t>impt</a:t>
            </a:r>
            <a:r>
              <a:rPr lang="fr-CH" dirty="0" smtClean="0"/>
              <a:t> of </a:t>
            </a:r>
            <a:r>
              <a:rPr lang="fr-CH" dirty="0" err="1" smtClean="0"/>
              <a:t>peasants</a:t>
            </a:r>
            <a:r>
              <a:rPr lang="fr-CH" dirty="0" smtClean="0"/>
              <a:t> in non-</a:t>
            </a:r>
            <a:r>
              <a:rPr lang="fr-CH" dirty="0" err="1" smtClean="0"/>
              <a:t>ind</a:t>
            </a:r>
            <a:r>
              <a:rPr lang="fr-CH" dirty="0" smtClean="0"/>
              <a:t> </a:t>
            </a:r>
            <a:r>
              <a:rPr lang="fr-CH" dirty="0" err="1" smtClean="0"/>
              <a:t>societies</a:t>
            </a:r>
            <a:endParaRPr lang="fr-CH" dirty="0" smtClean="0"/>
          </a:p>
          <a:p>
            <a:r>
              <a:rPr lang="fr-CH" dirty="0" smtClean="0"/>
              <a:t>BUT Mao </a:t>
            </a:r>
            <a:r>
              <a:rPr lang="fr-CH" dirty="0" err="1" smtClean="0"/>
              <a:t>moved</a:t>
            </a:r>
            <a:r>
              <a:rPr lang="fr-CH" dirty="0" smtClean="0"/>
              <a:t> </a:t>
            </a:r>
            <a:r>
              <a:rPr lang="fr-CH" dirty="0" err="1" smtClean="0"/>
              <a:t>them</a:t>
            </a:r>
            <a:r>
              <a:rPr lang="fr-CH" dirty="0" smtClean="0"/>
              <a:t> to central position in </a:t>
            </a:r>
            <a:r>
              <a:rPr lang="fr-CH" dirty="0" err="1" smtClean="0"/>
              <a:t>rev</a:t>
            </a:r>
            <a:endParaRPr lang="fr-CH" dirty="0" smtClean="0"/>
          </a:p>
          <a:p>
            <a:r>
              <a:rPr lang="fr-CH" dirty="0" err="1" smtClean="0"/>
              <a:t>Proletariat</a:t>
            </a:r>
            <a:r>
              <a:rPr lang="fr-CH" dirty="0" smtClean="0"/>
              <a:t> no longer </a:t>
            </a:r>
            <a:r>
              <a:rPr lang="fr-CH" dirty="0" err="1" smtClean="0"/>
              <a:t>necessarily</a:t>
            </a:r>
            <a:r>
              <a:rPr lang="fr-CH" dirty="0" smtClean="0"/>
              <a:t> </a:t>
            </a:r>
            <a:r>
              <a:rPr lang="fr-CH" dirty="0" err="1" smtClean="0"/>
              <a:t>vanguard</a:t>
            </a:r>
            <a:r>
              <a:rPr lang="fr-CH" dirty="0" smtClean="0"/>
              <a:t> of </a:t>
            </a:r>
            <a:r>
              <a:rPr lang="fr-CH" dirty="0" err="1" smtClean="0"/>
              <a:t>rev</a:t>
            </a:r>
            <a:endParaRPr lang="fr-CH" dirty="0" smtClean="0"/>
          </a:p>
          <a:p>
            <a:r>
              <a:rPr lang="fr-CH" dirty="0" err="1" smtClean="0"/>
              <a:t>Peasants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hold</a:t>
            </a:r>
            <a:r>
              <a:rPr lang="fr-CH" dirty="0" smtClean="0"/>
              <a:t> position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heresy</a:t>
            </a:r>
            <a:r>
              <a:rPr lang="fr-CH" dirty="0" smtClean="0"/>
              <a:t> for </a:t>
            </a:r>
            <a:r>
              <a:rPr lang="fr-CH" dirty="0" err="1" smtClean="0"/>
              <a:t>some</a:t>
            </a:r>
            <a:r>
              <a:rPr lang="fr-CH" dirty="0" smtClean="0"/>
              <a:t> in W</a:t>
            </a:r>
          </a:p>
          <a:p>
            <a:r>
              <a:rPr lang="fr-CH" dirty="0" smtClean="0"/>
              <a:t>March 27 </a:t>
            </a:r>
            <a:r>
              <a:rPr lang="mr-IN" dirty="0" smtClean="0"/>
              <a:t>–</a:t>
            </a:r>
            <a:r>
              <a:rPr lang="fr-CH" dirty="0" smtClean="0"/>
              <a:t> ‘Report on P </a:t>
            </a:r>
            <a:r>
              <a:rPr lang="fr-CH" dirty="0" err="1" smtClean="0"/>
              <a:t>Movement</a:t>
            </a:r>
            <a:r>
              <a:rPr lang="fr-CH" dirty="0" smtClean="0"/>
              <a:t> in Hunan’</a:t>
            </a:r>
          </a:p>
          <a:p>
            <a:pPr marL="118872" indent="0">
              <a:buNone/>
            </a:pPr>
            <a:r>
              <a:rPr lang="fr-CH" dirty="0"/>
              <a:t>	</a:t>
            </a:r>
            <a:r>
              <a:rPr lang="fr-CH" i="1" dirty="0" err="1" smtClean="0">
                <a:solidFill>
                  <a:srgbClr val="FF0000"/>
                </a:solidFill>
              </a:rPr>
              <a:t>Being</a:t>
            </a:r>
            <a:r>
              <a:rPr lang="fr-CH" i="1" dirty="0" smtClean="0">
                <a:solidFill>
                  <a:srgbClr val="FF0000"/>
                </a:solidFill>
              </a:rPr>
              <a:t> the </a:t>
            </a:r>
            <a:r>
              <a:rPr lang="fr-CH" i="1" dirty="0" err="1" smtClean="0">
                <a:solidFill>
                  <a:srgbClr val="FF0000"/>
                </a:solidFill>
              </a:rPr>
              <a:t>most</a:t>
            </a:r>
            <a:r>
              <a:rPr lang="fr-CH" i="1" dirty="0" smtClean="0">
                <a:solidFill>
                  <a:srgbClr val="FF0000"/>
                </a:solidFill>
              </a:rPr>
              <a:t> </a:t>
            </a:r>
            <a:r>
              <a:rPr lang="fr-CH" i="1" dirty="0" err="1" smtClean="0">
                <a:solidFill>
                  <a:srgbClr val="FF0000"/>
                </a:solidFill>
              </a:rPr>
              <a:t>revolutionary</a:t>
            </a:r>
            <a:r>
              <a:rPr lang="fr-CH" i="1" dirty="0" smtClean="0">
                <a:solidFill>
                  <a:srgbClr val="FF0000"/>
                </a:solidFill>
              </a:rPr>
              <a:t>, the </a:t>
            </a:r>
            <a:r>
              <a:rPr lang="fr-CH" i="1" dirty="0" err="1" smtClean="0">
                <a:solidFill>
                  <a:srgbClr val="FF0000"/>
                </a:solidFill>
              </a:rPr>
              <a:t>poor</a:t>
            </a:r>
            <a:r>
              <a:rPr lang="fr-CH" i="1" dirty="0" smtClean="0">
                <a:solidFill>
                  <a:srgbClr val="FF0000"/>
                </a:solidFill>
              </a:rPr>
              <a:t> </a:t>
            </a:r>
            <a:r>
              <a:rPr lang="fr-CH" i="1" dirty="0" err="1" smtClean="0">
                <a:solidFill>
                  <a:srgbClr val="FF0000"/>
                </a:solidFill>
              </a:rPr>
              <a:t>peasants</a:t>
            </a:r>
            <a:r>
              <a:rPr lang="fr-CH" i="1" dirty="0" smtClean="0">
                <a:solidFill>
                  <a:srgbClr val="FF0000"/>
                </a:solidFill>
              </a:rPr>
              <a:t> 	have won the leadership in the </a:t>
            </a:r>
            <a:r>
              <a:rPr lang="fr-CH" i="1" dirty="0" err="1" smtClean="0">
                <a:solidFill>
                  <a:srgbClr val="FF0000"/>
                </a:solidFill>
              </a:rPr>
              <a:t>peasant</a:t>
            </a:r>
            <a:r>
              <a:rPr lang="fr-CH" i="1" dirty="0" smtClean="0">
                <a:solidFill>
                  <a:srgbClr val="FF0000"/>
                </a:solidFill>
              </a:rPr>
              <a:t> 	association.. This leadership </a:t>
            </a:r>
            <a:r>
              <a:rPr lang="fr-CH" i="1" dirty="0" err="1" smtClean="0">
                <a:solidFill>
                  <a:srgbClr val="FF0000"/>
                </a:solidFill>
              </a:rPr>
              <a:t>is</a:t>
            </a:r>
            <a:r>
              <a:rPr lang="fr-CH" i="1" dirty="0" smtClean="0">
                <a:solidFill>
                  <a:srgbClr val="FF0000"/>
                </a:solidFill>
              </a:rPr>
              <a:t> </a:t>
            </a:r>
            <a:r>
              <a:rPr lang="fr-CH" i="1" dirty="0" err="1" smtClean="0">
                <a:solidFill>
                  <a:srgbClr val="FF0000"/>
                </a:solidFill>
              </a:rPr>
              <a:t>absolutely</a:t>
            </a:r>
            <a:r>
              <a:rPr lang="fr-CH" i="1" dirty="0" smtClean="0">
                <a:solidFill>
                  <a:srgbClr val="FF0000"/>
                </a:solidFill>
              </a:rPr>
              <a:t> </a:t>
            </a:r>
            <a:r>
              <a:rPr lang="fr-CH" i="1" dirty="0" err="1" smtClean="0">
                <a:solidFill>
                  <a:srgbClr val="FF0000"/>
                </a:solidFill>
              </a:rPr>
              <a:t>necessary</a:t>
            </a:r>
            <a:r>
              <a:rPr lang="fr-CH" i="1" dirty="0" smtClean="0">
                <a:solidFill>
                  <a:srgbClr val="FF0000"/>
                </a:solidFill>
              </a:rPr>
              <a:t>.  	</a:t>
            </a:r>
            <a:r>
              <a:rPr lang="fr-CH" i="1" dirty="0" err="1" smtClean="0">
                <a:solidFill>
                  <a:srgbClr val="FF0000"/>
                </a:solidFill>
              </a:rPr>
              <a:t>Without</a:t>
            </a:r>
            <a:r>
              <a:rPr lang="fr-CH" i="1" dirty="0" smtClean="0">
                <a:solidFill>
                  <a:srgbClr val="FF0000"/>
                </a:solidFill>
              </a:rPr>
              <a:t> the </a:t>
            </a:r>
            <a:r>
              <a:rPr lang="fr-CH" i="1" dirty="0" err="1" smtClean="0">
                <a:solidFill>
                  <a:srgbClr val="FF0000"/>
                </a:solidFill>
              </a:rPr>
              <a:t>poor</a:t>
            </a:r>
            <a:r>
              <a:rPr lang="fr-CH" i="1" dirty="0" smtClean="0">
                <a:solidFill>
                  <a:srgbClr val="FF0000"/>
                </a:solidFill>
              </a:rPr>
              <a:t> </a:t>
            </a:r>
            <a:r>
              <a:rPr lang="fr-CH" i="1" dirty="0" err="1" smtClean="0">
                <a:solidFill>
                  <a:srgbClr val="FF0000"/>
                </a:solidFill>
              </a:rPr>
              <a:t>peasants</a:t>
            </a:r>
            <a:r>
              <a:rPr lang="fr-CH" i="1" dirty="0" smtClean="0">
                <a:solidFill>
                  <a:srgbClr val="FF0000"/>
                </a:solidFill>
              </a:rPr>
              <a:t> </a:t>
            </a:r>
            <a:r>
              <a:rPr lang="fr-CH" i="1" dirty="0" err="1" smtClean="0">
                <a:solidFill>
                  <a:srgbClr val="FF0000"/>
                </a:solidFill>
              </a:rPr>
              <a:t>there</a:t>
            </a:r>
            <a:r>
              <a:rPr lang="fr-CH" i="1" dirty="0" smtClean="0">
                <a:solidFill>
                  <a:srgbClr val="FF0000"/>
                </a:solidFill>
              </a:rPr>
              <a:t> </a:t>
            </a:r>
            <a:r>
              <a:rPr lang="fr-CH" i="1" dirty="0" err="1" smtClean="0">
                <a:solidFill>
                  <a:srgbClr val="FF0000"/>
                </a:solidFill>
              </a:rPr>
              <a:t>is</a:t>
            </a:r>
            <a:r>
              <a:rPr lang="fr-CH" i="1" dirty="0" smtClean="0">
                <a:solidFill>
                  <a:srgbClr val="FF0000"/>
                </a:solidFill>
              </a:rPr>
              <a:t> no </a:t>
            </a:r>
            <a:r>
              <a:rPr lang="fr-CH" i="1" dirty="0" err="1" smtClean="0">
                <a:solidFill>
                  <a:srgbClr val="FF0000"/>
                </a:solidFill>
              </a:rPr>
              <a:t>revolution</a:t>
            </a:r>
            <a:r>
              <a:rPr lang="mr-IN" i="1" dirty="0" smtClean="0">
                <a:solidFill>
                  <a:srgbClr val="FF0000"/>
                </a:solidFill>
              </a:rPr>
              <a:t>…</a:t>
            </a:r>
            <a:endParaRPr lang="fr-CH" i="1" dirty="0" smtClean="0">
              <a:solidFill>
                <a:srgbClr val="FF0000"/>
              </a:solidFill>
            </a:endParaRPr>
          </a:p>
          <a:p>
            <a:r>
              <a:rPr lang="fr-CH" dirty="0" smtClean="0"/>
              <a:t>CCP </a:t>
            </a:r>
            <a:r>
              <a:rPr lang="fr-CH" dirty="0" err="1" smtClean="0"/>
              <a:t>would</a:t>
            </a:r>
            <a:r>
              <a:rPr lang="fr-CH" dirty="0" smtClean="0"/>
              <a:t> </a:t>
            </a:r>
            <a:r>
              <a:rPr lang="fr-CH" dirty="0" err="1" smtClean="0"/>
              <a:t>still</a:t>
            </a:r>
            <a:r>
              <a:rPr lang="fr-CH" dirty="0" smtClean="0"/>
              <a:t> </a:t>
            </a:r>
            <a:r>
              <a:rPr lang="fr-CH" dirty="0" err="1" smtClean="0"/>
              <a:t>however</a:t>
            </a:r>
            <a:r>
              <a:rPr lang="fr-CH" dirty="0" smtClean="0"/>
              <a:t> have </a:t>
            </a:r>
            <a:r>
              <a:rPr lang="fr-CH" dirty="0" err="1" smtClean="0"/>
              <a:t>proletarian</a:t>
            </a:r>
            <a:r>
              <a:rPr lang="fr-CH" dirty="0" smtClean="0"/>
              <a:t> leadership..</a:t>
            </a: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Chinese</a:t>
            </a:r>
            <a:r>
              <a:rPr lang="fr-CH" dirty="0" smtClean="0"/>
              <a:t> </a:t>
            </a:r>
            <a:r>
              <a:rPr lang="fr-CH" dirty="0" err="1" smtClean="0"/>
              <a:t>History</a:t>
            </a:r>
            <a:r>
              <a:rPr lang="fr-CH" dirty="0" smtClean="0"/>
              <a:t> as inspiration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 lnSpcReduction="10000"/>
          </a:bodyPr>
          <a:lstStyle/>
          <a:p>
            <a:r>
              <a:rPr lang="fr-CH" dirty="0" err="1" smtClean="0"/>
              <a:t>Maoist</a:t>
            </a:r>
            <a:r>
              <a:rPr lang="fr-CH" dirty="0" smtClean="0"/>
              <a:t> </a:t>
            </a:r>
            <a:r>
              <a:rPr lang="fr-CH" dirty="0" err="1" smtClean="0"/>
              <a:t>theory</a:t>
            </a:r>
            <a:r>
              <a:rPr lang="fr-CH" dirty="0" smtClean="0"/>
              <a:t> </a:t>
            </a:r>
            <a:r>
              <a:rPr lang="fr-CH" dirty="0" err="1" smtClean="0"/>
              <a:t>draws</a:t>
            </a:r>
            <a:r>
              <a:rPr lang="fr-CH" dirty="0" smtClean="0"/>
              <a:t> on </a:t>
            </a:r>
            <a:r>
              <a:rPr lang="fr-CH" dirty="0" err="1"/>
              <a:t>C</a:t>
            </a:r>
            <a:r>
              <a:rPr lang="fr-CH" dirty="0" err="1" smtClean="0"/>
              <a:t>hinese</a:t>
            </a:r>
            <a:r>
              <a:rPr lang="fr-CH" dirty="0" smtClean="0"/>
              <a:t> </a:t>
            </a:r>
            <a:r>
              <a:rPr lang="fr-CH" dirty="0" err="1" smtClean="0"/>
              <a:t>history</a:t>
            </a:r>
            <a:endParaRPr lang="fr-CH" dirty="0" smtClean="0"/>
          </a:p>
          <a:p>
            <a:r>
              <a:rPr lang="fr-CH" dirty="0" smtClean="0"/>
              <a:t>9C </a:t>
            </a:r>
            <a:r>
              <a:rPr lang="mr-IN" dirty="0" smtClean="0"/>
              <a:t>–</a:t>
            </a:r>
            <a:r>
              <a:rPr lang="fr-CH" dirty="0" smtClean="0"/>
              <a:t> Huang chao </a:t>
            </a:r>
            <a:r>
              <a:rPr lang="fr-CH" dirty="0" err="1" smtClean="0"/>
              <a:t>revolts</a:t>
            </a:r>
            <a:endParaRPr lang="fr-CH" dirty="0" smtClean="0"/>
          </a:p>
          <a:p>
            <a:r>
              <a:rPr lang="fr-CH" dirty="0" smtClean="0"/>
              <a:t>17C </a:t>
            </a:r>
            <a:r>
              <a:rPr lang="mr-IN" dirty="0" smtClean="0"/>
              <a:t>–</a:t>
            </a:r>
            <a:r>
              <a:rPr lang="fr-CH" dirty="0" smtClean="0"/>
              <a:t> Li </a:t>
            </a:r>
            <a:r>
              <a:rPr lang="fr-CH" dirty="0" err="1" smtClean="0"/>
              <a:t>Tzu-cheng</a:t>
            </a:r>
            <a:r>
              <a:rPr lang="fr-CH" dirty="0" smtClean="0"/>
              <a:t> </a:t>
            </a:r>
            <a:r>
              <a:rPr lang="fr-CH" dirty="0" err="1" smtClean="0"/>
              <a:t>revolts</a:t>
            </a:r>
            <a:endParaRPr lang="fr-CH" dirty="0" smtClean="0"/>
          </a:p>
          <a:p>
            <a:r>
              <a:rPr lang="fr-CH" dirty="0" err="1" smtClean="0"/>
              <a:t>Defeated</a:t>
            </a:r>
            <a:r>
              <a:rPr lang="fr-CH" dirty="0" smtClean="0"/>
              <a:t> as Ps </a:t>
            </a:r>
            <a:r>
              <a:rPr lang="fr-CH" dirty="0" err="1" smtClean="0"/>
              <a:t>attacked</a:t>
            </a:r>
            <a:r>
              <a:rPr lang="fr-CH" dirty="0" smtClean="0"/>
              <a:t> </a:t>
            </a:r>
            <a:r>
              <a:rPr lang="fr-CH" dirty="0" err="1" smtClean="0"/>
              <a:t>then</a:t>
            </a:r>
            <a:r>
              <a:rPr lang="fr-CH" dirty="0" smtClean="0"/>
              <a:t> </a:t>
            </a:r>
            <a:r>
              <a:rPr lang="fr-CH" dirty="0" err="1" smtClean="0"/>
              <a:t>retreated</a:t>
            </a:r>
            <a:r>
              <a:rPr lang="fr-CH" dirty="0" smtClean="0"/>
              <a:t>, but </a:t>
            </a:r>
            <a:r>
              <a:rPr lang="fr-CH" dirty="0" err="1" smtClean="0"/>
              <a:t>without</a:t>
            </a:r>
            <a:r>
              <a:rPr lang="fr-CH" dirty="0" smtClean="0"/>
              <a:t> the </a:t>
            </a:r>
            <a:r>
              <a:rPr lang="fr-CH" dirty="0" err="1" smtClean="0"/>
              <a:t>strong</a:t>
            </a:r>
            <a:r>
              <a:rPr lang="fr-CH" dirty="0" smtClean="0"/>
              <a:t> bases </a:t>
            </a:r>
            <a:r>
              <a:rPr lang="fr-CH" dirty="0" err="1" smtClean="0"/>
              <a:t>necessary</a:t>
            </a:r>
            <a:r>
              <a:rPr lang="fr-CH" dirty="0" smtClean="0"/>
              <a:t> to continue</a:t>
            </a:r>
          </a:p>
          <a:p>
            <a:r>
              <a:rPr lang="fr-CH" dirty="0" smtClean="0"/>
              <a:t>MTT </a:t>
            </a:r>
            <a:r>
              <a:rPr lang="fr-CH" dirty="0" err="1" smtClean="0"/>
              <a:t>thought</a:t>
            </a:r>
            <a:r>
              <a:rPr lang="fr-CH" dirty="0" smtClean="0"/>
              <a:t> </a:t>
            </a:r>
            <a:r>
              <a:rPr lang="fr-CH" dirty="0" err="1" smtClean="0"/>
              <a:t>was</a:t>
            </a:r>
            <a:r>
              <a:rPr lang="fr-CH" dirty="0" smtClean="0"/>
              <a:t> </a:t>
            </a:r>
            <a:r>
              <a:rPr lang="fr-CH" dirty="0" err="1" smtClean="0"/>
              <a:t>based</a:t>
            </a:r>
            <a:r>
              <a:rPr lang="fr-CH" dirty="0" smtClean="0"/>
              <a:t> </a:t>
            </a:r>
            <a:r>
              <a:rPr lang="fr-CH" dirty="0" err="1" smtClean="0"/>
              <a:t>around</a:t>
            </a:r>
            <a:r>
              <a:rPr lang="fr-CH" dirty="0" smtClean="0"/>
              <a:t> </a:t>
            </a:r>
            <a:r>
              <a:rPr lang="fr-CH" dirty="0" err="1" smtClean="0"/>
              <a:t>surrounding</a:t>
            </a:r>
            <a:r>
              <a:rPr lang="fr-CH" dirty="0" smtClean="0"/>
              <a:t> </a:t>
            </a:r>
            <a:r>
              <a:rPr lang="fr-CH" dirty="0" err="1" smtClean="0"/>
              <a:t>urban</a:t>
            </a:r>
            <a:r>
              <a:rPr lang="fr-CH" dirty="0" smtClean="0"/>
              <a:t> centres </a:t>
            </a:r>
            <a:r>
              <a:rPr lang="fr-CH" dirty="0" err="1" smtClean="0"/>
              <a:t>from</a:t>
            </a:r>
            <a:r>
              <a:rPr lang="fr-CH" dirty="0" smtClean="0"/>
              <a:t> the c/</a:t>
            </a:r>
            <a:r>
              <a:rPr lang="fr-CH" dirty="0" err="1" smtClean="0"/>
              <a:t>side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opp</a:t>
            </a:r>
            <a:r>
              <a:rPr lang="fr-CH" dirty="0" smtClean="0"/>
              <a:t> to L in USSR</a:t>
            </a:r>
          </a:p>
          <a:p>
            <a:r>
              <a:rPr lang="fr-CH" dirty="0" err="1" smtClean="0"/>
              <a:t>Imperialism</a:t>
            </a:r>
            <a:r>
              <a:rPr lang="fr-CH" dirty="0" smtClean="0"/>
              <a:t> + </a:t>
            </a:r>
            <a:r>
              <a:rPr lang="fr-CH" dirty="0" err="1" smtClean="0"/>
              <a:t>reactionary</a:t>
            </a:r>
            <a:r>
              <a:rPr lang="fr-CH" dirty="0" smtClean="0"/>
              <a:t> </a:t>
            </a:r>
            <a:r>
              <a:rPr lang="fr-CH" dirty="0" err="1" smtClean="0"/>
              <a:t>urban</a:t>
            </a:r>
            <a:r>
              <a:rPr lang="fr-CH" dirty="0" smtClean="0"/>
              <a:t> bases</a:t>
            </a:r>
          </a:p>
          <a:p>
            <a:r>
              <a:rPr lang="fr-CH" dirty="0" err="1" smtClean="0"/>
              <a:t>Revolution</a:t>
            </a:r>
            <a:r>
              <a:rPr lang="fr-CH" dirty="0" smtClean="0"/>
              <a:t> </a:t>
            </a:r>
            <a:r>
              <a:rPr lang="fr-CH" dirty="0" err="1" smtClean="0"/>
              <a:t>therefore</a:t>
            </a:r>
            <a:r>
              <a:rPr lang="fr-CH" dirty="0" smtClean="0"/>
              <a:t> </a:t>
            </a:r>
            <a:r>
              <a:rPr lang="fr-CH" dirty="0" err="1" smtClean="0"/>
              <a:t>needed</a:t>
            </a:r>
            <a:r>
              <a:rPr lang="fr-CH" dirty="0" smtClean="0"/>
              <a:t> to </a:t>
            </a:r>
            <a:r>
              <a:rPr lang="fr-CH" dirty="0" err="1" smtClean="0"/>
              <a:t>build</a:t>
            </a:r>
            <a:r>
              <a:rPr lang="fr-CH" dirty="0" smtClean="0"/>
              <a:t> up </a:t>
            </a:r>
            <a:r>
              <a:rPr lang="fr-CH" dirty="0" err="1" smtClean="0"/>
              <a:t>its</a:t>
            </a:r>
            <a:r>
              <a:rPr lang="fr-CH" dirty="0" smtClean="0"/>
              <a:t> </a:t>
            </a:r>
            <a:r>
              <a:rPr lang="fr-CH" dirty="0" err="1" smtClean="0"/>
              <a:t>strength</a:t>
            </a:r>
            <a:r>
              <a:rPr lang="fr-CH" dirty="0" smtClean="0"/>
              <a:t> in the villages over time</a:t>
            </a:r>
          </a:p>
          <a:p>
            <a:endParaRPr lang="fr-CH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War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power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75191"/>
            <a:ext cx="8784976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fr-CH" dirty="0" smtClean="0">
                <a:solidFill>
                  <a:srgbClr val="FF0000"/>
                </a:solidFill>
              </a:rPr>
              <a:t>‘The world </a:t>
            </a:r>
            <a:r>
              <a:rPr lang="fr-CH" dirty="0" err="1" smtClean="0">
                <a:solidFill>
                  <a:srgbClr val="FF0000"/>
                </a:solidFill>
              </a:rPr>
              <a:t>can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only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be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moulded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only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with</a:t>
            </a:r>
            <a:r>
              <a:rPr lang="fr-CH" dirty="0" smtClean="0">
                <a:solidFill>
                  <a:srgbClr val="FF0000"/>
                </a:solidFill>
              </a:rPr>
              <a:t> the gun’</a:t>
            </a:r>
          </a:p>
          <a:p>
            <a:pPr marL="118872" indent="0">
              <a:buNone/>
            </a:pPr>
            <a:r>
              <a:rPr lang="fr-CH" dirty="0" smtClean="0">
                <a:solidFill>
                  <a:srgbClr val="FF0000"/>
                </a:solidFill>
              </a:rPr>
              <a:t>‘</a:t>
            </a:r>
            <a:r>
              <a:rPr lang="fr-CH" dirty="0" err="1">
                <a:solidFill>
                  <a:srgbClr val="FF0000"/>
                </a:solidFill>
              </a:rPr>
              <a:t>P</a:t>
            </a:r>
            <a:r>
              <a:rPr lang="fr-CH" dirty="0" err="1" smtClean="0">
                <a:solidFill>
                  <a:srgbClr val="FF0000"/>
                </a:solidFill>
              </a:rPr>
              <a:t>olitical</a:t>
            </a:r>
            <a:r>
              <a:rPr lang="fr-CH" dirty="0" smtClean="0">
                <a:solidFill>
                  <a:srgbClr val="FF0000"/>
                </a:solidFill>
              </a:rPr>
              <a:t> power </a:t>
            </a:r>
            <a:r>
              <a:rPr lang="fr-CH" dirty="0" err="1" smtClean="0">
                <a:solidFill>
                  <a:srgbClr val="FF0000"/>
                </a:solidFill>
              </a:rPr>
              <a:t>grows</a:t>
            </a:r>
            <a:r>
              <a:rPr lang="fr-CH" dirty="0" smtClean="0">
                <a:solidFill>
                  <a:srgbClr val="FF0000"/>
                </a:solidFill>
              </a:rPr>
              <a:t> out of the gun</a:t>
            </a:r>
          </a:p>
          <a:p>
            <a:r>
              <a:rPr lang="fr-CH" dirty="0" smtClean="0"/>
              <a:t>MTT </a:t>
            </a:r>
            <a:r>
              <a:rPr lang="fr-CH" dirty="0" err="1" smtClean="0"/>
              <a:t>thought</a:t>
            </a:r>
            <a:r>
              <a:rPr lang="fr-CH" dirty="0" smtClean="0"/>
              <a:t> </a:t>
            </a:r>
            <a:r>
              <a:rPr lang="fr-CH" dirty="0" err="1" smtClean="0"/>
              <a:t>embraces</a:t>
            </a:r>
            <a:r>
              <a:rPr lang="fr-CH" dirty="0" smtClean="0"/>
              <a:t> violence far more </a:t>
            </a:r>
            <a:r>
              <a:rPr lang="fr-CH" dirty="0" err="1" smtClean="0"/>
              <a:t>openly</a:t>
            </a:r>
            <a:r>
              <a:rPr lang="fr-CH" dirty="0" smtClean="0"/>
              <a:t> </a:t>
            </a:r>
            <a:r>
              <a:rPr lang="fr-CH" dirty="0" err="1" smtClean="0"/>
              <a:t>than</a:t>
            </a:r>
            <a:r>
              <a:rPr lang="fr-CH" dirty="0" smtClean="0"/>
              <a:t> </a:t>
            </a:r>
            <a:r>
              <a:rPr lang="fr-CH" dirty="0" err="1"/>
              <a:t>E</a:t>
            </a:r>
            <a:r>
              <a:rPr lang="fr-CH" dirty="0" err="1" smtClean="0"/>
              <a:t>uropean</a:t>
            </a:r>
            <a:r>
              <a:rPr lang="fr-CH" dirty="0" smtClean="0"/>
              <a:t> </a:t>
            </a:r>
            <a:r>
              <a:rPr lang="fr-CH" dirty="0" err="1" smtClean="0"/>
              <a:t>Marxist</a:t>
            </a:r>
            <a:r>
              <a:rPr lang="fr-CH" dirty="0" smtClean="0"/>
              <a:t> </a:t>
            </a:r>
            <a:r>
              <a:rPr lang="fr-CH" dirty="0" err="1" smtClean="0"/>
              <a:t>schools</a:t>
            </a:r>
            <a:r>
              <a:rPr lang="fr-CH" dirty="0" smtClean="0"/>
              <a:t> of </a:t>
            </a:r>
            <a:r>
              <a:rPr lang="fr-CH" dirty="0" err="1" smtClean="0"/>
              <a:t>thought</a:t>
            </a:r>
            <a:r>
              <a:rPr lang="fr-CH" dirty="0" smtClean="0"/>
              <a:t>..</a:t>
            </a:r>
          </a:p>
          <a:p>
            <a:r>
              <a:rPr lang="fr-CH" dirty="0" err="1" smtClean="0"/>
              <a:t>War</a:t>
            </a:r>
            <a:r>
              <a:rPr lang="fr-CH" dirty="0" smtClean="0"/>
              <a:t> for MTT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continuous</a:t>
            </a:r>
            <a:r>
              <a:rPr lang="fr-CH" dirty="0" smtClean="0"/>
              <a:t>, </a:t>
            </a:r>
            <a:r>
              <a:rPr lang="fr-CH" dirty="0" err="1" smtClean="0"/>
              <a:t>domestic</a:t>
            </a:r>
            <a:r>
              <a:rPr lang="fr-CH" dirty="0" smtClean="0"/>
              <a:t> </a:t>
            </a:r>
            <a:r>
              <a:rPr lang="fr-CH" dirty="0" err="1" smtClean="0"/>
              <a:t>conflict</a:t>
            </a:r>
            <a:endParaRPr lang="fr-CH" dirty="0" smtClean="0"/>
          </a:p>
          <a:p>
            <a:r>
              <a:rPr lang="fr-CH" dirty="0" err="1" smtClean="0"/>
              <a:t>Guerilla</a:t>
            </a:r>
            <a:r>
              <a:rPr lang="fr-CH" dirty="0" smtClean="0"/>
              <a:t> </a:t>
            </a:r>
            <a:r>
              <a:rPr lang="fr-CH" dirty="0" err="1" smtClean="0"/>
              <a:t>harrassment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central </a:t>
            </a:r>
            <a:r>
              <a:rPr lang="fr-CH" dirty="0" err="1" smtClean="0"/>
              <a:t>powers</a:t>
            </a:r>
            <a:r>
              <a:rPr lang="fr-CH" dirty="0" smtClean="0"/>
              <a:t> </a:t>
            </a:r>
            <a:r>
              <a:rPr lang="fr-CH" dirty="0" err="1" smtClean="0"/>
              <a:t>increasingly</a:t>
            </a:r>
            <a:r>
              <a:rPr lang="fr-CH" dirty="0" smtClean="0"/>
              <a:t> </a:t>
            </a:r>
            <a:r>
              <a:rPr lang="fr-CH" dirty="0" err="1" smtClean="0"/>
              <a:t>weakened</a:t>
            </a:r>
            <a:r>
              <a:rPr lang="fr-CH" dirty="0" smtClean="0"/>
              <a:t> </a:t>
            </a:r>
            <a:r>
              <a:rPr lang="fr-CH" dirty="0" err="1" smtClean="0"/>
              <a:t>allows</a:t>
            </a:r>
            <a:r>
              <a:rPr lang="fr-CH" dirty="0" smtClean="0"/>
              <a:t> for </a:t>
            </a:r>
            <a:r>
              <a:rPr lang="fr-CH" dirty="0" err="1" smtClean="0"/>
              <a:t>overthrow</a:t>
            </a:r>
            <a:endParaRPr lang="fr-CH" dirty="0" smtClean="0"/>
          </a:p>
          <a:p>
            <a:r>
              <a:rPr lang="fr-CH" dirty="0" smtClean="0"/>
              <a:t>Population won over in face of </a:t>
            </a:r>
            <a:r>
              <a:rPr lang="fr-CH" dirty="0" err="1" smtClean="0"/>
              <a:t>Govt</a:t>
            </a:r>
            <a:r>
              <a:rPr lang="fr-CH" dirty="0" smtClean="0"/>
              <a:t> </a:t>
            </a:r>
            <a:r>
              <a:rPr lang="fr-CH" dirty="0" err="1" smtClean="0"/>
              <a:t>failure</a:t>
            </a:r>
            <a:endParaRPr lang="fr-CH" dirty="0" smtClean="0"/>
          </a:p>
          <a:p>
            <a:r>
              <a:rPr lang="fr-CH" dirty="0" err="1" smtClean="0"/>
              <a:t>Protracted</a:t>
            </a:r>
            <a:r>
              <a:rPr lang="fr-CH" dirty="0" smtClean="0"/>
              <a:t> </a:t>
            </a:r>
            <a:r>
              <a:rPr lang="fr-CH" dirty="0" err="1" smtClean="0"/>
              <a:t>warfare</a:t>
            </a:r>
            <a:r>
              <a:rPr lang="fr-CH" dirty="0" smtClean="0"/>
              <a:t> the key</a:t>
            </a:r>
          </a:p>
          <a:p>
            <a:endParaRPr lang="fr-C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Open-</a:t>
            </a:r>
            <a:r>
              <a:rPr lang="fr-CH" dirty="0" err="1" smtClean="0"/>
              <a:t>ended</a:t>
            </a:r>
            <a:r>
              <a:rPr lang="fr-CH" dirty="0" smtClean="0"/>
              <a:t> </a:t>
            </a:r>
            <a:r>
              <a:rPr lang="fr-CH" dirty="0" err="1" smtClean="0"/>
              <a:t>dialectic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66177"/>
          </a:xfrm>
        </p:spPr>
        <p:txBody>
          <a:bodyPr>
            <a:normAutofit fontScale="92500" lnSpcReduction="20000"/>
          </a:bodyPr>
          <a:lstStyle/>
          <a:p>
            <a:r>
              <a:rPr lang="fr-CH" dirty="0" err="1" smtClean="0"/>
              <a:t>Orthodox</a:t>
            </a:r>
            <a:r>
              <a:rPr lang="fr-CH" dirty="0" smtClean="0"/>
              <a:t> </a:t>
            </a:r>
            <a:r>
              <a:rPr lang="fr-CH" dirty="0" err="1" smtClean="0"/>
              <a:t>Marxism</a:t>
            </a:r>
            <a:r>
              <a:rPr lang="fr-CH" dirty="0" smtClean="0"/>
              <a:t> </a:t>
            </a:r>
            <a:r>
              <a:rPr lang="fr-CH" dirty="0" err="1" smtClean="0"/>
              <a:t>clearly</a:t>
            </a:r>
            <a:r>
              <a:rPr lang="fr-CH" dirty="0" smtClean="0"/>
              <a:t> states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the </a:t>
            </a:r>
            <a:r>
              <a:rPr lang="fr-CH" dirty="0" err="1" smtClean="0"/>
              <a:t>revolution</a:t>
            </a:r>
            <a:r>
              <a:rPr lang="fr-CH" dirty="0" smtClean="0"/>
              <a:t>, the state </a:t>
            </a:r>
            <a:r>
              <a:rPr lang="fr-CH" dirty="0" err="1" smtClean="0"/>
              <a:t>withers</a:t>
            </a:r>
            <a:r>
              <a:rPr lang="fr-CH" dirty="0" smtClean="0"/>
              <a:t> </a:t>
            </a:r>
            <a:r>
              <a:rPr lang="fr-CH" dirty="0" err="1" smtClean="0"/>
              <a:t>away</a:t>
            </a:r>
            <a:endParaRPr lang="fr-CH" dirty="0" smtClean="0"/>
          </a:p>
          <a:p>
            <a:r>
              <a:rPr lang="fr-CH" dirty="0" smtClean="0"/>
              <a:t>No </a:t>
            </a:r>
            <a:r>
              <a:rPr lang="fr-CH" dirty="0" err="1" smtClean="0"/>
              <a:t>need</a:t>
            </a:r>
            <a:r>
              <a:rPr lang="fr-CH" dirty="0" smtClean="0"/>
              <a:t> for </a:t>
            </a:r>
            <a:r>
              <a:rPr lang="fr-CH" dirty="0" err="1" smtClean="0"/>
              <a:t>further</a:t>
            </a:r>
            <a:r>
              <a:rPr lang="fr-CH" dirty="0" smtClean="0"/>
              <a:t> </a:t>
            </a:r>
            <a:r>
              <a:rPr lang="fr-CH" dirty="0" err="1" smtClean="0"/>
              <a:t>conflict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end of </a:t>
            </a:r>
            <a:r>
              <a:rPr lang="fr-CH" dirty="0" err="1" smtClean="0"/>
              <a:t>history</a:t>
            </a:r>
            <a:endParaRPr lang="fr-CH" dirty="0" smtClean="0"/>
          </a:p>
          <a:p>
            <a:r>
              <a:rPr lang="fr-CH" dirty="0" smtClean="0"/>
              <a:t>Mao </a:t>
            </a:r>
            <a:r>
              <a:rPr lang="fr-CH" dirty="0" err="1" smtClean="0"/>
              <a:t>directly</a:t>
            </a:r>
            <a:r>
              <a:rPr lang="fr-CH" dirty="0" smtClean="0"/>
              <a:t> opposes </a:t>
            </a:r>
            <a:r>
              <a:rPr lang="fr-CH" dirty="0" err="1" smtClean="0"/>
              <a:t>this</a:t>
            </a:r>
            <a:r>
              <a:rPr lang="mr-IN" dirty="0" smtClean="0"/>
              <a:t>…</a:t>
            </a:r>
            <a:endParaRPr lang="fr-CH" dirty="0" smtClean="0"/>
          </a:p>
          <a:p>
            <a:endParaRPr lang="fr-CH" dirty="0" smtClean="0"/>
          </a:p>
          <a:p>
            <a:pPr marL="118872" indent="0">
              <a:buNone/>
            </a:pPr>
            <a:r>
              <a:rPr lang="fr-CH" dirty="0" smtClean="0">
                <a:solidFill>
                  <a:srgbClr val="FF0000"/>
                </a:solidFill>
              </a:rPr>
              <a:t>’The </a:t>
            </a:r>
            <a:r>
              <a:rPr lang="fr-CH" dirty="0" err="1" smtClean="0">
                <a:solidFill>
                  <a:srgbClr val="FF0000"/>
                </a:solidFill>
              </a:rPr>
              <a:t>movement</a:t>
            </a:r>
            <a:r>
              <a:rPr lang="fr-CH" dirty="0" smtClean="0">
                <a:solidFill>
                  <a:srgbClr val="FF0000"/>
                </a:solidFill>
              </a:rPr>
              <a:t> or change of objective </a:t>
            </a:r>
            <a:r>
              <a:rPr lang="fr-CH" dirty="0" err="1" smtClean="0">
                <a:solidFill>
                  <a:srgbClr val="FF0000"/>
                </a:solidFill>
              </a:rPr>
              <a:t>realities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is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never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finished</a:t>
            </a:r>
            <a:r>
              <a:rPr lang="fr-CH" dirty="0" smtClean="0">
                <a:solidFill>
                  <a:srgbClr val="FF0000"/>
                </a:solidFill>
              </a:rPr>
              <a:t>, </a:t>
            </a:r>
            <a:r>
              <a:rPr lang="fr-CH" dirty="0" err="1" smtClean="0">
                <a:solidFill>
                  <a:srgbClr val="FF0000"/>
                </a:solidFill>
              </a:rPr>
              <a:t>hence</a:t>
            </a:r>
            <a:r>
              <a:rPr lang="fr-CH" dirty="0" smtClean="0">
                <a:solidFill>
                  <a:srgbClr val="FF0000"/>
                </a:solidFill>
              </a:rPr>
              <a:t> man’s recognition of </a:t>
            </a:r>
            <a:r>
              <a:rPr lang="fr-CH" dirty="0" err="1" smtClean="0">
                <a:solidFill>
                  <a:srgbClr val="FF0000"/>
                </a:solidFill>
              </a:rPr>
              <a:t>truth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through</a:t>
            </a:r>
            <a:r>
              <a:rPr lang="fr-CH" dirty="0" smtClean="0">
                <a:solidFill>
                  <a:srgbClr val="FF0000"/>
                </a:solidFill>
              </a:rPr>
              <a:t> practice </a:t>
            </a:r>
            <a:r>
              <a:rPr lang="fr-CH" dirty="0" err="1" smtClean="0">
                <a:solidFill>
                  <a:srgbClr val="FF0000"/>
                </a:solidFill>
              </a:rPr>
              <a:t>is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also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never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complete</a:t>
            </a:r>
            <a:r>
              <a:rPr lang="fr-CH" dirty="0" smtClean="0">
                <a:solidFill>
                  <a:srgbClr val="FF0000"/>
                </a:solidFill>
              </a:rPr>
              <a:t>’</a:t>
            </a:r>
          </a:p>
          <a:p>
            <a:pPr marL="118872" indent="0">
              <a:buNone/>
            </a:pPr>
            <a:endParaRPr lang="fr-CH" dirty="0" smtClean="0">
              <a:solidFill>
                <a:srgbClr val="FF0000"/>
              </a:solidFill>
            </a:endParaRPr>
          </a:p>
          <a:p>
            <a:pPr marL="118872" indent="0">
              <a:buNone/>
            </a:pPr>
            <a:r>
              <a:rPr lang="fr-CH" dirty="0" smtClean="0">
                <a:solidFill>
                  <a:srgbClr val="FF0000"/>
                </a:solidFill>
              </a:rPr>
              <a:t>‘Practice, </a:t>
            </a:r>
            <a:r>
              <a:rPr lang="fr-CH" dirty="0" err="1" smtClean="0">
                <a:solidFill>
                  <a:srgbClr val="FF0000"/>
                </a:solidFill>
              </a:rPr>
              <a:t>knowledge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repetition</a:t>
            </a:r>
            <a:r>
              <a:rPr lang="fr-CH" dirty="0" smtClean="0">
                <a:solidFill>
                  <a:srgbClr val="FF0000"/>
                </a:solidFill>
              </a:rPr>
              <a:t> ad </a:t>
            </a:r>
            <a:r>
              <a:rPr lang="fr-CH" dirty="0" err="1" smtClean="0">
                <a:solidFill>
                  <a:srgbClr val="FF0000"/>
                </a:solidFill>
              </a:rPr>
              <a:t>infinitum</a:t>
            </a:r>
            <a:r>
              <a:rPr lang="fr-CH" dirty="0" smtClean="0">
                <a:solidFill>
                  <a:srgbClr val="FF0000"/>
                </a:solidFill>
              </a:rPr>
              <a:t> of </a:t>
            </a:r>
            <a:r>
              <a:rPr lang="fr-CH" dirty="0" err="1" smtClean="0">
                <a:solidFill>
                  <a:srgbClr val="FF0000"/>
                </a:solidFill>
              </a:rPr>
              <a:t>this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cyclic</a:t>
            </a:r>
            <a:r>
              <a:rPr lang="fr-CH" dirty="0" smtClean="0">
                <a:solidFill>
                  <a:srgbClr val="FF0000"/>
                </a:solidFill>
              </a:rPr>
              <a:t> pattern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such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is</a:t>
            </a:r>
            <a:r>
              <a:rPr lang="fr-CH" dirty="0" smtClean="0">
                <a:solidFill>
                  <a:srgbClr val="FF0000"/>
                </a:solidFill>
              </a:rPr>
              <a:t> the </a:t>
            </a:r>
            <a:r>
              <a:rPr lang="fr-CH" dirty="0" err="1" smtClean="0">
                <a:solidFill>
                  <a:srgbClr val="FF0000"/>
                </a:solidFill>
              </a:rPr>
              <a:t>epistemology</a:t>
            </a:r>
            <a:r>
              <a:rPr lang="fr-CH" dirty="0" smtClean="0">
                <a:solidFill>
                  <a:srgbClr val="FF0000"/>
                </a:solidFill>
              </a:rPr>
              <a:t> of </a:t>
            </a:r>
            <a:r>
              <a:rPr lang="fr-CH" dirty="0" err="1" smtClean="0">
                <a:solidFill>
                  <a:srgbClr val="FF0000"/>
                </a:solidFill>
              </a:rPr>
              <a:t>dialectical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materialism</a:t>
            </a:r>
            <a:r>
              <a:rPr lang="fr-CH" dirty="0" smtClean="0">
                <a:solidFill>
                  <a:srgbClr val="FF0000"/>
                </a:solidFill>
              </a:rPr>
              <a:t>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Antagonistic v non-antagonistic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Contradictions vital for Marxism in action </a:t>
            </a:r>
            <a:r>
              <a:rPr lang="mr-IN" dirty="0" smtClean="0"/>
              <a:t>–</a:t>
            </a:r>
            <a:r>
              <a:rPr lang="en-US" dirty="0" smtClean="0"/>
              <a:t> it is the dialectic in action</a:t>
            </a:r>
          </a:p>
          <a:p>
            <a:r>
              <a:rPr lang="en-US" dirty="0" smtClean="0"/>
              <a:t>MTT thought intro 2 types of contradiction</a:t>
            </a:r>
          </a:p>
          <a:p>
            <a:r>
              <a:rPr lang="en-US" dirty="0" smtClean="0"/>
              <a:t>Ant </a:t>
            </a:r>
            <a:r>
              <a:rPr lang="mr-IN" dirty="0" smtClean="0"/>
              <a:t>–</a:t>
            </a:r>
            <a:r>
              <a:rPr lang="en-US" dirty="0" smtClean="0"/>
              <a:t> between revs and enemies of people</a:t>
            </a:r>
          </a:p>
          <a:p>
            <a:r>
              <a:rPr lang="en-US" dirty="0" smtClean="0"/>
              <a:t>Non-ant </a:t>
            </a:r>
            <a:r>
              <a:rPr lang="mr-IN" dirty="0" smtClean="0"/>
              <a:t>–</a:t>
            </a:r>
            <a:r>
              <a:rPr lang="en-US" dirty="0" smtClean="0"/>
              <a:t> between people themselves</a:t>
            </a:r>
          </a:p>
          <a:p>
            <a:r>
              <a:rPr lang="en-US" dirty="0" smtClean="0"/>
              <a:t>Dialectic can therefore always be present</a:t>
            </a:r>
          </a:p>
          <a:p>
            <a:r>
              <a:rPr lang="en-US" dirty="0" smtClean="0"/>
              <a:t>The revolution is never truly finished..</a:t>
            </a:r>
          </a:p>
          <a:p>
            <a:r>
              <a:rPr lang="en-US" dirty="0" smtClean="0"/>
              <a:t>1949 Organic Law + 1954 Constitution both served to represent general principles and shifting policies rather than establish fixed ideas</a:t>
            </a:r>
          </a:p>
        </p:txBody>
      </p:sp>
    </p:spTree>
    <p:extLst>
      <p:ext uri="{BB962C8B-B14F-4D97-AF65-F5344CB8AC3E}">
        <p14:creationId xmlns:p14="http://schemas.microsoft.com/office/powerpoint/2010/main" val="57278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Socialist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5191"/>
            <a:ext cx="864096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New Democracy </a:t>
            </a:r>
            <a:r>
              <a:rPr lang="mr-IN" dirty="0" smtClean="0"/>
              <a:t>–</a:t>
            </a:r>
            <a:r>
              <a:rPr lang="en-US" dirty="0" smtClean="0"/>
              <a:t> MTT thought - 1940&gt;</a:t>
            </a:r>
          </a:p>
          <a:p>
            <a:r>
              <a:rPr lang="en-US" dirty="0" smtClean="0"/>
              <a:t>Pol system for post-rev China diff from USSR</a:t>
            </a:r>
          </a:p>
          <a:p>
            <a:r>
              <a:rPr lang="en-US" dirty="0" smtClean="0"/>
              <a:t>No DOTP; rather DOT anti imp + feudal peoples</a:t>
            </a:r>
          </a:p>
          <a:p>
            <a:r>
              <a:rPr lang="en-US" dirty="0" smtClean="0"/>
              <a:t>This meant bourgeoisie could be included</a:t>
            </a:r>
            <a:r>
              <a:rPr lang="mr-IN" dirty="0" smtClean="0"/>
              <a:t>…</a:t>
            </a:r>
            <a:endParaRPr lang="fr-CH" dirty="0" smtClean="0"/>
          </a:p>
          <a:p>
            <a:pPr marL="11887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Non-antagonistic contradiction in practice</a:t>
            </a:r>
            <a:r>
              <a:rPr lang="mr-IN" dirty="0"/>
              <a:t>…</a:t>
            </a:r>
            <a:r>
              <a:rPr lang="fr-CH" dirty="0" smtClean="0"/>
              <a:t>.</a:t>
            </a:r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‘To counter imperialist oppression + raise her 	backward economy, China must </a:t>
            </a:r>
            <a:r>
              <a:rPr lang="en-US" dirty="0" err="1" smtClean="0">
                <a:solidFill>
                  <a:srgbClr val="FF0000"/>
                </a:solidFill>
              </a:rPr>
              <a:t>utilise</a:t>
            </a:r>
            <a:r>
              <a:rPr lang="en-US" dirty="0" smtClean="0">
                <a:solidFill>
                  <a:srgbClr val="FF0000"/>
                </a:solidFill>
              </a:rPr>
              <a:t> all the 	factors of urban + rural capitalism that are 	beneficial’</a:t>
            </a:r>
          </a:p>
        </p:txBody>
      </p:sp>
    </p:spTree>
    <p:extLst>
      <p:ext uri="{BB962C8B-B14F-4D97-AF65-F5344CB8AC3E}">
        <p14:creationId xmlns:p14="http://schemas.microsoft.com/office/powerpoint/2010/main" val="480096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277</TotalTime>
  <Words>477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Corbel</vt:lpstr>
      <vt:lpstr>Mangal</vt:lpstr>
      <vt:lpstr>Wingdings</vt:lpstr>
      <vt:lpstr>Wingdings 2</vt:lpstr>
      <vt:lpstr>Wingdings 3</vt:lpstr>
      <vt:lpstr>Arial</vt:lpstr>
      <vt:lpstr>Module</vt:lpstr>
      <vt:lpstr>Mao Tse-Tung thought; Maoism  </vt:lpstr>
      <vt:lpstr>Mao’s greatest accomplishment</vt:lpstr>
      <vt:lpstr>Background</vt:lpstr>
      <vt:lpstr>Mao as theorist</vt:lpstr>
      <vt:lpstr>Chinese History as inspiration</vt:lpstr>
      <vt:lpstr>War is power</vt:lpstr>
      <vt:lpstr>Open-ended dialectic</vt:lpstr>
      <vt:lpstr>Antagonistic v non-antagonistic</vt:lpstr>
      <vt:lpstr>Socialist transformation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Mao`s RTP</dc:title>
  <dc:creator>james.cormick</dc:creator>
  <cp:lastModifiedBy>James Cormick</cp:lastModifiedBy>
  <cp:revision>24</cp:revision>
  <dcterms:created xsi:type="dcterms:W3CDTF">2012-11-20T11:55:07Z</dcterms:created>
  <dcterms:modified xsi:type="dcterms:W3CDTF">2019-10-01T11:16:52Z</dcterms:modified>
</cp:coreProperties>
</file>