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CH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04F198-E7DB-41DA-8854-7D1D4397C1FD}" type="datetimeFigureOut">
              <a:rPr lang="fr-CH" smtClean="0"/>
              <a:t>06.12.2012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CH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6919080-5D9B-4CD9-8AC8-13350DCC8815}" type="slidenum">
              <a:rPr lang="fr-CH" smtClean="0"/>
              <a:t>‹N°›</a:t>
            </a:fld>
            <a:endParaRPr lang="fr-CH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Rationalism</a:t>
            </a:r>
            <a:r>
              <a:rPr lang="fr-CH" dirty="0" smtClean="0"/>
              <a:t> and </a:t>
            </a:r>
            <a:r>
              <a:rPr lang="fr-CH" dirty="0" err="1" smtClean="0"/>
              <a:t>Empiricism</a:t>
            </a:r>
            <a:endParaRPr lang="fr-CH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Pursuit</a:t>
            </a:r>
            <a:r>
              <a:rPr lang="fr-CH" dirty="0" smtClean="0"/>
              <a:t> of </a:t>
            </a:r>
            <a:r>
              <a:rPr lang="fr-CH" dirty="0" err="1" smtClean="0"/>
              <a:t>truth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No </a:t>
            </a:r>
            <a:r>
              <a:rPr lang="fr-CH" i="1" dirty="0" smtClean="0"/>
              <a:t>a priori </a:t>
            </a:r>
            <a:r>
              <a:rPr lang="fr-CH" dirty="0" err="1" smtClean="0"/>
              <a:t>knowledge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John </a:t>
            </a:r>
            <a:r>
              <a:rPr lang="fr-CH" dirty="0"/>
              <a:t>S</a:t>
            </a:r>
            <a:r>
              <a:rPr lang="fr-CH" dirty="0" smtClean="0"/>
              <a:t>tuart Mill – </a:t>
            </a:r>
            <a:r>
              <a:rPr lang="fr-CH" dirty="0" err="1" smtClean="0"/>
              <a:t>utilitarian</a:t>
            </a:r>
            <a:r>
              <a:rPr lang="fr-CH" dirty="0" smtClean="0"/>
              <a:t> &amp; strict </a:t>
            </a:r>
            <a:r>
              <a:rPr lang="fr-CH" dirty="0" err="1" smtClean="0"/>
              <a:t>empiricist</a:t>
            </a:r>
            <a:endParaRPr lang="fr-CH" dirty="0" smtClean="0"/>
          </a:p>
          <a:p>
            <a:r>
              <a:rPr lang="fr-CH" dirty="0" smtClean="0"/>
              <a:t>No </a:t>
            </a:r>
            <a:r>
              <a:rPr lang="fr-CH" i="1" dirty="0" smtClean="0"/>
              <a:t>a priori </a:t>
            </a:r>
            <a:r>
              <a:rPr lang="fr-CH" dirty="0" err="1" smtClean="0"/>
              <a:t>knowledge</a:t>
            </a:r>
            <a:endParaRPr lang="fr-CH" dirty="0" smtClean="0"/>
          </a:p>
          <a:p>
            <a:r>
              <a:rPr lang="fr-CH" dirty="0" err="1" smtClean="0"/>
              <a:t>Everything</a:t>
            </a:r>
            <a:r>
              <a:rPr lang="fr-CH" dirty="0" smtClean="0"/>
              <a:t> </a:t>
            </a:r>
            <a:r>
              <a:rPr lang="fr-CH" dirty="0" err="1" smtClean="0"/>
              <a:t>based</a:t>
            </a:r>
            <a:r>
              <a:rPr lang="fr-CH" dirty="0" smtClean="0"/>
              <a:t> on observation</a:t>
            </a:r>
          </a:p>
          <a:p>
            <a:r>
              <a:rPr lang="fr-CH" dirty="0" smtClean="0"/>
              <a:t>Maths </a:t>
            </a:r>
            <a:r>
              <a:rPr lang="fr-CH" dirty="0" err="1" smtClean="0"/>
              <a:t>just</a:t>
            </a:r>
            <a:r>
              <a:rPr lang="fr-CH" dirty="0" smtClean="0"/>
              <a:t> has more consistent </a:t>
            </a:r>
            <a:r>
              <a:rPr lang="fr-CH" dirty="0" err="1" smtClean="0"/>
              <a:t>evidence</a:t>
            </a:r>
            <a:endParaRPr lang="fr-CH" dirty="0" smtClean="0"/>
          </a:p>
          <a:p>
            <a:r>
              <a:rPr lang="fr-CH" dirty="0" smtClean="0"/>
              <a:t>Inductive </a:t>
            </a:r>
            <a:r>
              <a:rPr lang="fr-CH" dirty="0" err="1" smtClean="0"/>
              <a:t>therefore</a:t>
            </a:r>
            <a:r>
              <a:rPr lang="fr-CH" dirty="0" smtClean="0"/>
              <a:t> </a:t>
            </a:r>
            <a:r>
              <a:rPr lang="fr-CH" i="1" dirty="0" smtClean="0"/>
              <a:t>a posteriori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BUT inductive arguments not 100% - maths </a:t>
            </a:r>
            <a:r>
              <a:rPr lang="fr-CH" dirty="0" err="1" smtClean="0">
                <a:solidFill>
                  <a:srgbClr val="FF0000"/>
                </a:solidFill>
              </a:rPr>
              <a:t>is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>
                <a:solidFill>
                  <a:srgbClr val="FF0000"/>
                </a:solidFill>
              </a:rPr>
              <a:t>Maths </a:t>
            </a:r>
            <a:r>
              <a:rPr lang="fr-CH" dirty="0" err="1" smtClean="0">
                <a:solidFill>
                  <a:srgbClr val="FF0000"/>
                </a:solidFill>
              </a:rPr>
              <a:t>follows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different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rules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>
                <a:solidFill>
                  <a:srgbClr val="FF0000"/>
                </a:solidFill>
              </a:rPr>
              <a:t>Not the </a:t>
            </a:r>
            <a:r>
              <a:rPr lang="fr-CH" dirty="0" err="1" smtClean="0">
                <a:solidFill>
                  <a:srgbClr val="FF0000"/>
                </a:solidFill>
              </a:rPr>
              <a:t>result</a:t>
            </a:r>
            <a:r>
              <a:rPr lang="fr-CH" dirty="0" smtClean="0">
                <a:solidFill>
                  <a:srgbClr val="FF0000"/>
                </a:solidFill>
              </a:rPr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empirical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generalisations</a:t>
            </a:r>
            <a:endParaRPr lang="fr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i="1" dirty="0" smtClean="0"/>
              <a:t>A priori </a:t>
            </a:r>
            <a:r>
              <a:rPr lang="fr-CH" dirty="0" smtClean="0"/>
              <a:t>tells us </a:t>
            </a:r>
            <a:r>
              <a:rPr lang="fr-CH" dirty="0" err="1" smtClean="0"/>
              <a:t>nothing</a:t>
            </a:r>
            <a:r>
              <a:rPr lang="fr-CH" dirty="0" smtClean="0"/>
              <a:t> new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fr-CH" i="1" dirty="0" smtClean="0"/>
              <a:t>A priori </a:t>
            </a:r>
            <a:r>
              <a:rPr lang="fr-CH" dirty="0" err="1" smtClean="0"/>
              <a:t>knowledge</a:t>
            </a:r>
            <a:r>
              <a:rPr lang="fr-CH" dirty="0" smtClean="0"/>
              <a:t> are </a:t>
            </a:r>
            <a:r>
              <a:rPr lang="fr-CH" dirty="0" err="1" smtClean="0"/>
              <a:t>analytic</a:t>
            </a:r>
            <a:r>
              <a:rPr lang="fr-CH" dirty="0" smtClean="0"/>
              <a:t> </a:t>
            </a:r>
            <a:r>
              <a:rPr lang="fr-CH" dirty="0" err="1" smtClean="0"/>
              <a:t>truths</a:t>
            </a:r>
            <a:endParaRPr lang="fr-CH" dirty="0" smtClean="0"/>
          </a:p>
          <a:p>
            <a:r>
              <a:rPr lang="fr-CH" dirty="0" smtClean="0"/>
              <a:t>Tell us </a:t>
            </a:r>
            <a:r>
              <a:rPr lang="fr-CH" dirty="0" err="1" smtClean="0"/>
              <a:t>nothing</a:t>
            </a:r>
            <a:r>
              <a:rPr lang="fr-CH" dirty="0" smtClean="0"/>
              <a:t> new as </a:t>
            </a:r>
            <a:r>
              <a:rPr lang="fr-CH" dirty="0" err="1" smtClean="0"/>
              <a:t>knowledge</a:t>
            </a:r>
            <a:r>
              <a:rPr lang="fr-CH" dirty="0" smtClean="0"/>
              <a:t> </a:t>
            </a:r>
            <a:r>
              <a:rPr lang="fr-CH" dirty="0" err="1" smtClean="0"/>
              <a:t>already</a:t>
            </a:r>
            <a:r>
              <a:rPr lang="fr-CH" dirty="0" smtClean="0"/>
              <a:t> </a:t>
            </a:r>
            <a:r>
              <a:rPr lang="fr-CH" dirty="0" err="1" smtClean="0"/>
              <a:t>there</a:t>
            </a:r>
            <a:endParaRPr lang="fr-CH" dirty="0" smtClean="0"/>
          </a:p>
          <a:p>
            <a:r>
              <a:rPr lang="fr-CH" dirty="0" smtClean="0"/>
              <a:t>Just </a:t>
            </a:r>
            <a:r>
              <a:rPr lang="fr-CH" dirty="0" err="1" smtClean="0"/>
              <a:t>needs</a:t>
            </a:r>
            <a:r>
              <a:rPr lang="fr-CH" dirty="0" smtClean="0"/>
              <a:t> </a:t>
            </a:r>
            <a:r>
              <a:rPr lang="fr-CH" dirty="0" err="1" smtClean="0"/>
              <a:t>teasing</a:t>
            </a:r>
            <a:r>
              <a:rPr lang="fr-CH" dirty="0" smtClean="0"/>
              <a:t> out or </a:t>
            </a:r>
            <a:r>
              <a:rPr lang="fr-CH" dirty="0" err="1" smtClean="0"/>
              <a:t>unravelling</a:t>
            </a:r>
            <a:endParaRPr lang="fr-CH" dirty="0" smtClean="0"/>
          </a:p>
          <a:p>
            <a:pPr>
              <a:buNone/>
            </a:pPr>
            <a:r>
              <a:rPr lang="fr-CH" dirty="0"/>
              <a:t>	</a:t>
            </a:r>
            <a:r>
              <a:rPr lang="fr-CH" dirty="0" smtClean="0">
                <a:solidFill>
                  <a:srgbClr val="FF0000"/>
                </a:solidFill>
              </a:rPr>
              <a:t>BUT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Maths and world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Reason</a:t>
            </a:r>
            <a:r>
              <a:rPr lang="fr-CH" dirty="0" smtClean="0">
                <a:solidFill>
                  <a:srgbClr val="FF0000"/>
                </a:solidFill>
              </a:rPr>
              <a:t> and </a:t>
            </a:r>
            <a:r>
              <a:rPr lang="fr-CH" dirty="0" err="1" smtClean="0">
                <a:solidFill>
                  <a:srgbClr val="FF0000"/>
                </a:solidFill>
              </a:rPr>
              <a:t>knowledge</a:t>
            </a:r>
            <a:r>
              <a:rPr lang="fr-CH" dirty="0" smtClean="0">
                <a:solidFill>
                  <a:srgbClr val="FF0000"/>
                </a:solidFill>
              </a:rPr>
              <a:t> of world</a:t>
            </a:r>
            <a:endParaRPr lang="fr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Maths and the world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Geometry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Axiomatic</a:t>
            </a:r>
            <a:r>
              <a:rPr lang="fr-CH" dirty="0" smtClean="0"/>
              <a:t>  system– Euclid`s </a:t>
            </a:r>
            <a:r>
              <a:rPr lang="fr-CH" dirty="0" err="1" smtClean="0"/>
              <a:t>Elements</a:t>
            </a:r>
            <a:endParaRPr lang="fr-CH" dirty="0" smtClean="0"/>
          </a:p>
          <a:p>
            <a:r>
              <a:rPr lang="fr-CH" dirty="0" smtClean="0"/>
              <a:t>Set of </a:t>
            </a:r>
            <a:r>
              <a:rPr lang="fr-CH" dirty="0" err="1" smtClean="0"/>
              <a:t>truths</a:t>
            </a:r>
            <a:r>
              <a:rPr lang="fr-CH" dirty="0" smtClean="0"/>
              <a:t> = </a:t>
            </a:r>
            <a:r>
              <a:rPr lang="fr-CH" dirty="0" err="1" smtClean="0"/>
              <a:t>others</a:t>
            </a:r>
            <a:r>
              <a:rPr lang="fr-CH" dirty="0" smtClean="0"/>
              <a:t> </a:t>
            </a:r>
            <a:r>
              <a:rPr lang="fr-CH" dirty="0" err="1" smtClean="0"/>
              <a:t>follow</a:t>
            </a:r>
            <a:endParaRPr lang="fr-CH" dirty="0" smtClean="0"/>
          </a:p>
          <a:p>
            <a:r>
              <a:rPr lang="fr-CH" dirty="0" smtClean="0"/>
              <a:t>Construction; </a:t>
            </a:r>
            <a:r>
              <a:rPr lang="fr-CH" dirty="0" err="1" smtClean="0"/>
              <a:t>prediction</a:t>
            </a:r>
            <a:r>
              <a:rPr lang="fr-CH" dirty="0" smtClean="0"/>
              <a:t> of </a:t>
            </a:r>
            <a:r>
              <a:rPr lang="fr-CH" dirty="0" err="1" smtClean="0"/>
              <a:t>properties</a:t>
            </a:r>
            <a:r>
              <a:rPr lang="fr-CH" dirty="0" smtClean="0"/>
              <a:t>; </a:t>
            </a:r>
            <a:r>
              <a:rPr lang="fr-CH" dirty="0" err="1" smtClean="0"/>
              <a:t>physical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endParaRPr lang="fr-CH" dirty="0" smtClean="0"/>
          </a:p>
          <a:p>
            <a:r>
              <a:rPr lang="fr-CH" dirty="0" smtClean="0"/>
              <a:t>All have real life applications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BUT </a:t>
            </a:r>
            <a:r>
              <a:rPr lang="fr-CH" dirty="0" err="1" smtClean="0">
                <a:solidFill>
                  <a:srgbClr val="FF0000"/>
                </a:solidFill>
              </a:rPr>
              <a:t>aren</a:t>
            </a:r>
            <a:r>
              <a:rPr lang="fr-CH" dirty="0" smtClean="0">
                <a:solidFill>
                  <a:srgbClr val="FF0000"/>
                </a:solidFill>
              </a:rPr>
              <a:t>`t </a:t>
            </a:r>
            <a:r>
              <a:rPr lang="fr-CH" dirty="0" err="1" smtClean="0">
                <a:solidFill>
                  <a:srgbClr val="FF0000"/>
                </a:solidFill>
              </a:rPr>
              <a:t>they</a:t>
            </a:r>
            <a:r>
              <a:rPr lang="fr-CH" dirty="0" smtClean="0">
                <a:solidFill>
                  <a:srgbClr val="FF0000"/>
                </a:solidFill>
              </a:rPr>
              <a:t> all </a:t>
            </a:r>
            <a:r>
              <a:rPr lang="fr-CH" dirty="0" err="1" smtClean="0">
                <a:solidFill>
                  <a:srgbClr val="FF0000"/>
                </a:solidFill>
              </a:rPr>
              <a:t>just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based</a:t>
            </a:r>
            <a:r>
              <a:rPr lang="fr-CH" dirty="0" smtClean="0">
                <a:solidFill>
                  <a:srgbClr val="FF0000"/>
                </a:solidFill>
              </a:rPr>
              <a:t> on </a:t>
            </a:r>
            <a:r>
              <a:rPr lang="fr-CH" dirty="0" err="1" smtClean="0">
                <a:solidFill>
                  <a:srgbClr val="FF0000"/>
                </a:solidFill>
              </a:rPr>
              <a:t>previous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analytic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truths</a:t>
            </a:r>
            <a:r>
              <a:rPr lang="fr-CH" dirty="0" smtClean="0">
                <a:solidFill>
                  <a:srgbClr val="FF0000"/>
                </a:solidFill>
              </a:rPr>
              <a:t>?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These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truths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themselves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based</a:t>
            </a:r>
            <a:r>
              <a:rPr lang="fr-CH" dirty="0" smtClean="0">
                <a:solidFill>
                  <a:srgbClr val="FF0000"/>
                </a:solidFill>
              </a:rPr>
              <a:t> on </a:t>
            </a:r>
            <a:r>
              <a:rPr lang="fr-CH" dirty="0" err="1" smtClean="0">
                <a:solidFill>
                  <a:srgbClr val="FF0000"/>
                </a:solidFill>
              </a:rPr>
              <a:t>experience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aren</a:t>
            </a:r>
            <a:r>
              <a:rPr lang="fr-CH" dirty="0" smtClean="0">
                <a:solidFill>
                  <a:srgbClr val="FF0000"/>
                </a:solidFill>
              </a:rPr>
              <a:t>`t </a:t>
            </a:r>
            <a:r>
              <a:rPr lang="fr-CH" dirty="0" err="1" smtClean="0">
                <a:solidFill>
                  <a:srgbClr val="FF0000"/>
                </a:solidFill>
              </a:rPr>
              <a:t>they</a:t>
            </a:r>
            <a:r>
              <a:rPr lang="fr-CH" dirty="0" smtClean="0">
                <a:solidFill>
                  <a:srgbClr val="FF0000"/>
                </a:solidFill>
              </a:rPr>
              <a:t>?</a:t>
            </a:r>
            <a:endParaRPr lang="fr-CH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…….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fr-CH" b="1" dirty="0" err="1" smtClean="0">
                <a:solidFill>
                  <a:srgbClr val="FF0000"/>
                </a:solidFill>
              </a:rPr>
              <a:t>Algebra</a:t>
            </a:r>
            <a:endParaRPr lang="fr-CH" b="1" dirty="0" smtClean="0">
              <a:solidFill>
                <a:srgbClr val="FF0000"/>
              </a:solidFill>
            </a:endParaRPr>
          </a:p>
          <a:p>
            <a:r>
              <a:rPr lang="fr-CH" u="sng" dirty="0" err="1" smtClean="0">
                <a:solidFill>
                  <a:srgbClr val="FF0000"/>
                </a:solidFill>
              </a:rPr>
              <a:t>Platonic</a:t>
            </a:r>
            <a:r>
              <a:rPr lang="fr-CH" u="sng" dirty="0" smtClean="0">
                <a:solidFill>
                  <a:srgbClr val="FF0000"/>
                </a:solidFill>
              </a:rPr>
              <a:t> </a:t>
            </a:r>
            <a:r>
              <a:rPr lang="fr-CH" u="sng" dirty="0" err="1" smtClean="0">
                <a:solidFill>
                  <a:srgbClr val="FF0000"/>
                </a:solidFill>
              </a:rPr>
              <a:t>ideals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Relationships</a:t>
            </a:r>
            <a:r>
              <a:rPr lang="fr-CH" dirty="0" smtClean="0"/>
              <a:t> </a:t>
            </a:r>
            <a:r>
              <a:rPr lang="fr-CH" dirty="0" err="1" smtClean="0"/>
              <a:t>between</a:t>
            </a:r>
            <a:r>
              <a:rPr lang="fr-CH" dirty="0" smtClean="0"/>
              <a:t> the </a:t>
            </a:r>
            <a:r>
              <a:rPr lang="fr-CH" dirty="0" err="1" smtClean="0"/>
              <a:t>numbers</a:t>
            </a:r>
            <a:r>
              <a:rPr lang="fr-CH" dirty="0" smtClean="0"/>
              <a:t> the </a:t>
            </a:r>
            <a:r>
              <a:rPr lang="fr-CH" dirty="0" err="1" smtClean="0"/>
              <a:t>key</a:t>
            </a:r>
            <a:endParaRPr lang="fr-CH" dirty="0" smtClean="0"/>
          </a:p>
          <a:p>
            <a:r>
              <a:rPr lang="fr-CH" dirty="0" err="1" smtClean="0"/>
              <a:t>Reason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tell us about the world</a:t>
            </a:r>
          </a:p>
          <a:p>
            <a:r>
              <a:rPr lang="fr-CH" u="sng" dirty="0" err="1" smtClean="0">
                <a:solidFill>
                  <a:srgbClr val="FF0000"/>
                </a:solidFill>
              </a:rPr>
              <a:t>Empiricism</a:t>
            </a:r>
            <a:endParaRPr lang="fr-CH" u="sng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Inductive maths?</a:t>
            </a:r>
          </a:p>
          <a:p>
            <a:r>
              <a:rPr lang="fr-CH" u="sng" dirty="0" err="1" smtClean="0">
                <a:solidFill>
                  <a:srgbClr val="FF0000"/>
                </a:solidFill>
              </a:rPr>
              <a:t>Logicism</a:t>
            </a:r>
            <a:r>
              <a:rPr lang="fr-CH" u="sng" dirty="0" smtClean="0">
                <a:solidFill>
                  <a:srgbClr val="FF0000"/>
                </a:solidFill>
              </a:rPr>
              <a:t> – Russell &amp; Whitehead</a:t>
            </a:r>
          </a:p>
          <a:p>
            <a:r>
              <a:rPr lang="fr-CH" dirty="0" err="1" smtClean="0"/>
              <a:t>Logic</a:t>
            </a:r>
            <a:r>
              <a:rPr lang="fr-CH" dirty="0" smtClean="0"/>
              <a:t> the basis for </a:t>
            </a:r>
            <a:r>
              <a:rPr lang="fr-CH" dirty="0" err="1" smtClean="0"/>
              <a:t>axiomatic</a:t>
            </a:r>
            <a:r>
              <a:rPr lang="fr-CH" dirty="0" smtClean="0"/>
              <a:t> system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BUT </a:t>
            </a:r>
            <a:r>
              <a:rPr lang="fr-CH" dirty="0" err="1" smtClean="0">
                <a:solidFill>
                  <a:srgbClr val="FF0000"/>
                </a:solidFill>
              </a:rPr>
              <a:t>Godels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incompleteness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theorem</a:t>
            </a:r>
            <a:r>
              <a:rPr lang="fr-CH" dirty="0" smtClean="0">
                <a:solidFill>
                  <a:srgbClr val="FF0000"/>
                </a:solidFill>
              </a:rPr>
              <a:t> – </a:t>
            </a:r>
            <a:r>
              <a:rPr lang="fr-CH" dirty="0" err="1" smtClean="0">
                <a:solidFill>
                  <a:srgbClr val="FF0000"/>
                </a:solidFill>
              </a:rPr>
              <a:t>axiom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approach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wrong</a:t>
            </a:r>
            <a:endParaRPr lang="fr-CH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/>
              <a:t>Mathematical</a:t>
            </a:r>
            <a:r>
              <a:rPr lang="fr-CH" dirty="0" smtClean="0"/>
              <a:t> </a:t>
            </a:r>
            <a:r>
              <a:rPr lang="fr-CH" dirty="0" err="1" smtClean="0"/>
              <a:t>truths</a:t>
            </a:r>
            <a:r>
              <a:rPr lang="fr-CH" dirty="0" smtClean="0"/>
              <a:t> = a priori </a:t>
            </a:r>
            <a:r>
              <a:rPr lang="fr-CH" dirty="0" err="1" smtClean="0"/>
              <a:t>knowledge</a:t>
            </a:r>
            <a:endParaRPr lang="fr-CH" dirty="0" smtClean="0"/>
          </a:p>
          <a:p>
            <a:r>
              <a:rPr lang="fr-CH" dirty="0" smtClean="0"/>
              <a:t>BUT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tell us about the world?</a:t>
            </a:r>
          </a:p>
          <a:p>
            <a:r>
              <a:rPr lang="fr-CH" dirty="0" smtClean="0"/>
              <a:t>Descartes</a:t>
            </a:r>
          </a:p>
          <a:p>
            <a:r>
              <a:rPr lang="fr-CH" dirty="0" err="1" smtClean="0"/>
              <a:t>Plato</a:t>
            </a:r>
            <a:endParaRPr lang="fr-CH" dirty="0" smtClean="0"/>
          </a:p>
          <a:p>
            <a:r>
              <a:rPr lang="fr-CH" dirty="0" smtClean="0"/>
              <a:t>Spinoza</a:t>
            </a:r>
          </a:p>
          <a:p>
            <a:r>
              <a:rPr lang="fr-CH" dirty="0" smtClean="0"/>
              <a:t>Leibniz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R</a:t>
            </a:r>
            <a:r>
              <a:rPr lang="fr-CH" dirty="0" err="1" smtClean="0"/>
              <a:t>ationalism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smtClean="0"/>
              <a:t>Can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reason</a:t>
            </a:r>
            <a:r>
              <a:rPr lang="fr-CH" dirty="0" smtClean="0"/>
              <a:t> </a:t>
            </a:r>
            <a:r>
              <a:rPr lang="fr-CH" dirty="0" err="1" smtClean="0"/>
              <a:t>provide</a:t>
            </a:r>
            <a:r>
              <a:rPr lang="fr-CH" dirty="0" smtClean="0"/>
              <a:t> us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r>
              <a:rPr lang="fr-CH" dirty="0" smtClean="0"/>
              <a:t> about the world </a:t>
            </a:r>
            <a:r>
              <a:rPr lang="fr-CH" dirty="0" err="1" smtClean="0"/>
              <a:t>independently</a:t>
            </a:r>
            <a:r>
              <a:rPr lang="fr-CH" dirty="0" smtClean="0"/>
              <a:t> of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senses</a:t>
            </a:r>
            <a:r>
              <a:rPr lang="fr-CH" dirty="0" smtClean="0"/>
              <a:t>?</a:t>
            </a:r>
          </a:p>
          <a:p>
            <a:r>
              <a:rPr lang="fr-CH" dirty="0" err="1" smtClean="0"/>
              <a:t>Knowledge</a:t>
            </a:r>
            <a:endParaRPr lang="fr-CH" dirty="0" smtClean="0"/>
          </a:p>
          <a:p>
            <a:r>
              <a:rPr lang="fr-CH" dirty="0" err="1" smtClean="0"/>
              <a:t>Truths</a:t>
            </a:r>
            <a:endParaRPr lang="fr-CH" dirty="0" smtClean="0"/>
          </a:p>
          <a:p>
            <a:r>
              <a:rPr lang="fr-CH" dirty="0" err="1" smtClean="0"/>
              <a:t>Reasoning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i="1" dirty="0"/>
              <a:t>a</a:t>
            </a:r>
            <a:r>
              <a:rPr lang="fr-CH" i="1" dirty="0" smtClean="0"/>
              <a:t> priori </a:t>
            </a:r>
            <a:r>
              <a:rPr lang="fr-CH" dirty="0"/>
              <a:t>&amp;</a:t>
            </a:r>
            <a:r>
              <a:rPr lang="fr-CH" i="1" dirty="0" smtClean="0"/>
              <a:t> a posteriori </a:t>
            </a:r>
            <a:r>
              <a:rPr lang="fr-CH" dirty="0" err="1" smtClean="0"/>
              <a:t>knowledge</a:t>
            </a:r>
            <a:endParaRPr lang="fr-CH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i="1" dirty="0" smtClean="0">
                <a:solidFill>
                  <a:srgbClr val="FF0000"/>
                </a:solidFill>
              </a:rPr>
              <a:t>A priori</a:t>
            </a:r>
          </a:p>
          <a:p>
            <a:r>
              <a:rPr lang="fr-CH" dirty="0" err="1" smtClean="0"/>
              <a:t>Truths</a:t>
            </a:r>
            <a:r>
              <a:rPr lang="fr-CH" dirty="0" smtClean="0"/>
              <a:t> </a:t>
            </a:r>
            <a:r>
              <a:rPr lang="fr-CH" dirty="0" err="1" smtClean="0"/>
              <a:t>independent</a:t>
            </a:r>
            <a:r>
              <a:rPr lang="fr-CH" dirty="0" smtClean="0"/>
              <a:t> of </a:t>
            </a:r>
            <a:r>
              <a:rPr lang="fr-CH" dirty="0" err="1" smtClean="0"/>
              <a:t>experience</a:t>
            </a:r>
            <a:endParaRPr lang="fr-CH" dirty="0" smtClean="0"/>
          </a:p>
          <a:p>
            <a:r>
              <a:rPr lang="fr-CH" i="1" dirty="0" smtClean="0">
                <a:solidFill>
                  <a:srgbClr val="FF0000"/>
                </a:solidFill>
              </a:rPr>
              <a:t>A posteriori</a:t>
            </a:r>
          </a:p>
          <a:p>
            <a:r>
              <a:rPr lang="fr-CH" dirty="0" err="1" smtClean="0"/>
              <a:t>Truths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are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available</a:t>
            </a:r>
            <a:r>
              <a:rPr lang="fr-CH" dirty="0" smtClean="0"/>
              <a:t> via </a:t>
            </a:r>
            <a:r>
              <a:rPr lang="fr-CH" dirty="0" err="1" smtClean="0"/>
              <a:t>senses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Analytic</a:t>
            </a:r>
            <a:r>
              <a:rPr lang="fr-CH" dirty="0" smtClean="0"/>
              <a:t> &amp; </a:t>
            </a:r>
            <a:r>
              <a:rPr lang="fr-CH" dirty="0" err="1" smtClean="0"/>
              <a:t>Synthetic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Analytical</a:t>
            </a:r>
            <a:r>
              <a:rPr lang="fr-CH" dirty="0" smtClean="0"/>
              <a:t> (</a:t>
            </a:r>
            <a:r>
              <a:rPr lang="fr-CH" dirty="0" err="1" smtClean="0">
                <a:solidFill>
                  <a:srgbClr val="FF0000"/>
                </a:solidFill>
              </a:rPr>
              <a:t>tautological</a:t>
            </a:r>
            <a:r>
              <a:rPr lang="fr-CH" dirty="0" smtClean="0">
                <a:solidFill>
                  <a:srgbClr val="FF0000"/>
                </a:solidFill>
              </a:rPr>
              <a:t> / </a:t>
            </a:r>
            <a:r>
              <a:rPr lang="fr-CH" dirty="0" err="1" smtClean="0">
                <a:solidFill>
                  <a:srgbClr val="FF0000"/>
                </a:solidFill>
              </a:rPr>
              <a:t>logical</a:t>
            </a:r>
            <a:r>
              <a:rPr lang="fr-CH" dirty="0" smtClean="0"/>
              <a:t>)</a:t>
            </a:r>
          </a:p>
          <a:p>
            <a:r>
              <a:rPr lang="fr-CH" dirty="0" err="1" smtClean="0"/>
              <a:t>Truths</a:t>
            </a:r>
            <a:r>
              <a:rPr lang="fr-CH" dirty="0" smtClean="0"/>
              <a:t> </a:t>
            </a:r>
            <a:r>
              <a:rPr lang="fr-CH" dirty="0" err="1" smtClean="0"/>
              <a:t>true</a:t>
            </a:r>
            <a:r>
              <a:rPr lang="fr-CH" dirty="0" smtClean="0"/>
              <a:t> by </a:t>
            </a:r>
            <a:r>
              <a:rPr lang="fr-CH" dirty="0" err="1" smtClean="0"/>
              <a:t>definition</a:t>
            </a:r>
            <a:endParaRPr lang="fr-CH" dirty="0" smtClean="0"/>
          </a:p>
          <a:p>
            <a:r>
              <a:rPr lang="fr-CH" dirty="0" err="1" smtClean="0">
                <a:solidFill>
                  <a:srgbClr val="FF0000"/>
                </a:solidFill>
              </a:rPr>
              <a:t>Synthetic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Truths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additional</a:t>
            </a:r>
            <a:r>
              <a:rPr lang="fr-CH" dirty="0" smtClean="0"/>
              <a:t> support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Necessary</a:t>
            </a:r>
            <a:r>
              <a:rPr lang="fr-CH" dirty="0" smtClean="0"/>
              <a:t> &amp; Contingent </a:t>
            </a:r>
            <a:r>
              <a:rPr lang="fr-CH" dirty="0" err="1" smtClean="0"/>
              <a:t>truths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Necessary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In all possible situations,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truths</a:t>
            </a:r>
            <a:r>
              <a:rPr lang="fr-CH" dirty="0" smtClean="0"/>
              <a:t> are </a:t>
            </a:r>
            <a:r>
              <a:rPr lang="fr-CH" u="sng" dirty="0" err="1" smtClean="0"/>
              <a:t>always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r>
              <a:rPr lang="fr-CH" dirty="0" smtClean="0"/>
              <a:t> </a:t>
            </a:r>
            <a:r>
              <a:rPr lang="fr-CH" dirty="0" err="1" smtClean="0"/>
              <a:t>regardless</a:t>
            </a:r>
            <a:r>
              <a:rPr lang="fr-CH" dirty="0" smtClean="0"/>
              <a:t> of </a:t>
            </a:r>
            <a:r>
              <a:rPr lang="fr-CH" dirty="0" err="1" smtClean="0"/>
              <a:t>events</a:t>
            </a:r>
            <a:endParaRPr lang="fr-CH" dirty="0" smtClean="0"/>
          </a:p>
          <a:p>
            <a:r>
              <a:rPr lang="fr-CH" dirty="0" err="1" smtClean="0"/>
              <a:t>Always</a:t>
            </a:r>
            <a:r>
              <a:rPr lang="fr-CH" dirty="0" smtClean="0"/>
              <a:t> the </a:t>
            </a:r>
            <a:r>
              <a:rPr lang="fr-CH" dirty="0" err="1" smtClean="0"/>
              <a:t>same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Contingent</a:t>
            </a:r>
          </a:p>
          <a:p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truths</a:t>
            </a:r>
            <a:r>
              <a:rPr lang="fr-CH" dirty="0" smtClean="0"/>
              <a:t> </a:t>
            </a:r>
            <a:r>
              <a:rPr lang="fr-CH" dirty="0" err="1" smtClean="0"/>
              <a:t>depend</a:t>
            </a:r>
            <a:r>
              <a:rPr lang="fr-CH" dirty="0" smtClean="0"/>
              <a:t> on the </a:t>
            </a:r>
            <a:r>
              <a:rPr lang="fr-CH" dirty="0" err="1" smtClean="0"/>
              <a:t>circumstances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surround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Could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different</a:t>
            </a:r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Deductive</a:t>
            </a:r>
            <a:r>
              <a:rPr lang="fr-CH" dirty="0" smtClean="0"/>
              <a:t> &amp; Inductive  </a:t>
            </a:r>
            <a:r>
              <a:rPr lang="fr-CH" dirty="0" err="1" smtClean="0"/>
              <a:t>reasoning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rgbClr val="FF0000"/>
                </a:solidFill>
              </a:rPr>
              <a:t>Deductive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reasoning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smtClean="0"/>
              <a:t>If </a:t>
            </a:r>
            <a:r>
              <a:rPr lang="fr-CH" dirty="0" err="1" smtClean="0"/>
              <a:t>premises</a:t>
            </a:r>
            <a:r>
              <a:rPr lang="fr-CH" dirty="0" smtClean="0"/>
              <a:t>/</a:t>
            </a:r>
            <a:r>
              <a:rPr lang="fr-CH" dirty="0" err="1" smtClean="0"/>
              <a:t>reasons</a:t>
            </a:r>
            <a:r>
              <a:rPr lang="fr-CH" dirty="0" smtClean="0"/>
              <a:t> </a:t>
            </a:r>
            <a:r>
              <a:rPr lang="fr-CH" dirty="0" err="1" smtClean="0"/>
              <a:t>true</a:t>
            </a:r>
            <a:r>
              <a:rPr lang="fr-CH" dirty="0" smtClean="0"/>
              <a:t>, conclusion </a:t>
            </a:r>
            <a:r>
              <a:rPr lang="fr-CH" dirty="0" err="1" smtClean="0"/>
              <a:t>true</a:t>
            </a:r>
            <a:r>
              <a:rPr lang="fr-CH" dirty="0" smtClean="0"/>
              <a:t> </a:t>
            </a:r>
          </a:p>
          <a:p>
            <a:r>
              <a:rPr lang="fr-CH" dirty="0" err="1" smtClean="0"/>
              <a:t>Deductively</a:t>
            </a:r>
            <a:r>
              <a:rPr lang="fr-CH" dirty="0" smtClean="0"/>
              <a:t> </a:t>
            </a:r>
            <a:r>
              <a:rPr lang="fr-CH" u="sng" dirty="0" err="1" smtClean="0"/>
              <a:t>valid</a:t>
            </a:r>
            <a:endParaRPr lang="fr-CH" u="sng" dirty="0" smtClean="0"/>
          </a:p>
          <a:p>
            <a:r>
              <a:rPr lang="fr-CH" dirty="0" smtClean="0"/>
              <a:t>Attractive as arguments as </a:t>
            </a:r>
            <a:r>
              <a:rPr lang="fr-CH" dirty="0" err="1" smtClean="0"/>
              <a:t>strong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BUT </a:t>
            </a:r>
            <a:r>
              <a:rPr lang="fr-CH" dirty="0" err="1" smtClean="0">
                <a:solidFill>
                  <a:srgbClr val="FF0000"/>
                </a:solidFill>
              </a:rPr>
              <a:t>reasoning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diff</a:t>
            </a:r>
            <a:r>
              <a:rPr lang="fr-CH" dirty="0" smtClean="0">
                <a:solidFill>
                  <a:srgbClr val="FF0000"/>
                </a:solidFill>
              </a:rPr>
              <a:t> to arguments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If </a:t>
            </a:r>
            <a:r>
              <a:rPr lang="fr-CH" dirty="0" err="1" smtClean="0">
                <a:solidFill>
                  <a:srgbClr val="FF0000"/>
                </a:solidFill>
              </a:rPr>
              <a:t>premises</a:t>
            </a:r>
            <a:r>
              <a:rPr lang="fr-CH" dirty="0" smtClean="0">
                <a:solidFill>
                  <a:srgbClr val="FF0000"/>
                </a:solidFill>
              </a:rPr>
              <a:t> false, conclusion false – </a:t>
            </a:r>
            <a:r>
              <a:rPr lang="fr-CH" dirty="0" err="1" smtClean="0">
                <a:solidFill>
                  <a:srgbClr val="FF0000"/>
                </a:solidFill>
              </a:rPr>
              <a:t>still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u="sng" dirty="0" err="1" smtClean="0">
                <a:solidFill>
                  <a:srgbClr val="FF0000"/>
                </a:solidFill>
              </a:rPr>
              <a:t>valid</a:t>
            </a:r>
            <a:endParaRPr lang="fr-CH" u="sng" dirty="0" smtClean="0">
              <a:solidFill>
                <a:srgbClr val="FF0000"/>
              </a:solidFill>
            </a:endParaRPr>
          </a:p>
          <a:p>
            <a:r>
              <a:rPr lang="fr-CH" dirty="0" smtClean="0">
                <a:solidFill>
                  <a:srgbClr val="FF0000"/>
                </a:solidFill>
              </a:rPr>
              <a:t>Never </a:t>
            </a:r>
            <a:r>
              <a:rPr lang="fr-CH" dirty="0" err="1" smtClean="0">
                <a:solidFill>
                  <a:srgbClr val="FF0000"/>
                </a:solidFill>
              </a:rPr>
              <a:t>gives</a:t>
            </a:r>
            <a:r>
              <a:rPr lang="fr-CH" dirty="0" smtClean="0">
                <a:solidFill>
                  <a:srgbClr val="FF0000"/>
                </a:solidFill>
              </a:rPr>
              <a:t> us </a:t>
            </a:r>
            <a:r>
              <a:rPr lang="fr-CH" dirty="0" err="1" smtClean="0">
                <a:solidFill>
                  <a:srgbClr val="FF0000"/>
                </a:solidFill>
              </a:rPr>
              <a:t>anything</a:t>
            </a:r>
            <a:r>
              <a:rPr lang="fr-CH" dirty="0" smtClean="0">
                <a:solidFill>
                  <a:srgbClr val="FF0000"/>
                </a:solidFill>
              </a:rPr>
              <a:t> new in </a:t>
            </a:r>
            <a:r>
              <a:rPr lang="fr-CH" dirty="0" err="1" smtClean="0">
                <a:solidFill>
                  <a:srgbClr val="FF0000"/>
                </a:solidFill>
              </a:rPr>
              <a:t>our</a:t>
            </a:r>
            <a:r>
              <a:rPr lang="fr-CH" dirty="0" smtClean="0">
                <a:solidFill>
                  <a:srgbClr val="FF0000"/>
                </a:solidFill>
              </a:rPr>
              <a:t> conclusions</a:t>
            </a:r>
          </a:p>
          <a:p>
            <a:endParaRPr lang="fr-CH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……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CH" dirty="0" smtClean="0">
                <a:solidFill>
                  <a:srgbClr val="FF0000"/>
                </a:solidFill>
              </a:rPr>
              <a:t>Inductive </a:t>
            </a:r>
            <a:r>
              <a:rPr lang="fr-CH" dirty="0" err="1" smtClean="0">
                <a:solidFill>
                  <a:srgbClr val="FF0000"/>
                </a:solidFill>
              </a:rPr>
              <a:t>reasoning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Attempts</a:t>
            </a:r>
            <a:r>
              <a:rPr lang="fr-CH" dirty="0" smtClean="0"/>
              <a:t> to </a:t>
            </a:r>
            <a:r>
              <a:rPr lang="fr-CH" dirty="0" err="1" smtClean="0"/>
              <a:t>overcome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limitations</a:t>
            </a:r>
          </a:p>
          <a:p>
            <a:r>
              <a:rPr lang="fr-CH" dirty="0" err="1"/>
              <a:t>B</a:t>
            </a:r>
            <a:r>
              <a:rPr lang="fr-CH" dirty="0" err="1" smtClean="0"/>
              <a:t>ased</a:t>
            </a:r>
            <a:r>
              <a:rPr lang="fr-CH" dirty="0" smtClean="0"/>
              <a:t> on </a:t>
            </a:r>
            <a:r>
              <a:rPr lang="fr-CH" dirty="0" err="1" smtClean="0"/>
              <a:t>generalised</a:t>
            </a:r>
            <a:r>
              <a:rPr lang="fr-CH" dirty="0" smtClean="0"/>
              <a:t> </a:t>
            </a:r>
            <a:r>
              <a:rPr lang="fr-CH" dirty="0" err="1" smtClean="0"/>
              <a:t>reasons</a:t>
            </a:r>
            <a:r>
              <a:rPr lang="fr-CH" dirty="0" smtClean="0"/>
              <a:t> </a:t>
            </a:r>
            <a:r>
              <a:rPr lang="fr-CH" dirty="0" err="1" smtClean="0"/>
              <a:t>acquired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observations </a:t>
            </a:r>
            <a:endParaRPr lang="fr-CH" dirty="0"/>
          </a:p>
          <a:p>
            <a:r>
              <a:rPr lang="fr-CH" dirty="0" err="1" smtClean="0"/>
              <a:t>Allows</a:t>
            </a:r>
            <a:r>
              <a:rPr lang="fr-CH" dirty="0" smtClean="0"/>
              <a:t> us to </a:t>
            </a:r>
            <a:r>
              <a:rPr lang="fr-CH" dirty="0" err="1" smtClean="0"/>
              <a:t>reach</a:t>
            </a:r>
            <a:r>
              <a:rPr lang="fr-CH" dirty="0" smtClean="0"/>
              <a:t> new conclusions in </a:t>
            </a:r>
            <a:r>
              <a:rPr lang="fr-CH" dirty="0" err="1" smtClean="0"/>
              <a:t>args</a:t>
            </a:r>
            <a:endParaRPr lang="fr-CH" dirty="0" smtClean="0"/>
          </a:p>
          <a:p>
            <a:r>
              <a:rPr lang="fr-CH" dirty="0" smtClean="0">
                <a:solidFill>
                  <a:srgbClr val="FF0000"/>
                </a:solidFill>
              </a:rPr>
              <a:t>BUT </a:t>
            </a:r>
            <a:r>
              <a:rPr lang="fr-CH" dirty="0" err="1" smtClean="0">
                <a:solidFill>
                  <a:srgbClr val="FF0000"/>
                </a:solidFill>
              </a:rPr>
              <a:t>reasoning</a:t>
            </a:r>
            <a:r>
              <a:rPr lang="fr-CH" dirty="0" smtClean="0">
                <a:solidFill>
                  <a:srgbClr val="FF0000"/>
                </a:solidFill>
              </a:rPr>
              <a:t>  </a:t>
            </a:r>
            <a:r>
              <a:rPr lang="fr-CH" dirty="0" err="1" smtClean="0">
                <a:solidFill>
                  <a:srgbClr val="FF0000"/>
                </a:solidFill>
              </a:rPr>
              <a:t>diff</a:t>
            </a:r>
            <a:r>
              <a:rPr lang="fr-CH" dirty="0" smtClean="0">
                <a:solidFill>
                  <a:srgbClr val="FF0000"/>
                </a:solidFill>
              </a:rPr>
              <a:t> to arguments</a:t>
            </a:r>
          </a:p>
          <a:p>
            <a:r>
              <a:rPr lang="fr-CH" dirty="0" err="1" smtClean="0">
                <a:solidFill>
                  <a:srgbClr val="FF0000"/>
                </a:solidFill>
              </a:rPr>
              <a:t>Even</a:t>
            </a:r>
            <a:r>
              <a:rPr lang="fr-CH" dirty="0" smtClean="0">
                <a:solidFill>
                  <a:srgbClr val="FF0000"/>
                </a:solidFill>
              </a:rPr>
              <a:t> if </a:t>
            </a:r>
            <a:r>
              <a:rPr lang="fr-CH" dirty="0" err="1" smtClean="0">
                <a:solidFill>
                  <a:srgbClr val="FF0000"/>
                </a:solidFill>
              </a:rPr>
              <a:t>reasons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true</a:t>
            </a:r>
            <a:r>
              <a:rPr lang="fr-CH" dirty="0" smtClean="0">
                <a:solidFill>
                  <a:srgbClr val="FF0000"/>
                </a:solidFill>
              </a:rPr>
              <a:t>, conclusions </a:t>
            </a:r>
            <a:r>
              <a:rPr lang="fr-CH" dirty="0" err="1" smtClean="0">
                <a:solidFill>
                  <a:srgbClr val="FF0000"/>
                </a:solidFill>
              </a:rPr>
              <a:t>can</a:t>
            </a:r>
            <a:r>
              <a:rPr lang="fr-CH" dirty="0" smtClean="0">
                <a:solidFill>
                  <a:srgbClr val="FF0000"/>
                </a:solidFill>
              </a:rPr>
              <a:t> </a:t>
            </a:r>
            <a:r>
              <a:rPr lang="fr-CH" dirty="0" err="1" smtClean="0">
                <a:solidFill>
                  <a:srgbClr val="FF0000"/>
                </a:solidFill>
              </a:rPr>
              <a:t>be</a:t>
            </a:r>
            <a:r>
              <a:rPr lang="fr-CH" dirty="0" smtClean="0">
                <a:solidFill>
                  <a:srgbClr val="FF0000"/>
                </a:solidFill>
              </a:rPr>
              <a:t> false</a:t>
            </a:r>
          </a:p>
          <a:p>
            <a:r>
              <a:rPr lang="fr-CH" dirty="0" smtClean="0">
                <a:solidFill>
                  <a:srgbClr val="FF0000"/>
                </a:solidFill>
              </a:rPr>
              <a:t>Conclusions </a:t>
            </a:r>
            <a:r>
              <a:rPr lang="fr-CH" dirty="0" err="1" smtClean="0">
                <a:solidFill>
                  <a:srgbClr val="FF0000"/>
                </a:solidFill>
              </a:rPr>
              <a:t>never</a:t>
            </a:r>
            <a:r>
              <a:rPr lang="fr-CH" dirty="0" smtClean="0">
                <a:solidFill>
                  <a:srgbClr val="FF0000"/>
                </a:solidFill>
              </a:rPr>
              <a:t> 100%; </a:t>
            </a:r>
            <a:r>
              <a:rPr lang="fr-CH" dirty="0" err="1" smtClean="0">
                <a:solidFill>
                  <a:srgbClr val="FF0000"/>
                </a:solidFill>
              </a:rPr>
              <a:t>matter</a:t>
            </a:r>
            <a:r>
              <a:rPr lang="fr-CH" dirty="0" smtClean="0">
                <a:solidFill>
                  <a:srgbClr val="FF0000"/>
                </a:solidFill>
              </a:rPr>
              <a:t> of </a:t>
            </a:r>
            <a:r>
              <a:rPr lang="fr-CH" dirty="0" err="1" smtClean="0">
                <a:solidFill>
                  <a:srgbClr val="FF0000"/>
                </a:solidFill>
              </a:rPr>
              <a:t>degree</a:t>
            </a:r>
            <a:endParaRPr lang="fr-CH" dirty="0" smtClean="0">
              <a:solidFill>
                <a:srgbClr val="FF0000"/>
              </a:solidFill>
            </a:endParaRPr>
          </a:p>
          <a:p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Can </a:t>
            </a:r>
            <a:r>
              <a:rPr lang="fr-CH" dirty="0" err="1" smtClean="0"/>
              <a:t>reason</a:t>
            </a:r>
            <a:r>
              <a:rPr lang="fr-CH" dirty="0" smtClean="0"/>
              <a:t> </a:t>
            </a:r>
            <a:r>
              <a:rPr lang="fr-CH" dirty="0" err="1" smtClean="0"/>
              <a:t>alone</a:t>
            </a:r>
            <a:r>
              <a:rPr lang="fr-CH" dirty="0" smtClean="0"/>
              <a:t> </a:t>
            </a:r>
            <a:r>
              <a:rPr lang="fr-CH" dirty="0" err="1" smtClean="0"/>
              <a:t>give</a:t>
            </a:r>
            <a:r>
              <a:rPr lang="fr-CH" dirty="0" smtClean="0"/>
              <a:t> us </a:t>
            </a:r>
            <a:r>
              <a:rPr lang="fr-CH" dirty="0" err="1" smtClean="0"/>
              <a:t>knowledge</a:t>
            </a:r>
            <a:r>
              <a:rPr lang="fr-CH" dirty="0"/>
              <a:t>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Rationalists</a:t>
            </a:r>
            <a:r>
              <a:rPr lang="fr-CH" dirty="0" smtClean="0">
                <a:solidFill>
                  <a:srgbClr val="FF0000"/>
                </a:solidFill>
              </a:rPr>
              <a:t> – </a:t>
            </a:r>
            <a:r>
              <a:rPr lang="fr-CH" dirty="0" err="1" smtClean="0">
                <a:solidFill>
                  <a:srgbClr val="FF0000"/>
                </a:solidFill>
              </a:rPr>
              <a:t>Yes</a:t>
            </a:r>
            <a:endParaRPr lang="fr-CH" dirty="0" smtClean="0">
              <a:solidFill>
                <a:srgbClr val="FF0000"/>
              </a:solidFill>
            </a:endParaRPr>
          </a:p>
          <a:p>
            <a:r>
              <a:rPr lang="fr-CH" dirty="0" err="1" smtClean="0"/>
              <a:t>Logic</a:t>
            </a:r>
            <a:endParaRPr lang="fr-CH" dirty="0" smtClean="0"/>
          </a:p>
          <a:p>
            <a:r>
              <a:rPr lang="fr-CH" dirty="0" smtClean="0"/>
              <a:t>Maths</a:t>
            </a:r>
          </a:p>
          <a:p>
            <a:r>
              <a:rPr lang="fr-CH" dirty="0" err="1" smtClean="0"/>
              <a:t>Empirical</a:t>
            </a:r>
            <a:r>
              <a:rPr lang="fr-CH" dirty="0" smtClean="0"/>
              <a:t> </a:t>
            </a:r>
            <a:r>
              <a:rPr lang="fr-CH" dirty="0" err="1" smtClean="0"/>
              <a:t>truths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…</a:t>
            </a:r>
            <a:r>
              <a:rPr lang="fr-CH" dirty="0" err="1" smtClean="0"/>
              <a:t>reason</a:t>
            </a:r>
            <a:r>
              <a:rPr lang="fr-CH" dirty="0" smtClean="0"/>
              <a:t> </a:t>
            </a:r>
            <a:r>
              <a:rPr lang="fr-CH" dirty="0" err="1" smtClean="0"/>
              <a:t>give</a:t>
            </a:r>
            <a:r>
              <a:rPr lang="fr-CH" dirty="0" smtClean="0"/>
              <a:t> us </a:t>
            </a:r>
            <a:r>
              <a:rPr lang="fr-CH" dirty="0" err="1" smtClean="0"/>
              <a:t>knowledge</a:t>
            </a:r>
            <a:r>
              <a:rPr lang="fr-CH" dirty="0" smtClean="0"/>
              <a:t>? (II)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CH" dirty="0" err="1" smtClean="0">
                <a:solidFill>
                  <a:srgbClr val="FF0000"/>
                </a:solidFill>
              </a:rPr>
              <a:t>Empiricists</a:t>
            </a:r>
            <a:r>
              <a:rPr lang="fr-CH" dirty="0" smtClean="0">
                <a:solidFill>
                  <a:srgbClr val="FF0000"/>
                </a:solidFill>
              </a:rPr>
              <a:t> – No</a:t>
            </a:r>
          </a:p>
          <a:p>
            <a:r>
              <a:rPr lang="fr-CH" dirty="0" err="1" smtClean="0"/>
              <a:t>Knowledge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i="1" dirty="0" smtClean="0"/>
              <a:t>a posteriori </a:t>
            </a:r>
          </a:p>
          <a:p>
            <a:pPr>
              <a:buNone/>
            </a:pPr>
            <a:r>
              <a:rPr lang="fr-CH" i="1" dirty="0"/>
              <a:t>	</a:t>
            </a:r>
            <a:r>
              <a:rPr lang="fr-CH" u="sng" dirty="0" smtClean="0"/>
              <a:t>OR</a:t>
            </a:r>
          </a:p>
          <a:p>
            <a:r>
              <a:rPr lang="fr-CH" dirty="0" err="1" smtClean="0"/>
              <a:t>Knowledge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i="1" dirty="0" smtClean="0"/>
              <a:t>a priori </a:t>
            </a:r>
            <a:r>
              <a:rPr lang="fr-CH" dirty="0" smtClean="0"/>
              <a:t>tells us </a:t>
            </a:r>
            <a:r>
              <a:rPr lang="fr-CH" dirty="0" err="1" smtClean="0"/>
              <a:t>nothing</a:t>
            </a:r>
            <a:r>
              <a:rPr lang="fr-CH" dirty="0" smtClean="0"/>
              <a:t> new</a:t>
            </a:r>
          </a:p>
          <a:p>
            <a:endParaRPr lang="fr-CH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253</TotalTime>
  <Words>400</Words>
  <Application>Microsoft Office PowerPoint</Application>
  <PresentationFormat>Affichage à l'écran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Civil</vt:lpstr>
      <vt:lpstr>Pursuit of truth</vt:lpstr>
      <vt:lpstr>Rationalism</vt:lpstr>
      <vt:lpstr>a priori &amp; a posteriori knowledge</vt:lpstr>
      <vt:lpstr>Analytic &amp; Synthetic truth</vt:lpstr>
      <vt:lpstr>Necessary &amp; Contingent truths</vt:lpstr>
      <vt:lpstr>Deductive &amp; Inductive  reasoning</vt:lpstr>
      <vt:lpstr>……</vt:lpstr>
      <vt:lpstr>Can reason alone give us knowledge?</vt:lpstr>
      <vt:lpstr>…reason give us knowledge? (II)</vt:lpstr>
      <vt:lpstr>No a priori knowledge</vt:lpstr>
      <vt:lpstr>A priori tells us nothing new</vt:lpstr>
      <vt:lpstr>Maths and the world</vt:lpstr>
      <vt:lpstr>…….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Pursuit of knowledge</dc:title>
  <dc:creator>james.cormick</dc:creator>
  <cp:lastModifiedBy>james.cormick</cp:lastModifiedBy>
  <cp:revision>26</cp:revision>
  <dcterms:created xsi:type="dcterms:W3CDTF">2012-12-06T10:08:23Z</dcterms:created>
  <dcterms:modified xsi:type="dcterms:W3CDTF">2012-12-06T14:22:00Z</dcterms:modified>
</cp:coreProperties>
</file>