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3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63"/>
    <p:restoredTop sz="94669"/>
  </p:normalViewPr>
  <p:slideViewPr>
    <p:cSldViewPr snapToGrid="0" snapToObjects="1">
      <p:cViewPr varScale="1">
        <p:scale>
          <a:sx n="129" d="100"/>
          <a:sy n="129" d="100"/>
        </p:scale>
        <p:origin x="3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9AAC-DA2F-D243-A399-5B36C6AB96F3}" type="datetimeFigureOut">
              <a:rPr lang="en-US" smtClean="0"/>
              <a:t>2/8/19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89A4-B056-B540-ADCA-6B1D7E695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9AAC-DA2F-D243-A399-5B36C6AB96F3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89A4-B056-B540-ADCA-6B1D7E695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9AAC-DA2F-D243-A399-5B36C6AB96F3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89A4-B056-B540-ADCA-6B1D7E695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9AAC-DA2F-D243-A399-5B36C6AB96F3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89A4-B056-B540-ADCA-6B1D7E6954A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9AAC-DA2F-D243-A399-5B36C6AB96F3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89A4-B056-B540-ADCA-6B1D7E695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9AAC-DA2F-D243-A399-5B36C6AB96F3}" type="datetimeFigureOut">
              <a:rPr lang="en-US" smtClean="0"/>
              <a:t>2/8/19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89A4-B056-B540-ADCA-6B1D7E695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9AAC-DA2F-D243-A399-5B36C6AB96F3}" type="datetimeFigureOut">
              <a:rPr lang="en-US" smtClean="0"/>
              <a:t>2/8/19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89A4-B056-B540-ADCA-6B1D7E695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9AAC-DA2F-D243-A399-5B36C6AB96F3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89A4-B056-B540-ADCA-6B1D7E695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9AAC-DA2F-D243-A399-5B36C6AB96F3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89A4-B056-B540-ADCA-6B1D7E695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9AAC-DA2F-D243-A399-5B36C6AB96F3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89A4-B056-B540-ADCA-6B1D7E695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9AAC-DA2F-D243-A399-5B36C6AB96F3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89A4-B056-B540-ADCA-6B1D7E695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9AAC-DA2F-D243-A399-5B36C6AB96F3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89A4-B056-B540-ADCA-6B1D7E695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9AAC-DA2F-D243-A399-5B36C6AB96F3}" type="datetimeFigureOut">
              <a:rPr lang="en-US" smtClean="0"/>
              <a:t>2/8/19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89A4-B056-B540-ADCA-6B1D7E695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9AAC-DA2F-D243-A399-5B36C6AB96F3}" type="datetimeFigureOut">
              <a:rPr lang="en-US" smtClean="0"/>
              <a:t>2/8/19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89A4-B056-B540-ADCA-6B1D7E695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9AAC-DA2F-D243-A399-5B36C6AB96F3}" type="datetimeFigureOut">
              <a:rPr lang="en-US" smtClean="0"/>
              <a:t>2/8/19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89A4-B056-B540-ADCA-6B1D7E695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9AAC-DA2F-D243-A399-5B36C6AB96F3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89A4-B056-B540-ADCA-6B1D7E695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9AAC-DA2F-D243-A399-5B36C6AB96F3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89A4-B056-B540-ADCA-6B1D7E695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8939AAC-DA2F-D243-A399-5B36C6AB96F3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60589A4-B056-B540-ADCA-6B1D7E695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434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36" r:id="rId13"/>
    <p:sldLayoutId id="2147484037" r:id="rId14"/>
    <p:sldLayoutId id="2147484038" r:id="rId15"/>
    <p:sldLayoutId id="2147484039" r:id="rId16"/>
    <p:sldLayoutId id="214748404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War for France 1940-45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I) Preparations and invasion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35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99886"/>
          </a:xfrm>
        </p:spPr>
        <p:txBody>
          <a:bodyPr/>
          <a:lstStyle/>
          <a:p>
            <a:r>
              <a:rPr lang="en-US" dirty="0" smtClean="0"/>
              <a:t>Preparations </a:t>
            </a:r>
            <a:r>
              <a:rPr lang="mr-IN" dirty="0" smtClean="0"/>
              <a:t>–</a:t>
            </a:r>
            <a:r>
              <a:rPr lang="en-US" dirty="0" smtClean="0"/>
              <a:t> 1920s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4" y="1509486"/>
            <a:ext cx="11379200" cy="5210628"/>
          </a:xfrm>
        </p:spPr>
        <p:txBody>
          <a:bodyPr>
            <a:normAutofit fontScale="8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FF00"/>
                </a:solidFill>
              </a:rPr>
              <a:t>”We could hope that time would work for us, if we could use it to our full advantage..”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i="1" dirty="0" smtClean="0"/>
              <a:t>General </a:t>
            </a:r>
            <a:r>
              <a:rPr lang="en-US" i="1" dirty="0" err="1" smtClean="0"/>
              <a:t>Gamelin</a:t>
            </a:r>
            <a:r>
              <a:rPr lang="en-US" i="1" dirty="0" smtClean="0"/>
              <a:t>, 1956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1920s onwards saw </a:t>
            </a:r>
            <a:r>
              <a:rPr lang="en-US" dirty="0"/>
              <a:t>F</a:t>
            </a:r>
            <a:r>
              <a:rPr lang="en-US" dirty="0" smtClean="0"/>
              <a:t>rance limited in the choices of plans she could make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French military + imperial legacy combined w/WWI legacy to complicate matters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Huge global empire </a:t>
            </a:r>
            <a:r>
              <a:rPr lang="mr-IN" dirty="0" smtClean="0"/>
              <a:t>–</a:t>
            </a:r>
            <a:r>
              <a:rPr lang="en-US" dirty="0" smtClean="0"/>
              <a:t> N+ W Africa; Indochina; China </a:t>
            </a:r>
            <a:r>
              <a:rPr lang="mr-IN" dirty="0" smtClean="0"/>
              <a:t>…</a:t>
            </a:r>
            <a:r>
              <a:rPr lang="fr-CH" dirty="0" smtClean="0"/>
              <a:t>..</a:t>
            </a:r>
            <a:endParaRPr lang="en-US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B</a:t>
            </a:r>
            <a:r>
              <a:rPr lang="en-US" dirty="0" smtClean="0"/>
              <a:t>ut huge post war shortages in manpower (1 358 000 d./4 266 000 w.)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Unprecedented levels of Industrial, agricultural + social damage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France only a ‘survivor of a kind’ by 1919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Military strategy focus on maintaining status quo </a:t>
            </a:r>
            <a:r>
              <a:rPr lang="mr-IN" dirty="0" smtClean="0"/>
              <a:t>–</a:t>
            </a:r>
            <a:r>
              <a:rPr lang="en-US" dirty="0" smtClean="0"/>
              <a:t> peace + security &gt; war + revenge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>
                <a:solidFill>
                  <a:srgbClr val="FFFF00"/>
                </a:solidFill>
              </a:rPr>
              <a:t>“security first</a:t>
            </a:r>
            <a:r>
              <a:rPr lang="mr-IN" dirty="0" smtClean="0">
                <a:solidFill>
                  <a:srgbClr val="FFFF00"/>
                </a:solidFill>
              </a:rPr>
              <a:t>…</a:t>
            </a:r>
            <a:r>
              <a:rPr lang="fr-CH" dirty="0" err="1" smtClean="0">
                <a:solidFill>
                  <a:srgbClr val="FFFF00"/>
                </a:solidFill>
              </a:rPr>
              <a:t>around</a:t>
            </a:r>
            <a:r>
              <a:rPr lang="fr-CH" dirty="0" smtClean="0">
                <a:solidFill>
                  <a:srgbClr val="FFFF00"/>
                </a:solidFill>
              </a:rPr>
              <a:t> collective </a:t>
            </a:r>
            <a:r>
              <a:rPr lang="fr-CH" dirty="0" err="1" smtClean="0">
                <a:solidFill>
                  <a:srgbClr val="FFFF00"/>
                </a:solidFill>
              </a:rPr>
              <a:t>security</a:t>
            </a:r>
            <a:r>
              <a:rPr lang="fr-CH" dirty="0" smtClean="0">
                <a:solidFill>
                  <a:srgbClr val="FFFF00"/>
                </a:solidFill>
              </a:rPr>
              <a:t> </a:t>
            </a:r>
            <a:r>
              <a:rPr lang="fr-CH" dirty="0" err="1" smtClean="0">
                <a:solidFill>
                  <a:srgbClr val="FFFF00"/>
                </a:solidFill>
              </a:rPr>
              <a:t>through</a:t>
            </a:r>
            <a:r>
              <a:rPr lang="fr-CH" dirty="0" smtClean="0">
                <a:solidFill>
                  <a:srgbClr val="FFFF00"/>
                </a:solidFill>
              </a:rPr>
              <a:t> the </a:t>
            </a:r>
            <a:r>
              <a:rPr lang="fr-CH" dirty="0" err="1" smtClean="0">
                <a:solidFill>
                  <a:srgbClr val="FFFF00"/>
                </a:solidFill>
              </a:rPr>
              <a:t>lon</a:t>
            </a:r>
            <a:r>
              <a:rPr lang="fr-CH" dirty="0" smtClean="0">
                <a:solidFill>
                  <a:srgbClr val="FFFF00"/>
                </a:solidFill>
              </a:rPr>
              <a:t>” </a:t>
            </a:r>
            <a:r>
              <a:rPr lang="fr-CH" i="1" dirty="0" smtClean="0"/>
              <a:t>RJ Young, 1991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CH" dirty="0" err="1" smtClean="0"/>
              <a:t>Methods</a:t>
            </a:r>
            <a:r>
              <a:rPr lang="fr-CH" dirty="0" smtClean="0"/>
              <a:t> of </a:t>
            </a:r>
            <a:r>
              <a:rPr lang="fr-CH" dirty="0" err="1" smtClean="0"/>
              <a:t>legalistic</a:t>
            </a:r>
            <a:r>
              <a:rPr lang="fr-CH" dirty="0" smtClean="0"/>
              <a:t> + </a:t>
            </a:r>
            <a:r>
              <a:rPr lang="fr-CH" dirty="0" err="1" smtClean="0"/>
              <a:t>treaty</a:t>
            </a:r>
            <a:r>
              <a:rPr lang="fr-CH" dirty="0" smtClean="0"/>
              <a:t> </a:t>
            </a:r>
            <a:r>
              <a:rPr lang="fr-CH" dirty="0" err="1" smtClean="0"/>
              <a:t>based</a:t>
            </a:r>
            <a:r>
              <a:rPr lang="fr-CH" dirty="0" smtClean="0"/>
              <a:t> </a:t>
            </a:r>
            <a:r>
              <a:rPr lang="fr-CH" dirty="0" err="1" smtClean="0"/>
              <a:t>statecraft</a:t>
            </a:r>
            <a:endParaRPr lang="fr-CH" dirty="0" smtClean="0"/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fr-CH" dirty="0" smtClean="0"/>
              <a:t>1919 - LON 1919 </a:t>
            </a:r>
            <a:r>
              <a:rPr lang="fr-CH" dirty="0" err="1" smtClean="0"/>
              <a:t>onwards</a:t>
            </a:r>
            <a:endParaRPr lang="fr-CH" dirty="0" smtClean="0"/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fr-CH" dirty="0" smtClean="0"/>
              <a:t>1922 </a:t>
            </a:r>
            <a:r>
              <a:rPr lang="mr-IN" dirty="0" smtClean="0"/>
              <a:t>–</a:t>
            </a:r>
            <a:r>
              <a:rPr lang="fr-CH" dirty="0" smtClean="0"/>
              <a:t> Washington </a:t>
            </a:r>
            <a:r>
              <a:rPr lang="fr-CH" dirty="0" err="1" smtClean="0"/>
              <a:t>treaty</a:t>
            </a:r>
            <a:endParaRPr lang="fr-CH" dirty="0" smtClean="0"/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fr-CH" dirty="0" smtClean="0"/>
              <a:t>1925 - Geneva </a:t>
            </a:r>
            <a:r>
              <a:rPr lang="fr-CH" dirty="0" err="1" smtClean="0"/>
              <a:t>protocols</a:t>
            </a:r>
            <a:r>
              <a:rPr lang="fr-CH" dirty="0" smtClean="0"/>
              <a:t> 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fr-CH" dirty="0" smtClean="0"/>
              <a:t>1925 - Locarno accords 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fr-CH" dirty="0" smtClean="0"/>
              <a:t>1928 - </a:t>
            </a:r>
            <a:r>
              <a:rPr lang="fr-CH" dirty="0" err="1"/>
              <a:t>K</a:t>
            </a:r>
            <a:r>
              <a:rPr lang="fr-CH" dirty="0" err="1" smtClean="0"/>
              <a:t>ellog</a:t>
            </a:r>
            <a:r>
              <a:rPr lang="fr-CH" dirty="0" smtClean="0"/>
              <a:t> </a:t>
            </a:r>
            <a:r>
              <a:rPr lang="fr-CH" dirty="0"/>
              <a:t>B</a:t>
            </a:r>
            <a:r>
              <a:rPr lang="fr-CH" dirty="0" smtClean="0"/>
              <a:t>riand </a:t>
            </a:r>
            <a:r>
              <a:rPr lang="fr-CH" dirty="0" err="1" smtClean="0"/>
              <a:t>pact</a:t>
            </a:r>
            <a:endParaRPr lang="fr-CH" dirty="0" smtClean="0"/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fr-CH" dirty="0" smtClean="0"/>
              <a:t>1930 </a:t>
            </a:r>
            <a:r>
              <a:rPr lang="mr-IN" dirty="0" smtClean="0"/>
              <a:t>–</a:t>
            </a:r>
            <a:r>
              <a:rPr lang="fr-CH" dirty="0" smtClean="0"/>
              <a:t> </a:t>
            </a:r>
            <a:r>
              <a:rPr lang="fr-CH" dirty="0"/>
              <a:t>L</a:t>
            </a:r>
            <a:r>
              <a:rPr lang="fr-CH" dirty="0" smtClean="0"/>
              <a:t>ondon naval </a:t>
            </a:r>
            <a:r>
              <a:rPr lang="fr-CH" dirty="0" err="1" smtClean="0"/>
              <a:t>conference</a:t>
            </a:r>
            <a:endParaRPr lang="fr-CH" dirty="0" smtClean="0"/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84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99886"/>
          </a:xfrm>
        </p:spPr>
        <p:txBody>
          <a:bodyPr/>
          <a:lstStyle/>
          <a:p>
            <a:r>
              <a:rPr lang="en-US" dirty="0" smtClean="0"/>
              <a:t>Reaction to events 1930s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680027"/>
            <a:ext cx="11582400" cy="489494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International climate had changed significantly w/ WSC + GD; rise of the right</a:t>
            </a:r>
            <a:r>
              <a:rPr lang="mr-IN" dirty="0" smtClean="0"/>
              <a:t>…</a:t>
            </a:r>
            <a:endParaRPr lang="fr-CH" dirty="0" smtClean="0"/>
          </a:p>
          <a:p>
            <a:r>
              <a:rPr lang="fr-CH" dirty="0" smtClean="0"/>
              <a:t>1933 </a:t>
            </a:r>
            <a:r>
              <a:rPr lang="mr-IN" dirty="0" smtClean="0"/>
              <a:t>–</a:t>
            </a:r>
            <a:r>
              <a:rPr lang="fr-CH" dirty="0" smtClean="0"/>
              <a:t> G </a:t>
            </a:r>
            <a:r>
              <a:rPr lang="fr-CH" dirty="0" err="1" smtClean="0"/>
              <a:t>walks</a:t>
            </a:r>
            <a:r>
              <a:rPr lang="fr-CH" dirty="0" smtClean="0"/>
              <a:t> out of </a:t>
            </a:r>
            <a:r>
              <a:rPr lang="fr-CH" dirty="0" err="1" smtClean="0"/>
              <a:t>disarmament</a:t>
            </a:r>
            <a:r>
              <a:rPr lang="fr-CH" dirty="0" smtClean="0"/>
              <a:t> </a:t>
            </a:r>
            <a:r>
              <a:rPr lang="fr-CH" dirty="0" err="1" smtClean="0"/>
              <a:t>talks</a:t>
            </a:r>
            <a:r>
              <a:rPr lang="fr-CH" dirty="0" smtClean="0"/>
              <a:t>; </a:t>
            </a:r>
            <a:r>
              <a:rPr lang="fr-CH" dirty="0" err="1" smtClean="0"/>
              <a:t>escalates</a:t>
            </a:r>
            <a:r>
              <a:rPr lang="fr-CH" dirty="0" smtClean="0"/>
              <a:t> </a:t>
            </a:r>
            <a:r>
              <a:rPr lang="fr-CH" dirty="0" err="1" smtClean="0"/>
              <a:t>rearmament</a:t>
            </a:r>
            <a:r>
              <a:rPr lang="fr-CH" dirty="0" smtClean="0"/>
              <a:t>; </a:t>
            </a:r>
            <a:r>
              <a:rPr lang="fr-CH" dirty="0" err="1" smtClean="0"/>
              <a:t>leaves</a:t>
            </a:r>
            <a:r>
              <a:rPr lang="fr-CH" dirty="0"/>
              <a:t> </a:t>
            </a:r>
            <a:r>
              <a:rPr lang="fr-CH" dirty="0" smtClean="0"/>
              <a:t>LON</a:t>
            </a:r>
          </a:p>
          <a:p>
            <a:r>
              <a:rPr lang="en-US" dirty="0" smtClean="0"/>
              <a:t>1934 </a:t>
            </a:r>
            <a:r>
              <a:rPr lang="mr-IN" dirty="0" smtClean="0"/>
              <a:t>–</a:t>
            </a:r>
            <a:r>
              <a:rPr lang="en-US" dirty="0" smtClean="0"/>
              <a:t> F attempts to revive old alliances w/UK + USSR</a:t>
            </a:r>
          </a:p>
          <a:p>
            <a:r>
              <a:rPr lang="en-US" dirty="0" smtClean="0"/>
              <a:t>British talks were sporadic however, and </a:t>
            </a:r>
            <a:r>
              <a:rPr lang="en-US" dirty="0" err="1" smtClean="0"/>
              <a:t>stalin</a:t>
            </a:r>
            <a:r>
              <a:rPr lang="en-US" dirty="0" smtClean="0"/>
              <a:t> wasn’t to be trusted </a:t>
            </a:r>
            <a:r>
              <a:rPr lang="mr-IN" dirty="0" smtClean="0"/>
              <a:t>–</a:t>
            </a:r>
            <a:r>
              <a:rPr lang="en-US" dirty="0" smtClean="0"/>
              <a:t> neither satisfactory..</a:t>
            </a:r>
          </a:p>
          <a:p>
            <a:r>
              <a:rPr lang="en-US" dirty="0" smtClean="0"/>
              <a:t>Rearmament the other alternative </a:t>
            </a:r>
            <a:r>
              <a:rPr lang="mr-IN" dirty="0" smtClean="0"/>
              <a:t>–</a:t>
            </a:r>
            <a:r>
              <a:rPr lang="en-US" dirty="0" smtClean="0"/>
              <a:t> initially only army and navy </a:t>
            </a:r>
          </a:p>
          <a:p>
            <a:r>
              <a:rPr lang="en-US" dirty="0" smtClean="0"/>
              <a:t>1934-37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/>
              <a:t>M</a:t>
            </a:r>
            <a:r>
              <a:rPr lang="en-US" dirty="0" smtClean="0"/>
              <a:t>aginot line constructed </a:t>
            </a:r>
            <a:r>
              <a:rPr lang="mr-IN" dirty="0" smtClean="0"/>
              <a:t>–</a:t>
            </a:r>
            <a:r>
              <a:rPr lang="en-US" dirty="0" smtClean="0"/>
              <a:t> 90 miles fortresses, bunkers, barracks, minefields</a:t>
            </a:r>
            <a:r>
              <a:rPr lang="mr-IN" dirty="0" smtClean="0"/>
              <a:t>…</a:t>
            </a:r>
            <a:endParaRPr lang="fr-CH" dirty="0" smtClean="0"/>
          </a:p>
          <a:p>
            <a:r>
              <a:rPr lang="fr-CH" dirty="0" smtClean="0"/>
              <a:t>BUT  </a:t>
            </a:r>
            <a:r>
              <a:rPr lang="fr-CH" i="1" dirty="0" smtClean="0">
                <a:solidFill>
                  <a:srgbClr val="FFFF00"/>
                </a:solidFill>
              </a:rPr>
              <a:t>’</a:t>
            </a:r>
            <a:r>
              <a:rPr lang="fr-CH" i="1" dirty="0" err="1" smtClean="0">
                <a:solidFill>
                  <a:srgbClr val="FFFF00"/>
                </a:solidFill>
              </a:rPr>
              <a:t>there</a:t>
            </a:r>
            <a:r>
              <a:rPr lang="fr-CH" i="1" dirty="0" smtClean="0">
                <a:solidFill>
                  <a:srgbClr val="FFFF00"/>
                </a:solidFill>
              </a:rPr>
              <a:t> </a:t>
            </a:r>
            <a:r>
              <a:rPr lang="fr-CH" i="1" dirty="0" err="1" smtClean="0">
                <a:solidFill>
                  <a:srgbClr val="FFFF00"/>
                </a:solidFill>
              </a:rPr>
              <a:t>can</a:t>
            </a:r>
            <a:r>
              <a:rPr lang="fr-CH" i="1" dirty="0" smtClean="0">
                <a:solidFill>
                  <a:srgbClr val="FFFF00"/>
                </a:solidFill>
              </a:rPr>
              <a:t> </a:t>
            </a:r>
            <a:r>
              <a:rPr lang="fr-CH" i="1" dirty="0" err="1" smtClean="0">
                <a:solidFill>
                  <a:srgbClr val="FFFF00"/>
                </a:solidFill>
              </a:rPr>
              <a:t>be</a:t>
            </a:r>
            <a:r>
              <a:rPr lang="fr-CH" i="1" dirty="0" smtClean="0">
                <a:solidFill>
                  <a:srgbClr val="FFFF00"/>
                </a:solidFill>
              </a:rPr>
              <a:t> no good </a:t>
            </a:r>
            <a:r>
              <a:rPr lang="fr-CH" i="1" dirty="0" err="1" smtClean="0">
                <a:solidFill>
                  <a:srgbClr val="FFFF00"/>
                </a:solidFill>
              </a:rPr>
              <a:t>policy</a:t>
            </a:r>
            <a:r>
              <a:rPr lang="fr-CH" i="1" dirty="0" smtClean="0">
                <a:solidFill>
                  <a:srgbClr val="FFFF00"/>
                </a:solidFill>
              </a:rPr>
              <a:t> </a:t>
            </a:r>
            <a:r>
              <a:rPr lang="fr-CH" i="1" dirty="0" err="1" smtClean="0">
                <a:solidFill>
                  <a:srgbClr val="FFFF00"/>
                </a:solidFill>
              </a:rPr>
              <a:t>with</a:t>
            </a:r>
            <a:r>
              <a:rPr lang="fr-CH" i="1" dirty="0" smtClean="0">
                <a:solidFill>
                  <a:srgbClr val="FFFF00"/>
                </a:solidFill>
              </a:rPr>
              <a:t> a </a:t>
            </a:r>
            <a:r>
              <a:rPr lang="fr-CH" i="1" dirty="0" err="1" smtClean="0">
                <a:solidFill>
                  <a:srgbClr val="FFFF00"/>
                </a:solidFill>
              </a:rPr>
              <a:t>bad</a:t>
            </a:r>
            <a:r>
              <a:rPr lang="fr-CH" i="1" dirty="0" smtClean="0">
                <a:solidFill>
                  <a:srgbClr val="FFFF00"/>
                </a:solidFill>
              </a:rPr>
              <a:t> </a:t>
            </a:r>
            <a:r>
              <a:rPr lang="fr-CH" i="1" dirty="0" err="1" smtClean="0">
                <a:solidFill>
                  <a:srgbClr val="FFFF00"/>
                </a:solidFill>
              </a:rPr>
              <a:t>army</a:t>
            </a:r>
            <a:r>
              <a:rPr lang="fr-CH" i="1" dirty="0" smtClean="0">
                <a:solidFill>
                  <a:srgbClr val="FFFF00"/>
                </a:solidFill>
              </a:rPr>
              <a:t>’ </a:t>
            </a:r>
            <a:r>
              <a:rPr lang="mr-IN" dirty="0" smtClean="0"/>
              <a:t>–</a:t>
            </a:r>
            <a:r>
              <a:rPr lang="fr-CH" dirty="0" smtClean="0"/>
              <a:t> </a:t>
            </a:r>
            <a:r>
              <a:rPr lang="fr-CH" i="1" dirty="0" smtClean="0"/>
              <a:t>De </a:t>
            </a:r>
            <a:r>
              <a:rPr lang="fr-CH" i="1" dirty="0" err="1"/>
              <a:t>J</a:t>
            </a:r>
            <a:r>
              <a:rPr lang="fr-CH" i="1" dirty="0" err="1" smtClean="0"/>
              <a:t>ouvenal</a:t>
            </a:r>
            <a:r>
              <a:rPr lang="fr-CH" i="1" dirty="0" smtClean="0"/>
              <a:t>, 1985</a:t>
            </a:r>
          </a:p>
          <a:p>
            <a:r>
              <a:rPr lang="fr-CH" dirty="0" smtClean="0"/>
              <a:t>French </a:t>
            </a:r>
            <a:r>
              <a:rPr lang="fr-CH" dirty="0" err="1" smtClean="0"/>
              <a:t>army</a:t>
            </a:r>
            <a:r>
              <a:rPr lang="fr-CH" dirty="0" smtClean="0"/>
              <a:t> </a:t>
            </a:r>
            <a:r>
              <a:rPr lang="fr-CH" dirty="0" err="1" smtClean="0"/>
              <a:t>significantly</a:t>
            </a:r>
            <a:r>
              <a:rPr lang="fr-CH" dirty="0" smtClean="0"/>
              <a:t> </a:t>
            </a:r>
            <a:r>
              <a:rPr lang="fr-CH" dirty="0" err="1" smtClean="0"/>
              <a:t>weakened</a:t>
            </a:r>
            <a:r>
              <a:rPr lang="fr-CH" dirty="0" smtClean="0"/>
              <a:t> </a:t>
            </a:r>
            <a:r>
              <a:rPr lang="fr-CH" dirty="0" err="1" smtClean="0"/>
              <a:t>since</a:t>
            </a:r>
            <a:r>
              <a:rPr lang="fr-CH" dirty="0" smtClean="0"/>
              <a:t> 1919 </a:t>
            </a:r>
            <a:r>
              <a:rPr lang="mr-IN" dirty="0" smtClean="0"/>
              <a:t>–</a:t>
            </a:r>
            <a:r>
              <a:rPr lang="fr-CH" dirty="0" smtClean="0"/>
              <a:t> </a:t>
            </a:r>
            <a:r>
              <a:rPr lang="fr-CH" dirty="0" err="1" smtClean="0"/>
              <a:t>war</a:t>
            </a:r>
            <a:r>
              <a:rPr lang="fr-CH" dirty="0" smtClean="0"/>
              <a:t> </a:t>
            </a:r>
            <a:r>
              <a:rPr lang="fr-CH" dirty="0" err="1" smtClean="0"/>
              <a:t>debt</a:t>
            </a:r>
            <a:r>
              <a:rPr lang="fr-CH" dirty="0" smtClean="0"/>
              <a:t>, reconstruction, </a:t>
            </a:r>
            <a:r>
              <a:rPr lang="fr-CH" dirty="0" err="1" smtClean="0"/>
              <a:t>military</a:t>
            </a:r>
            <a:r>
              <a:rPr lang="fr-CH" dirty="0" smtClean="0"/>
              <a:t> </a:t>
            </a:r>
            <a:r>
              <a:rPr lang="fr-CH" dirty="0" err="1" smtClean="0"/>
              <a:t>cuts</a:t>
            </a:r>
            <a:endParaRPr lang="fr-CH" dirty="0" smtClean="0"/>
          </a:p>
          <a:p>
            <a:r>
              <a:rPr lang="fr-CH" dirty="0"/>
              <a:t>1923-33 </a:t>
            </a:r>
            <a:r>
              <a:rPr lang="fr-CH" dirty="0" smtClean="0"/>
              <a:t>- Draft </a:t>
            </a:r>
            <a:r>
              <a:rPr lang="fr-CH" dirty="0" err="1" smtClean="0"/>
              <a:t>shortened</a:t>
            </a:r>
            <a:r>
              <a:rPr lang="fr-CH" dirty="0" smtClean="0"/>
              <a:t> </a:t>
            </a:r>
            <a:r>
              <a:rPr lang="fr-CH" dirty="0" err="1" smtClean="0"/>
              <a:t>from</a:t>
            </a:r>
            <a:r>
              <a:rPr lang="fr-CH" dirty="0" smtClean="0"/>
              <a:t> 2 </a:t>
            </a:r>
            <a:r>
              <a:rPr lang="fr-CH" dirty="0" err="1" smtClean="0"/>
              <a:t>years</a:t>
            </a:r>
            <a:r>
              <a:rPr lang="fr-CH" dirty="0" smtClean="0"/>
              <a:t> to 10 </a:t>
            </a:r>
            <a:r>
              <a:rPr lang="fr-CH" dirty="0" err="1" smtClean="0"/>
              <a:t>months</a:t>
            </a:r>
            <a:r>
              <a:rPr lang="fr-CH" dirty="0" smtClean="0"/>
              <a:t> (</a:t>
            </a:r>
            <a:r>
              <a:rPr lang="fr-CH" dirty="0" err="1" smtClean="0"/>
              <a:t>only</a:t>
            </a:r>
            <a:r>
              <a:rPr lang="fr-CH" dirty="0" smtClean="0"/>
              <a:t> </a:t>
            </a:r>
            <a:r>
              <a:rPr lang="fr-CH" dirty="0" err="1" smtClean="0"/>
              <a:t>fully</a:t>
            </a:r>
            <a:r>
              <a:rPr lang="fr-CH" dirty="0" smtClean="0"/>
              <a:t> </a:t>
            </a:r>
            <a:r>
              <a:rPr lang="fr-CH" dirty="0" err="1" smtClean="0"/>
              <a:t>restored</a:t>
            </a:r>
            <a:r>
              <a:rPr lang="fr-CH" dirty="0" smtClean="0"/>
              <a:t> </a:t>
            </a:r>
            <a:r>
              <a:rPr lang="fr-CH" dirty="0" err="1"/>
              <a:t>O</a:t>
            </a:r>
            <a:r>
              <a:rPr lang="fr-CH" dirty="0" err="1" smtClean="0"/>
              <a:t>ct</a:t>
            </a:r>
            <a:r>
              <a:rPr lang="fr-CH" dirty="0" smtClean="0"/>
              <a:t> 35)</a:t>
            </a:r>
          </a:p>
          <a:p>
            <a:r>
              <a:rPr lang="fr-CH" dirty="0" smtClean="0"/>
              <a:t>‘</a:t>
            </a:r>
            <a:r>
              <a:rPr lang="mr-IN" dirty="0" smtClean="0"/>
              <a:t>…</a:t>
            </a:r>
            <a:r>
              <a:rPr lang="fr-CH" i="1" dirty="0" smtClean="0"/>
              <a:t>les années creuse’ </a:t>
            </a:r>
            <a:r>
              <a:rPr lang="fr-CH" dirty="0" err="1" smtClean="0"/>
              <a:t>also</a:t>
            </a:r>
            <a:r>
              <a:rPr lang="fr-CH" dirty="0" smtClean="0"/>
              <a:t> </a:t>
            </a:r>
            <a:r>
              <a:rPr lang="fr-CH" dirty="0" err="1" smtClean="0"/>
              <a:t>saw</a:t>
            </a:r>
            <a:r>
              <a:rPr lang="fr-CH" dirty="0" smtClean="0"/>
              <a:t> the ‘</a:t>
            </a:r>
            <a:r>
              <a:rPr lang="fr-CH" dirty="0" err="1" smtClean="0"/>
              <a:t>hollow</a:t>
            </a:r>
            <a:r>
              <a:rPr lang="fr-CH" dirty="0" smtClean="0"/>
              <a:t> </a:t>
            </a:r>
            <a:r>
              <a:rPr lang="fr-CH" dirty="0" err="1" smtClean="0"/>
              <a:t>years</a:t>
            </a:r>
            <a:r>
              <a:rPr lang="fr-CH" dirty="0" smtClean="0"/>
              <a:t> ‘</a:t>
            </a:r>
            <a:r>
              <a:rPr lang="fr-CH" dirty="0" err="1" smtClean="0"/>
              <a:t>when</a:t>
            </a:r>
            <a:r>
              <a:rPr lang="fr-CH" dirty="0" smtClean="0"/>
              <a:t> not </a:t>
            </a:r>
            <a:r>
              <a:rPr lang="fr-CH" dirty="0" err="1" smtClean="0"/>
              <a:t>enough</a:t>
            </a:r>
            <a:r>
              <a:rPr lang="fr-CH" dirty="0" smtClean="0"/>
              <a:t> sons </a:t>
            </a:r>
            <a:r>
              <a:rPr lang="fr-CH" dirty="0" err="1" smtClean="0"/>
              <a:t>had</a:t>
            </a:r>
            <a:r>
              <a:rPr lang="fr-CH" dirty="0" smtClean="0"/>
              <a:t> been </a:t>
            </a:r>
            <a:r>
              <a:rPr lang="fr-CH" dirty="0" err="1" smtClean="0"/>
              <a:t>born</a:t>
            </a:r>
            <a:r>
              <a:rPr lang="fr-CH" dirty="0" smtClean="0"/>
              <a:t> over WWI</a:t>
            </a:r>
            <a:r>
              <a:rPr lang="mr-IN" dirty="0" smtClean="0"/>
              <a:t>…</a:t>
            </a:r>
            <a:endParaRPr lang="fr-CH" dirty="0" smtClean="0"/>
          </a:p>
          <a:p>
            <a:r>
              <a:rPr lang="en-US" dirty="0"/>
              <a:t>A</a:t>
            </a:r>
            <a:r>
              <a:rPr lang="en-US" dirty="0" smtClean="0"/>
              <a:t>irforce </a:t>
            </a:r>
            <a:r>
              <a:rPr lang="en-US" dirty="0"/>
              <a:t>severely </a:t>
            </a:r>
            <a:r>
              <a:rPr lang="en-US" dirty="0" smtClean="0"/>
              <a:t>underprepared </a:t>
            </a:r>
            <a:r>
              <a:rPr lang="mr-IN" dirty="0" smtClean="0"/>
              <a:t>–</a:t>
            </a:r>
            <a:r>
              <a:rPr lang="en-US" dirty="0" smtClean="0"/>
              <a:t> only fully </a:t>
            </a:r>
            <a:r>
              <a:rPr lang="en-US" dirty="0" err="1" smtClean="0"/>
              <a:t>organised</a:t>
            </a:r>
            <a:r>
              <a:rPr lang="en-US" dirty="0" smtClean="0"/>
              <a:t> as a military body in 1933</a:t>
            </a:r>
          </a:p>
          <a:p>
            <a:r>
              <a:rPr lang="en-US" dirty="0" smtClean="0"/>
              <a:t>Aeronautical breakthroughs of 20s and 30s = new warfare as witnessed in SCW + civilian bombing</a:t>
            </a:r>
          </a:p>
          <a:p>
            <a:r>
              <a:rPr lang="en-US" dirty="0" smtClean="0"/>
              <a:t>Urban populations vulnerable w/minimal air </a:t>
            </a:r>
            <a:r>
              <a:rPr lang="en-US" dirty="0" err="1" smtClean="0"/>
              <a:t>defence</a:t>
            </a:r>
            <a:r>
              <a:rPr lang="en-US" dirty="0" smtClean="0"/>
              <a:t> preparations using radar</a:t>
            </a:r>
          </a:p>
        </p:txBody>
      </p:sp>
    </p:spTree>
    <p:extLst>
      <p:ext uri="{BB962C8B-B14F-4D97-AF65-F5344CB8AC3E}">
        <p14:creationId xmlns:p14="http://schemas.microsoft.com/office/powerpoint/2010/main" val="415892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01486"/>
          </a:xfrm>
        </p:spPr>
        <p:txBody>
          <a:bodyPr/>
          <a:lstStyle/>
          <a:p>
            <a:r>
              <a:rPr lang="en-US" dirty="0" smtClean="0"/>
              <a:t>Role of ‘Greater </a:t>
            </a:r>
            <a:r>
              <a:rPr lang="en-US" dirty="0"/>
              <a:t>F</a:t>
            </a:r>
            <a:r>
              <a:rPr lang="en-US" dirty="0" smtClean="0"/>
              <a:t>rance’?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383" y="1752599"/>
            <a:ext cx="11482388" cy="488043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France, like GB, faced’ </a:t>
            </a:r>
            <a:r>
              <a:rPr lang="en-US" dirty="0" smtClean="0">
                <a:solidFill>
                  <a:srgbClr val="FFFF00"/>
                </a:solidFill>
              </a:rPr>
              <a:t>imperial overstretch</a:t>
            </a:r>
            <a:r>
              <a:rPr lang="en-US" dirty="0" smtClean="0"/>
              <a:t>’ </a:t>
            </a:r>
            <a:r>
              <a:rPr lang="en-US" i="1" dirty="0" smtClean="0"/>
              <a:t>PM Kennedy, 1988</a:t>
            </a:r>
          </a:p>
          <a:p>
            <a:r>
              <a:rPr lang="en-US" dirty="0" smtClean="0"/>
              <a:t>Far-flung empire considered indefensible, but N African ‘Greater </a:t>
            </a:r>
            <a:r>
              <a:rPr lang="en-US" dirty="0"/>
              <a:t>F</a:t>
            </a:r>
            <a:r>
              <a:rPr lang="en-US" dirty="0" smtClean="0"/>
              <a:t>rance’ held real potential</a:t>
            </a:r>
          </a:p>
          <a:p>
            <a:r>
              <a:rPr lang="en-US" dirty="0" smtClean="0"/>
              <a:t>Ports + airbases enlarged, sections of r/ways </a:t>
            </a:r>
            <a:r>
              <a:rPr lang="en-US" dirty="0" err="1" smtClean="0"/>
              <a:t>multitracked</a:t>
            </a:r>
            <a:endParaRPr lang="en-US" dirty="0" smtClean="0"/>
          </a:p>
          <a:p>
            <a:r>
              <a:rPr lang="en-US" dirty="0" smtClean="0"/>
              <a:t>N </a:t>
            </a:r>
            <a:r>
              <a:rPr lang="en-US" dirty="0"/>
              <a:t>A</a:t>
            </a:r>
            <a:r>
              <a:rPr lang="en-US" dirty="0" smtClean="0"/>
              <a:t>frican mobilization projected at creating over 1 mill extra troops</a:t>
            </a:r>
          </a:p>
          <a:p>
            <a:r>
              <a:rPr lang="en-US" dirty="0" smtClean="0"/>
              <a:t>General </a:t>
            </a:r>
            <a:r>
              <a:rPr lang="en-US" dirty="0"/>
              <a:t>W</a:t>
            </a:r>
            <a:r>
              <a:rPr lang="en-US" dirty="0" smtClean="0"/>
              <a:t>eygand speeches - ‘France + </a:t>
            </a:r>
            <a:r>
              <a:rPr lang="en-US" dirty="0"/>
              <a:t>F</a:t>
            </a:r>
            <a:r>
              <a:rPr lang="en-US" dirty="0" smtClean="0"/>
              <a:t>rench </a:t>
            </a:r>
            <a:r>
              <a:rPr lang="en-US" dirty="0"/>
              <a:t>A</a:t>
            </a:r>
            <a:r>
              <a:rPr lang="en-US" dirty="0" smtClean="0"/>
              <a:t>frica’ with its ‘110 mill population’ (F = 39 mill)</a:t>
            </a:r>
          </a:p>
          <a:p>
            <a:r>
              <a:rPr lang="en-US" dirty="0" smtClean="0"/>
              <a:t>Closer focus given to the possibilities Greater </a:t>
            </a:r>
            <a:r>
              <a:rPr lang="en-US" dirty="0"/>
              <a:t>F</a:t>
            </a:r>
            <a:r>
              <a:rPr lang="en-US" dirty="0" smtClean="0"/>
              <a:t>rance could offer</a:t>
            </a:r>
          </a:p>
          <a:p>
            <a:r>
              <a:rPr lang="en-US" dirty="0" smtClean="0"/>
              <a:t>Feb 39 - PM </a:t>
            </a:r>
            <a:r>
              <a:rPr lang="en-US" dirty="0"/>
              <a:t>D</a:t>
            </a:r>
            <a:r>
              <a:rPr lang="en-US" dirty="0" smtClean="0"/>
              <a:t>aladier visited Morocco, </a:t>
            </a:r>
            <a:r>
              <a:rPr lang="en-US" dirty="0"/>
              <a:t>T</a:t>
            </a:r>
            <a:r>
              <a:rPr lang="en-US" dirty="0" smtClean="0"/>
              <a:t>unisia, </a:t>
            </a:r>
            <a:r>
              <a:rPr lang="en-US" dirty="0"/>
              <a:t>A</a:t>
            </a:r>
            <a:r>
              <a:rPr lang="en-US" dirty="0" smtClean="0"/>
              <a:t>lgeria </a:t>
            </a:r>
            <a:r>
              <a:rPr lang="mr-IN" dirty="0" smtClean="0"/>
              <a:t>–</a:t>
            </a:r>
            <a:r>
              <a:rPr lang="en-US" dirty="0" smtClean="0"/>
              <a:t> propaganda films to bolster F people</a:t>
            </a:r>
          </a:p>
          <a:p>
            <a:endParaRPr lang="en-US" dirty="0" smtClean="0"/>
          </a:p>
          <a:p>
            <a:r>
              <a:rPr lang="en-US" dirty="0" smtClean="0"/>
              <a:t>However, still only sporadic multi track r/ways; no </a:t>
            </a:r>
            <a:r>
              <a:rPr lang="en-US" dirty="0"/>
              <a:t>a</a:t>
            </a:r>
            <a:r>
              <a:rPr lang="en-US" dirty="0" smtClean="0"/>
              <a:t>rms factories by 1940 </a:t>
            </a:r>
          </a:p>
          <a:p>
            <a:r>
              <a:rPr lang="en-US" dirty="0" smtClean="0"/>
              <a:t>Unready to act as an alternative war economy if mainland </a:t>
            </a:r>
            <a:r>
              <a:rPr lang="en-US" dirty="0"/>
              <a:t>F</a:t>
            </a:r>
            <a:r>
              <a:rPr lang="en-US" dirty="0" smtClean="0"/>
              <a:t>rance were to be knocked over</a:t>
            </a:r>
          </a:p>
          <a:p>
            <a:r>
              <a:rPr lang="en-US" dirty="0" smtClean="0"/>
              <a:t>More style &gt; substance in reality??</a:t>
            </a:r>
            <a:r>
              <a:rPr lang="mr-IN" dirty="0" smtClean="0"/>
              <a:t>…</a:t>
            </a:r>
            <a:r>
              <a:rPr lang="fr-CH" dirty="0" smtClean="0"/>
              <a:t>gave false </a:t>
            </a:r>
            <a:r>
              <a:rPr lang="fr-CH" dirty="0" err="1" smtClean="0"/>
              <a:t>sense</a:t>
            </a:r>
            <a:r>
              <a:rPr lang="fr-CH" dirty="0" smtClean="0"/>
              <a:t> of confidence, </a:t>
            </a:r>
            <a:r>
              <a:rPr lang="fr-CH" dirty="0" err="1" smtClean="0"/>
              <a:t>assumed</a:t>
            </a:r>
            <a:r>
              <a:rPr lang="fr-CH" dirty="0" smtClean="0"/>
              <a:t> </a:t>
            </a:r>
            <a:r>
              <a:rPr lang="fr-CH" dirty="0" err="1" smtClean="0"/>
              <a:t>superiority</a:t>
            </a:r>
            <a:r>
              <a:rPr lang="fr-CH" dirty="0" smtClean="0"/>
              <a:t>??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47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5794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Anglo-french</a:t>
            </a:r>
            <a:r>
              <a:rPr lang="en-US" dirty="0" smtClean="0"/>
              <a:t> strategic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67543"/>
            <a:ext cx="11887200" cy="484777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7 March ‘39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rumours</a:t>
            </a:r>
            <a:r>
              <a:rPr lang="en-US" dirty="0" smtClean="0"/>
              <a:t> of imminent attack on Low countries </a:t>
            </a:r>
            <a:r>
              <a:rPr lang="mr-IN" dirty="0" smtClean="0"/>
              <a:t>–</a:t>
            </a:r>
            <a:r>
              <a:rPr lang="en-US" dirty="0" smtClean="0"/>
              <a:t> spurred F + UK into action</a:t>
            </a:r>
          </a:p>
          <a:p>
            <a:r>
              <a:rPr lang="en-US" dirty="0" smtClean="0"/>
              <a:t>First discussions concluded that G a lot more solid than I </a:t>
            </a:r>
            <a:r>
              <a:rPr lang="fr-CH" dirty="0" smtClean="0"/>
              <a:t>=</a:t>
            </a:r>
            <a:r>
              <a:rPr lang="en-US" dirty="0" smtClean="0"/>
              <a:t> initial </a:t>
            </a:r>
            <a:r>
              <a:rPr lang="en-US" dirty="0" err="1" smtClean="0"/>
              <a:t>manoeuvres</a:t>
            </a:r>
            <a:r>
              <a:rPr lang="en-US" dirty="0" smtClean="0"/>
              <a:t> vs I, then G</a:t>
            </a:r>
          </a:p>
          <a:p>
            <a:r>
              <a:rPr lang="en-US" dirty="0" smtClean="0"/>
              <a:t>39 - 80 000 I troops in </a:t>
            </a:r>
            <a:r>
              <a:rPr lang="en-US" dirty="0" err="1" smtClean="0"/>
              <a:t>scw</a:t>
            </a:r>
            <a:r>
              <a:rPr lang="en-US" dirty="0" smtClean="0"/>
              <a:t>; 200 000 I troops in </a:t>
            </a:r>
            <a:r>
              <a:rPr lang="en-US" dirty="0" err="1" smtClean="0"/>
              <a:t>abyssinian</a:t>
            </a:r>
            <a:r>
              <a:rPr lang="en-US" dirty="0" smtClean="0"/>
              <a:t> counter insurgency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</a:p>
          <a:p>
            <a:r>
              <a:rPr lang="en-US" dirty="0" smtClean="0"/>
              <a:t>Assessment of  situation by joint GB-F staff report - Mussolini had over-reached</a:t>
            </a:r>
          </a:p>
          <a:p>
            <a:r>
              <a:rPr lang="en-US" dirty="0" smtClean="0"/>
              <a:t>I still dependent on overseas coal, oil, food; strategically exposed; anti-war pop, pope + king</a:t>
            </a:r>
          </a:p>
          <a:p>
            <a:r>
              <a:rPr lang="en-US" dirty="0" smtClean="0"/>
              <a:t>G+I had no empires to draw resources from so would want short sharp war</a:t>
            </a:r>
          </a:p>
          <a:p>
            <a:r>
              <a:rPr lang="en-US" dirty="0" smtClean="0"/>
              <a:t>F + UK could use empire resources (</a:t>
            </a:r>
            <a:r>
              <a:rPr lang="en-US" dirty="0" err="1" smtClean="0"/>
              <a:t>eg</a:t>
            </a:r>
            <a:r>
              <a:rPr lang="en-US" dirty="0" smtClean="0"/>
              <a:t> - role of Gt F..); + role of US?;  possibly USSR?</a:t>
            </a:r>
          </a:p>
          <a:p>
            <a:r>
              <a:rPr lang="en-US" dirty="0" smtClean="0"/>
              <a:t>F + UK strategy ‘</a:t>
            </a:r>
            <a:r>
              <a:rPr lang="en-US" dirty="0" smtClean="0">
                <a:solidFill>
                  <a:srgbClr val="FFFF00"/>
                </a:solidFill>
              </a:rPr>
              <a:t>to be adapted to a long war</a:t>
            </a:r>
            <a:r>
              <a:rPr lang="en-US" dirty="0" smtClean="0"/>
              <a:t>’ </a:t>
            </a:r>
            <a:r>
              <a:rPr lang="mr-IN" i="1" dirty="0" smtClean="0"/>
              <a:t>–</a:t>
            </a:r>
            <a:r>
              <a:rPr lang="en-US" i="1" dirty="0" smtClean="0"/>
              <a:t> Anglo-French </a:t>
            </a:r>
            <a:r>
              <a:rPr lang="en-US" i="1" dirty="0" err="1"/>
              <a:t>L</a:t>
            </a:r>
            <a:r>
              <a:rPr lang="en-US" i="1" dirty="0" err="1" smtClean="0"/>
              <a:t>iason</a:t>
            </a:r>
            <a:r>
              <a:rPr lang="en-US" i="1" dirty="0" smtClean="0"/>
              <a:t> Committee, </a:t>
            </a:r>
            <a:r>
              <a:rPr lang="en-US" i="1" dirty="0"/>
              <a:t>A</a:t>
            </a:r>
            <a:r>
              <a:rPr lang="en-US" i="1" dirty="0" smtClean="0"/>
              <a:t>pr 39</a:t>
            </a:r>
          </a:p>
          <a:p>
            <a:pPr lvl="1"/>
            <a:r>
              <a:rPr lang="en-US" dirty="0" smtClean="0"/>
              <a:t>Defensive strategy at the outset on the continent  vs G alongside economic sanctions + action vs I</a:t>
            </a:r>
          </a:p>
          <a:p>
            <a:pPr lvl="1"/>
            <a:r>
              <a:rPr lang="en-US" dirty="0" smtClean="0"/>
              <a:t>Building up resources and military strength to a satisfactory level </a:t>
            </a:r>
          </a:p>
          <a:p>
            <a:pPr lvl="1"/>
            <a:r>
              <a:rPr lang="en-US" dirty="0" smtClean="0"/>
              <a:t>This would then allow them to conduct a successful offensive war</a:t>
            </a:r>
          </a:p>
          <a:p>
            <a:pPr lvl="1"/>
            <a:r>
              <a:rPr lang="en-US" dirty="0" smtClean="0"/>
              <a:t>Broad stalemate + attrition would grind Axis to defeat over successive stages</a:t>
            </a:r>
          </a:p>
        </p:txBody>
      </p:sp>
    </p:spTree>
    <p:extLst>
      <p:ext uri="{BB962C8B-B14F-4D97-AF65-F5344CB8AC3E}">
        <p14:creationId xmlns:p14="http://schemas.microsoft.com/office/powerpoint/2010/main" val="1779629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</a:t>
            </a:r>
            <a:r>
              <a:rPr lang="en-US" dirty="0"/>
              <a:t>M</a:t>
            </a:r>
            <a:r>
              <a:rPr lang="en-US" dirty="0" smtClean="0"/>
              <a:t>aginot </a:t>
            </a:r>
            <a:r>
              <a:rPr lang="en-US" dirty="0"/>
              <a:t>L</a:t>
            </a:r>
            <a:r>
              <a:rPr lang="en-US" dirty="0" smtClean="0"/>
              <a:t>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577146"/>
            <a:ext cx="11596914" cy="51139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”Why, having built our fortifications of the Maginot Line, would we leave them to embark on who knows what adventure” </a:t>
            </a:r>
            <a:r>
              <a:rPr lang="en-US" dirty="0" err="1" smtClean="0">
                <a:solidFill>
                  <a:schemeClr val="tx1"/>
                </a:solidFill>
              </a:rPr>
              <a:t>Maurin</a:t>
            </a:r>
            <a:r>
              <a:rPr lang="en-US" dirty="0" smtClean="0">
                <a:solidFill>
                  <a:schemeClr val="tx1"/>
                </a:solidFill>
              </a:rPr>
              <a:t>, 1935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Defensive mindset + strategy from mid 30s on</a:t>
            </a:r>
            <a:r>
              <a:rPr lang="mr-IN" dirty="0" smtClean="0">
                <a:solidFill>
                  <a:schemeClr val="tx1"/>
                </a:solidFill>
              </a:rPr>
              <a:t>…</a:t>
            </a:r>
            <a:r>
              <a:rPr lang="fr-CH" dirty="0" err="1" smtClean="0">
                <a:solidFill>
                  <a:schemeClr val="tx1"/>
                </a:solidFill>
              </a:rPr>
              <a:t>almost</a:t>
            </a:r>
            <a:r>
              <a:rPr lang="fr-CH" dirty="0" smtClean="0">
                <a:solidFill>
                  <a:schemeClr val="tx1"/>
                </a:solidFill>
              </a:rPr>
              <a:t> ‘home front’..</a:t>
            </a:r>
          </a:p>
          <a:p>
            <a:r>
              <a:rPr lang="fr-CH" dirty="0" smtClean="0">
                <a:solidFill>
                  <a:schemeClr val="tx1"/>
                </a:solidFill>
              </a:rPr>
              <a:t>BUT 90 miles </a:t>
            </a:r>
            <a:r>
              <a:rPr lang="fr-CH" dirty="0" err="1" smtClean="0">
                <a:solidFill>
                  <a:schemeClr val="tx1"/>
                </a:solidFill>
              </a:rPr>
              <a:t>only</a:t>
            </a:r>
            <a:r>
              <a:rPr lang="fr-CH" dirty="0" smtClean="0">
                <a:solidFill>
                  <a:schemeClr val="tx1"/>
                </a:solidFill>
              </a:rPr>
              <a:t> </a:t>
            </a:r>
            <a:r>
              <a:rPr lang="fr-CH" dirty="0" err="1" smtClean="0">
                <a:solidFill>
                  <a:schemeClr val="tx1"/>
                </a:solidFill>
              </a:rPr>
              <a:t>extended</a:t>
            </a:r>
            <a:r>
              <a:rPr lang="fr-CH" dirty="0" smtClean="0">
                <a:solidFill>
                  <a:schemeClr val="tx1"/>
                </a:solidFill>
              </a:rPr>
              <a:t> </a:t>
            </a:r>
            <a:r>
              <a:rPr lang="fr-CH" dirty="0" err="1" smtClean="0">
                <a:solidFill>
                  <a:schemeClr val="tx1"/>
                </a:solidFill>
              </a:rPr>
              <a:t>from</a:t>
            </a:r>
            <a:r>
              <a:rPr lang="fr-CH" dirty="0" smtClean="0">
                <a:solidFill>
                  <a:schemeClr val="tx1"/>
                </a:solidFill>
              </a:rPr>
              <a:t> Rhine </a:t>
            </a:r>
            <a:r>
              <a:rPr lang="fr-CH" dirty="0" err="1" smtClean="0">
                <a:solidFill>
                  <a:schemeClr val="tx1"/>
                </a:solidFill>
              </a:rPr>
              <a:t>valley</a:t>
            </a:r>
            <a:r>
              <a:rPr lang="fr-CH" dirty="0" smtClean="0">
                <a:solidFill>
                  <a:schemeClr val="tx1"/>
                </a:solidFill>
              </a:rPr>
              <a:t>  down to Luxembourg</a:t>
            </a:r>
          </a:p>
          <a:p>
            <a:r>
              <a:rPr lang="fr-CH" dirty="0" smtClean="0">
                <a:solidFill>
                  <a:schemeClr val="tx1"/>
                </a:solidFill>
              </a:rPr>
              <a:t>N </a:t>
            </a:r>
            <a:r>
              <a:rPr lang="fr-CH" dirty="0" err="1" smtClean="0">
                <a:solidFill>
                  <a:schemeClr val="tx1"/>
                </a:solidFill>
              </a:rPr>
              <a:t>frontiers</a:t>
            </a:r>
            <a:r>
              <a:rPr lang="fr-CH" dirty="0" smtClean="0">
                <a:solidFill>
                  <a:schemeClr val="tx1"/>
                </a:solidFill>
              </a:rPr>
              <a:t> </a:t>
            </a:r>
            <a:r>
              <a:rPr lang="fr-CH" dirty="0" err="1" smtClean="0">
                <a:solidFill>
                  <a:schemeClr val="tx1"/>
                </a:solidFill>
              </a:rPr>
              <a:t>linked</a:t>
            </a:r>
            <a:r>
              <a:rPr lang="fr-CH" dirty="0" smtClean="0">
                <a:solidFill>
                  <a:schemeClr val="tx1"/>
                </a:solidFill>
              </a:rPr>
              <a:t> but </a:t>
            </a:r>
            <a:r>
              <a:rPr lang="fr-CH" dirty="0" err="1" smtClean="0">
                <a:solidFill>
                  <a:schemeClr val="tx1"/>
                </a:solidFill>
              </a:rPr>
              <a:t>relatively</a:t>
            </a:r>
            <a:r>
              <a:rPr lang="fr-CH" dirty="0" smtClean="0">
                <a:solidFill>
                  <a:schemeClr val="tx1"/>
                </a:solidFill>
              </a:rPr>
              <a:t> </a:t>
            </a:r>
            <a:r>
              <a:rPr lang="fr-CH" dirty="0" err="1" smtClean="0">
                <a:solidFill>
                  <a:schemeClr val="tx1"/>
                </a:solidFill>
              </a:rPr>
              <a:t>unprotected</a:t>
            </a:r>
            <a:r>
              <a:rPr lang="fr-CH" dirty="0" smtClean="0">
                <a:solidFill>
                  <a:schemeClr val="tx1"/>
                </a:solidFill>
              </a:rPr>
              <a:t> (high water table in </a:t>
            </a:r>
            <a:r>
              <a:rPr lang="fr-CH" dirty="0" err="1" smtClean="0">
                <a:solidFill>
                  <a:schemeClr val="tx1"/>
                </a:solidFill>
              </a:rPr>
              <a:t>Flanders</a:t>
            </a:r>
            <a:r>
              <a:rPr lang="fr-CH" dirty="0" smtClean="0">
                <a:solidFill>
                  <a:schemeClr val="tx1"/>
                </a:solidFill>
              </a:rPr>
              <a:t> </a:t>
            </a:r>
            <a:r>
              <a:rPr lang="fr-CH" dirty="0" err="1" smtClean="0">
                <a:solidFill>
                  <a:schemeClr val="tx1"/>
                </a:solidFill>
              </a:rPr>
              <a:t>prevented</a:t>
            </a:r>
            <a:r>
              <a:rPr lang="fr-CH" dirty="0" smtClean="0">
                <a:solidFill>
                  <a:schemeClr val="tx1"/>
                </a:solidFill>
              </a:rPr>
              <a:t> </a:t>
            </a:r>
            <a:r>
              <a:rPr lang="fr-CH" dirty="0" err="1" smtClean="0">
                <a:solidFill>
                  <a:schemeClr val="tx1"/>
                </a:solidFill>
              </a:rPr>
              <a:t>deep</a:t>
            </a:r>
            <a:r>
              <a:rPr lang="fr-CH" dirty="0" smtClean="0">
                <a:solidFill>
                  <a:schemeClr val="tx1"/>
                </a:solidFill>
              </a:rPr>
              <a:t> </a:t>
            </a:r>
            <a:r>
              <a:rPr lang="fr-CH" dirty="0" err="1" smtClean="0">
                <a:solidFill>
                  <a:schemeClr val="tx1"/>
                </a:solidFill>
              </a:rPr>
              <a:t>foundations</a:t>
            </a:r>
            <a:r>
              <a:rPr lang="fr-CH" dirty="0" smtClean="0">
                <a:solidFill>
                  <a:schemeClr val="tx1"/>
                </a:solidFill>
              </a:rPr>
              <a:t> + </a:t>
            </a:r>
            <a:r>
              <a:rPr lang="fr-CH" dirty="0" err="1" smtClean="0">
                <a:solidFill>
                  <a:schemeClr val="tx1"/>
                </a:solidFill>
              </a:rPr>
              <a:t>Belgium</a:t>
            </a:r>
            <a:r>
              <a:rPr lang="fr-CH" dirty="0" smtClean="0">
                <a:solidFill>
                  <a:schemeClr val="tx1"/>
                </a:solidFill>
              </a:rPr>
              <a:t> </a:t>
            </a:r>
            <a:r>
              <a:rPr lang="fr-CH" dirty="0" err="1" smtClean="0">
                <a:solidFill>
                  <a:schemeClr val="tx1"/>
                </a:solidFill>
              </a:rPr>
              <a:t>would</a:t>
            </a:r>
            <a:r>
              <a:rPr lang="fr-CH" dirty="0" smtClean="0">
                <a:solidFill>
                  <a:schemeClr val="tx1"/>
                </a:solidFill>
              </a:rPr>
              <a:t> </a:t>
            </a:r>
            <a:r>
              <a:rPr lang="fr-CH" dirty="0" err="1" smtClean="0">
                <a:solidFill>
                  <a:schemeClr val="tx1"/>
                </a:solidFill>
              </a:rPr>
              <a:t>be</a:t>
            </a:r>
            <a:r>
              <a:rPr lang="fr-CH" dirty="0" smtClean="0">
                <a:solidFill>
                  <a:schemeClr val="tx1"/>
                </a:solidFill>
              </a:rPr>
              <a:t> ‘</a:t>
            </a:r>
            <a:r>
              <a:rPr lang="fr-CH" dirty="0" err="1" smtClean="0">
                <a:solidFill>
                  <a:schemeClr val="tx1"/>
                </a:solidFill>
              </a:rPr>
              <a:t>cast</a:t>
            </a:r>
            <a:r>
              <a:rPr lang="fr-CH" dirty="0" smtClean="0">
                <a:solidFill>
                  <a:schemeClr val="tx1"/>
                </a:solidFill>
              </a:rPr>
              <a:t> out’)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LIII - Oct 1936 decided to stop any joint decisions anyway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 French dilemma</a:t>
            </a:r>
          </a:p>
          <a:p>
            <a:r>
              <a:rPr lang="en-US" dirty="0">
                <a:solidFill>
                  <a:schemeClr val="tx1"/>
                </a:solidFill>
              </a:rPr>
              <a:t>U</a:t>
            </a:r>
            <a:r>
              <a:rPr lang="en-US" dirty="0" smtClean="0">
                <a:solidFill>
                  <a:schemeClr val="tx1"/>
                </a:solidFill>
              </a:rPr>
              <a:t>ncertainty over Belgian plans forced 2 choices - min vs max risk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Chose the maximal one - rushing east to meet invading Germans + rally </a:t>
            </a:r>
            <a:r>
              <a:rPr lang="en-US" dirty="0" err="1" smtClean="0">
                <a:solidFill>
                  <a:schemeClr val="tx1"/>
                </a:solidFill>
              </a:rPr>
              <a:t>Belg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This was the </a:t>
            </a:r>
            <a:r>
              <a:rPr lang="en-US" dirty="0" err="1" smtClean="0">
                <a:solidFill>
                  <a:schemeClr val="tx1"/>
                </a:solidFill>
              </a:rPr>
              <a:t>Dyle</a:t>
            </a:r>
            <a:r>
              <a:rPr lang="en-US" dirty="0" smtClean="0">
                <a:solidFill>
                  <a:schemeClr val="tx1"/>
                </a:solidFill>
              </a:rPr>
              <a:t>-Breda </a:t>
            </a:r>
            <a:r>
              <a:rPr lang="en-US" dirty="0" err="1" smtClean="0">
                <a:solidFill>
                  <a:schemeClr val="tx1"/>
                </a:solidFill>
              </a:rPr>
              <a:t>manoeuvre</a:t>
            </a:r>
            <a:r>
              <a:rPr lang="en-US" dirty="0" smtClean="0">
                <a:solidFill>
                  <a:schemeClr val="tx1"/>
                </a:solidFill>
              </a:rPr>
              <a:t> of May 1940 which was 1</a:t>
            </a:r>
            <a:r>
              <a:rPr lang="en-US" baseline="30000" dirty="0" smtClean="0">
                <a:solidFill>
                  <a:schemeClr val="tx1"/>
                </a:solidFill>
              </a:rPr>
              <a:t>st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r mistake..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20 strongest division sent too far N to recover from G advance in Ardennes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501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Phoney</a:t>
            </a:r>
            <a:r>
              <a:rPr lang="en-US" dirty="0" smtClean="0"/>
              <a:t> War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tactics,tech</a:t>
            </a:r>
            <a:r>
              <a:rPr lang="en-US" dirty="0" smtClean="0"/>
              <a:t> +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85" y="1825624"/>
            <a:ext cx="11263085" cy="48037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Sept 39 </a:t>
            </a:r>
            <a:r>
              <a:rPr lang="mr-IN" dirty="0" smtClean="0"/>
              <a:t>–</a:t>
            </a:r>
            <a:r>
              <a:rPr lang="en-US" dirty="0" smtClean="0"/>
              <a:t> May 40 </a:t>
            </a:r>
            <a:r>
              <a:rPr lang="mr-IN" dirty="0" smtClean="0"/>
              <a:t>–</a:t>
            </a:r>
            <a:r>
              <a:rPr lang="en-US" dirty="0" smtClean="0"/>
              <a:t> rearmament + </a:t>
            </a:r>
            <a:r>
              <a:rPr lang="en-US" dirty="0" err="1" smtClean="0"/>
              <a:t>mobilisation</a:t>
            </a:r>
            <a:r>
              <a:rPr lang="en-US" dirty="0" smtClean="0"/>
              <a:t> continued</a:t>
            </a:r>
          </a:p>
          <a:p>
            <a:r>
              <a:rPr lang="en-US" dirty="0" smtClean="0"/>
              <a:t>Nov 39 </a:t>
            </a:r>
            <a:r>
              <a:rPr lang="mr-IN" dirty="0" smtClean="0"/>
              <a:t>–</a:t>
            </a:r>
            <a:r>
              <a:rPr lang="en-US" dirty="0" smtClean="0"/>
              <a:t> mob stepped up; N African divisions transferred; SCW Reps join</a:t>
            </a:r>
          </a:p>
          <a:p>
            <a:r>
              <a:rPr lang="en-US" dirty="0" smtClean="0"/>
              <a:t>May 40 </a:t>
            </a:r>
            <a:r>
              <a:rPr lang="mr-IN" dirty="0" smtClean="0"/>
              <a:t>–</a:t>
            </a:r>
            <a:r>
              <a:rPr lang="en-US" dirty="0" smtClean="0"/>
              <a:t> British Expeditionary Force camped on NE F border</a:t>
            </a:r>
          </a:p>
          <a:p>
            <a:r>
              <a:rPr lang="en-US" dirty="0" smtClean="0"/>
              <a:t>By May, Fr had roughly the same no. of troops as G</a:t>
            </a:r>
          </a:p>
          <a:p>
            <a:r>
              <a:rPr lang="en-US" dirty="0" smtClean="0"/>
              <a:t>Technology was superior in some areas (artillery, motorized transport..)</a:t>
            </a:r>
          </a:p>
          <a:p>
            <a:r>
              <a:rPr lang="en-US" dirty="0" smtClean="0"/>
              <a:t>BUT G air superiority was marked </a:t>
            </a:r>
            <a:r>
              <a:rPr lang="mr-IN" dirty="0" smtClean="0"/>
              <a:t>–</a:t>
            </a:r>
            <a:r>
              <a:rPr lang="en-US" dirty="0" smtClean="0"/>
              <a:t> Fr prod only really started Mar 40</a:t>
            </a:r>
          </a:p>
          <a:p>
            <a:r>
              <a:rPr lang="en-US" dirty="0"/>
              <a:t>Production had plummeted in 1938 w/move of military factories </a:t>
            </a:r>
            <a:r>
              <a:rPr lang="en-US" dirty="0" smtClean="0"/>
              <a:t>SW</a:t>
            </a:r>
          </a:p>
          <a:p>
            <a:r>
              <a:rPr lang="en-US" dirty="0" smtClean="0"/>
              <a:t>French aviation needed huge UK reinforcements in 1940 to match the </a:t>
            </a:r>
            <a:r>
              <a:rPr lang="en-US" dirty="0" err="1" smtClean="0"/>
              <a:t>Gs</a:t>
            </a:r>
            <a:endParaRPr lang="en-US" dirty="0" smtClean="0"/>
          </a:p>
          <a:p>
            <a:r>
              <a:rPr lang="en-US" dirty="0" smtClean="0"/>
              <a:t>Airfields, replacement parts </a:t>
            </a:r>
            <a:r>
              <a:rPr lang="en-US" dirty="0" err="1" smtClean="0"/>
              <a:t>etc</a:t>
            </a:r>
            <a:r>
              <a:rPr lang="en-US" dirty="0" smtClean="0"/>
              <a:t> all in short supply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Gs</a:t>
            </a:r>
            <a:r>
              <a:rPr lang="en-US" dirty="0" smtClean="0"/>
              <a:t> already prepared (SCW etc..)</a:t>
            </a:r>
          </a:p>
          <a:p>
            <a:r>
              <a:rPr lang="en-US" dirty="0" smtClean="0"/>
              <a:t>French </a:t>
            </a:r>
            <a:r>
              <a:rPr lang="en-US" dirty="0"/>
              <a:t>population at the time far from defeatist (</a:t>
            </a:r>
            <a:r>
              <a:rPr lang="en-US" dirty="0" err="1"/>
              <a:t>Hucker</a:t>
            </a:r>
            <a:r>
              <a:rPr lang="en-US" dirty="0"/>
              <a:t> </a:t>
            </a:r>
            <a:r>
              <a:rPr lang="en-US" dirty="0" smtClean="0"/>
              <a:t>popular opinion study</a:t>
            </a:r>
            <a:r>
              <a:rPr lang="en-US" dirty="0"/>
              <a:t>, 2011)</a:t>
            </a:r>
          </a:p>
          <a:p>
            <a:r>
              <a:rPr lang="en-US" dirty="0"/>
              <a:t>Toxic party politics however prevented any attempt to org national </a:t>
            </a:r>
            <a:r>
              <a:rPr lang="en-US" dirty="0" smtClean="0"/>
              <a:t>unity up to May 40</a:t>
            </a:r>
            <a:endParaRPr lang="en-US" dirty="0"/>
          </a:p>
          <a:p>
            <a:r>
              <a:rPr lang="en-US" dirty="0"/>
              <a:t>Daladier as PM was never secure; coalitions collapsed; minority </a:t>
            </a:r>
            <a:r>
              <a:rPr lang="en-US" dirty="0" smtClean="0"/>
              <a:t>government rule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3114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773" y="365125"/>
            <a:ext cx="11439939" cy="1325563"/>
          </a:xfrm>
        </p:spPr>
        <p:txBody>
          <a:bodyPr/>
          <a:lstStyle/>
          <a:p>
            <a:r>
              <a:rPr lang="en-US" dirty="0" smtClean="0"/>
              <a:t>‘6 weeks of disaster’ </a:t>
            </a:r>
            <a:r>
              <a:rPr lang="mr-IN" dirty="0" smtClean="0"/>
              <a:t>–</a:t>
            </a:r>
            <a:r>
              <a:rPr lang="en-US" dirty="0" smtClean="0"/>
              <a:t> May 10-June 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052" y="1825625"/>
            <a:ext cx="11648661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Widespread view of French surrender and cowardly defeat..</a:t>
            </a:r>
          </a:p>
          <a:p>
            <a:r>
              <a:rPr lang="en-US" dirty="0" smtClean="0"/>
              <a:t>Maginot Line breached by 14</a:t>
            </a:r>
            <a:r>
              <a:rPr lang="en-US" baseline="30000" dirty="0" smtClean="0"/>
              <a:t>th</a:t>
            </a:r>
            <a:r>
              <a:rPr lang="en-US" dirty="0" smtClean="0"/>
              <a:t>; Channel reached 19</a:t>
            </a:r>
            <a:r>
              <a:rPr lang="en-US" baseline="30000" dirty="0" smtClean="0"/>
              <a:t>th</a:t>
            </a:r>
            <a:r>
              <a:rPr lang="en-US" dirty="0" smtClean="0"/>
              <a:t>; Paris fell by 14</a:t>
            </a:r>
            <a:r>
              <a:rPr lang="en-US" baseline="30000" dirty="0" smtClean="0"/>
              <a:t>th</a:t>
            </a:r>
            <a:r>
              <a:rPr lang="en-US" dirty="0" smtClean="0"/>
              <a:t> June</a:t>
            </a:r>
          </a:p>
          <a:p>
            <a:r>
              <a:rPr lang="en-US" dirty="0" smtClean="0"/>
              <a:t>Operation Sickle Cut </a:t>
            </a:r>
            <a:r>
              <a:rPr lang="en-US" dirty="0" err="1" smtClean="0"/>
              <a:t>outmanouevred</a:t>
            </a:r>
            <a:r>
              <a:rPr lang="en-US" dirty="0" smtClean="0"/>
              <a:t> the Maginot forces..</a:t>
            </a:r>
          </a:p>
          <a:p>
            <a:r>
              <a:rPr lang="en-US" dirty="0" err="1" smtClean="0"/>
              <a:t>Dyle</a:t>
            </a:r>
            <a:r>
              <a:rPr lang="en-US" dirty="0" smtClean="0"/>
              <a:t>-Breda - Fr + British troops hurtled into Belgium anticipating G attack</a:t>
            </a:r>
          </a:p>
          <a:p>
            <a:r>
              <a:rPr lang="en-US" dirty="0" smtClean="0"/>
              <a:t>German troops avoided them attacking via the Ardennes forest to the south</a:t>
            </a:r>
          </a:p>
          <a:p>
            <a:r>
              <a:rPr lang="en-US" dirty="0" smtClean="0"/>
              <a:t>Belgians surrendered within 3 weeks; BEF evacuated from Dunkirk; no US aid</a:t>
            </a:r>
          </a:p>
          <a:p>
            <a:r>
              <a:rPr lang="en-US" dirty="0"/>
              <a:t>Technological and numerical advantages </a:t>
            </a:r>
            <a:r>
              <a:rPr lang="mr-IN" dirty="0"/>
              <a:t>–</a:t>
            </a:r>
            <a:r>
              <a:rPr lang="en-US" dirty="0"/>
              <a:t> a battle they should have </a:t>
            </a:r>
            <a:r>
              <a:rPr lang="en-US" dirty="0" smtClean="0"/>
              <a:t>won</a:t>
            </a:r>
            <a:endParaRPr lang="en-US" dirty="0"/>
          </a:p>
          <a:p>
            <a:r>
              <a:rPr lang="en-US" dirty="0" smtClean="0"/>
              <a:t>French fought well in places but suffered from poor intelligence + leadership</a:t>
            </a:r>
          </a:p>
          <a:p>
            <a:r>
              <a:rPr lang="en-US" dirty="0" smtClean="0"/>
              <a:t>However valuable lessons learnt in the 6 weeks that helped later in 1944..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90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0" y="228600"/>
            <a:ext cx="7645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62345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4869</TotalTime>
  <Words>1045</Words>
  <Application>Microsoft Macintosh PowerPoint</Application>
  <PresentationFormat>Widescreen</PresentationFormat>
  <Paragraphs>96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Corbel</vt:lpstr>
      <vt:lpstr>Mangal</vt:lpstr>
      <vt:lpstr>Arial</vt:lpstr>
      <vt:lpstr>Depth</vt:lpstr>
      <vt:lpstr>War for France 1940-45</vt:lpstr>
      <vt:lpstr>Preparations – 1920s</vt:lpstr>
      <vt:lpstr>Reaction to events 1930s</vt:lpstr>
      <vt:lpstr>Role of ‘Greater France’?</vt:lpstr>
      <vt:lpstr>Anglo-french strategic coordination</vt:lpstr>
      <vt:lpstr>Role of Maginot Line</vt:lpstr>
      <vt:lpstr>Phoney War – tactics,tech + politics</vt:lpstr>
      <vt:lpstr>‘6 weeks of disaster’ – May 10-June 25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 for France 1940-45</dc:title>
  <dc:creator>James Cormick</dc:creator>
  <cp:lastModifiedBy>James Cormick</cp:lastModifiedBy>
  <cp:revision>21</cp:revision>
  <dcterms:created xsi:type="dcterms:W3CDTF">2019-02-08T10:10:49Z</dcterms:created>
  <dcterms:modified xsi:type="dcterms:W3CDTF">2019-02-11T19:20:48Z</dcterms:modified>
</cp:coreProperties>
</file>