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69" r:id="rId3"/>
    <p:sldId id="257" r:id="rId4"/>
    <p:sldId id="259" r:id="rId5"/>
    <p:sldId id="262" r:id="rId6"/>
    <p:sldId id="270" r:id="rId7"/>
    <p:sldId id="264" r:id="rId8"/>
    <p:sldId id="271" r:id="rId9"/>
    <p:sldId id="263" r:id="rId10"/>
    <p:sldId id="290" r:id="rId11"/>
    <p:sldId id="273" r:id="rId12"/>
    <p:sldId id="260" r:id="rId13"/>
    <p:sldId id="274" r:id="rId14"/>
    <p:sldId id="265" r:id="rId15"/>
    <p:sldId id="267" r:id="rId16"/>
    <p:sldId id="268" r:id="rId17"/>
    <p:sldId id="299" r:id="rId18"/>
    <p:sldId id="266" r:id="rId19"/>
    <p:sldId id="275" r:id="rId20"/>
    <p:sldId id="276" r:id="rId21"/>
    <p:sldId id="277" r:id="rId22"/>
    <p:sldId id="278" r:id="rId23"/>
    <p:sldId id="280" r:id="rId24"/>
    <p:sldId id="279" r:id="rId25"/>
    <p:sldId id="284" r:id="rId26"/>
    <p:sldId id="293" r:id="rId27"/>
    <p:sldId id="291" r:id="rId28"/>
    <p:sldId id="294" r:id="rId29"/>
    <p:sldId id="281" r:id="rId30"/>
    <p:sldId id="296" r:id="rId31"/>
    <p:sldId id="295" r:id="rId32"/>
    <p:sldId id="261" r:id="rId33"/>
    <p:sldId id="298" r:id="rId34"/>
    <p:sldId id="286" r:id="rId35"/>
    <p:sldId id="287" r:id="rId36"/>
    <p:sldId id="285" r:id="rId37"/>
    <p:sldId id="288" r:id="rId38"/>
    <p:sldId id="289" r:id="rId39"/>
    <p:sldId id="297" r:id="rId4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541"/>
  </p:normalViewPr>
  <p:slideViewPr>
    <p:cSldViewPr>
      <p:cViewPr>
        <p:scale>
          <a:sx n="119" d="100"/>
          <a:sy n="119" d="100"/>
        </p:scale>
        <p:origin x="2000"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 Id="rId2"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104" name="Picture 8"/>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099" name="Rectangle 3"/>
          <p:cNvSpPr>
            <a:spLocks noGrp="1" noChangeArrowheads="1"/>
          </p:cNvSpPr>
          <p:nvPr>
            <p:ph type="ctrTitle"/>
          </p:nvPr>
        </p:nvSpPr>
        <p:spPr>
          <a:xfrm>
            <a:off x="609600" y="2308225"/>
            <a:ext cx="7904163" cy="1143000"/>
          </a:xfrm>
        </p:spPr>
        <p:txBody>
          <a:bodyPr/>
          <a:lstStyle>
            <a:lvl1pPr>
              <a:defRPr sz="4400"/>
            </a:lvl1pPr>
          </a:lstStyle>
          <a:p>
            <a:r>
              <a:rPr lang="en-GB" altLang="en-GB"/>
              <a:t>Click to edit Master title style</a:t>
            </a:r>
          </a:p>
        </p:txBody>
      </p:sp>
      <p:sp>
        <p:nvSpPr>
          <p:cNvPr id="4100" name="Rectangle 4"/>
          <p:cNvSpPr>
            <a:spLocks noGrp="1" noChangeArrowheads="1"/>
          </p:cNvSpPr>
          <p:nvPr>
            <p:ph type="subTitle" idx="1"/>
          </p:nvPr>
        </p:nvSpPr>
        <p:spPr>
          <a:xfrm>
            <a:off x="1371600" y="3581400"/>
            <a:ext cx="6400800" cy="1752600"/>
          </a:xfrm>
        </p:spPr>
        <p:txBody>
          <a:bodyPr/>
          <a:lstStyle>
            <a:lvl1pPr marL="0" indent="0" algn="ctr">
              <a:buFontTx/>
              <a:buNone/>
              <a:defRPr/>
            </a:lvl1pPr>
          </a:lstStyle>
          <a:p>
            <a:r>
              <a:rPr lang="en-GB" altLang="en-GB"/>
              <a:t>Click to edit Master subtitle style</a:t>
            </a:r>
          </a:p>
        </p:txBody>
      </p:sp>
      <p:sp>
        <p:nvSpPr>
          <p:cNvPr id="4101" name="Rectangle 5"/>
          <p:cNvSpPr>
            <a:spLocks noGrp="1" noChangeArrowheads="1"/>
          </p:cNvSpPr>
          <p:nvPr>
            <p:ph type="dt" sz="half" idx="2"/>
          </p:nvPr>
        </p:nvSpPr>
        <p:spPr/>
        <p:txBody>
          <a:bodyPr/>
          <a:lstStyle>
            <a:lvl1pPr>
              <a:defRPr/>
            </a:lvl1pPr>
          </a:lstStyle>
          <a:p>
            <a:endParaRPr lang="en-GB" altLang="en-GB"/>
          </a:p>
        </p:txBody>
      </p:sp>
      <p:sp>
        <p:nvSpPr>
          <p:cNvPr id="4102" name="Rectangle 6"/>
          <p:cNvSpPr>
            <a:spLocks noGrp="1" noChangeArrowheads="1"/>
          </p:cNvSpPr>
          <p:nvPr>
            <p:ph type="ftr" sz="quarter" idx="3"/>
          </p:nvPr>
        </p:nvSpPr>
        <p:spPr/>
        <p:txBody>
          <a:bodyPr/>
          <a:lstStyle>
            <a:lvl1pPr>
              <a:defRPr/>
            </a:lvl1pPr>
          </a:lstStyle>
          <a:p>
            <a:endParaRPr lang="en-GB" altLang="en-GB"/>
          </a:p>
        </p:txBody>
      </p:sp>
      <p:sp>
        <p:nvSpPr>
          <p:cNvPr id="4103" name="Rectangle 7"/>
          <p:cNvSpPr>
            <a:spLocks noGrp="1" noChangeArrowheads="1"/>
          </p:cNvSpPr>
          <p:nvPr>
            <p:ph type="sldNum" sz="quarter" idx="4"/>
          </p:nvPr>
        </p:nvSpPr>
        <p:spPr/>
        <p:txBody>
          <a:bodyPr/>
          <a:lstStyle>
            <a:lvl1pPr>
              <a:defRPr/>
            </a:lvl1pPr>
          </a:lstStyle>
          <a:p>
            <a:fld id="{F161CA2A-E8CA-4C4A-935F-CB7D7817F867}" type="slidenum">
              <a:rPr lang="en-GB" altLang="en-GB"/>
              <a:pPr/>
              <a:t>‹#›</a:t>
            </a:fld>
            <a:endParaRPr lang="en-GB" alt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endParaRPr lang="en-GB" altLang="en-GB"/>
          </a:p>
        </p:txBody>
      </p:sp>
      <p:sp>
        <p:nvSpPr>
          <p:cNvPr id="5" name="Espace réservé du pied de page 4"/>
          <p:cNvSpPr>
            <a:spLocks noGrp="1"/>
          </p:cNvSpPr>
          <p:nvPr>
            <p:ph type="ftr" sz="quarter" idx="11"/>
          </p:nvPr>
        </p:nvSpPr>
        <p:spPr/>
        <p:txBody>
          <a:bodyPr/>
          <a:lstStyle>
            <a:lvl1pPr>
              <a:defRPr/>
            </a:lvl1pPr>
          </a:lstStyle>
          <a:p>
            <a:endParaRPr lang="en-GB" altLang="en-GB"/>
          </a:p>
        </p:txBody>
      </p:sp>
      <p:sp>
        <p:nvSpPr>
          <p:cNvPr id="6" name="Espace réservé du numéro de diapositive 5"/>
          <p:cNvSpPr>
            <a:spLocks noGrp="1"/>
          </p:cNvSpPr>
          <p:nvPr>
            <p:ph type="sldNum" sz="quarter" idx="12"/>
          </p:nvPr>
        </p:nvSpPr>
        <p:spPr/>
        <p:txBody>
          <a:bodyPr/>
          <a:lstStyle>
            <a:lvl1pPr>
              <a:defRPr/>
            </a:lvl1pPr>
          </a:lstStyle>
          <a:p>
            <a:fld id="{58E8BE90-161B-4B71-A62D-9554E60AA01D}" type="slidenum">
              <a:rPr lang="en-GB" altLang="en-GB"/>
              <a:pPr/>
              <a:t>‹#›</a:t>
            </a:fld>
            <a:endParaRPr lang="en-GB" alt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70675" y="577850"/>
            <a:ext cx="2016125" cy="5518150"/>
          </a:xfr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619125" y="577850"/>
            <a:ext cx="5899150" cy="55181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endParaRPr lang="en-GB" altLang="en-GB"/>
          </a:p>
        </p:txBody>
      </p:sp>
      <p:sp>
        <p:nvSpPr>
          <p:cNvPr id="5" name="Espace réservé du pied de page 4"/>
          <p:cNvSpPr>
            <a:spLocks noGrp="1"/>
          </p:cNvSpPr>
          <p:nvPr>
            <p:ph type="ftr" sz="quarter" idx="11"/>
          </p:nvPr>
        </p:nvSpPr>
        <p:spPr/>
        <p:txBody>
          <a:bodyPr/>
          <a:lstStyle>
            <a:lvl1pPr>
              <a:defRPr/>
            </a:lvl1pPr>
          </a:lstStyle>
          <a:p>
            <a:endParaRPr lang="en-GB" altLang="en-GB"/>
          </a:p>
        </p:txBody>
      </p:sp>
      <p:sp>
        <p:nvSpPr>
          <p:cNvPr id="6" name="Espace réservé du numéro de diapositive 5"/>
          <p:cNvSpPr>
            <a:spLocks noGrp="1"/>
          </p:cNvSpPr>
          <p:nvPr>
            <p:ph type="sldNum" sz="quarter" idx="12"/>
          </p:nvPr>
        </p:nvSpPr>
        <p:spPr/>
        <p:txBody>
          <a:bodyPr/>
          <a:lstStyle>
            <a:lvl1pPr>
              <a:defRPr/>
            </a:lvl1pPr>
          </a:lstStyle>
          <a:p>
            <a:fld id="{A19B39F7-4A4A-4963-8C76-F49C0D6C36C3}" type="slidenum">
              <a:rPr lang="en-GB" altLang="en-GB"/>
              <a:pPr/>
              <a:t>‹#›</a:t>
            </a:fld>
            <a:endParaRPr lang="en-GB" alt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619125" y="577850"/>
            <a:ext cx="7772400" cy="1143000"/>
          </a:xfrm>
        </p:spPr>
        <p:txBody>
          <a:bodyPr/>
          <a:lstStyle/>
          <a:p>
            <a:r>
              <a:rPr lang="fr-FR" smtClean="0"/>
              <a:t>Cliquez pour modifier le style du titre</a:t>
            </a:r>
            <a:endParaRPr lang="fr-CH"/>
          </a:p>
        </p:txBody>
      </p:sp>
      <p:sp>
        <p:nvSpPr>
          <p:cNvPr id="3" name="Espace réservé du graphique 2"/>
          <p:cNvSpPr>
            <a:spLocks noGrp="1"/>
          </p:cNvSpPr>
          <p:nvPr>
            <p:ph type="chart" idx="1"/>
          </p:nvPr>
        </p:nvSpPr>
        <p:spPr>
          <a:xfrm>
            <a:off x="1219200" y="1752600"/>
            <a:ext cx="7467600" cy="4343400"/>
          </a:xfrm>
        </p:spPr>
        <p:txBody>
          <a:bodyPr/>
          <a:lstStyle/>
          <a:p>
            <a:endParaRPr lang="fr-CH"/>
          </a:p>
        </p:txBody>
      </p:sp>
      <p:sp>
        <p:nvSpPr>
          <p:cNvPr id="4" name="Espace réservé de la date 3"/>
          <p:cNvSpPr>
            <a:spLocks noGrp="1"/>
          </p:cNvSpPr>
          <p:nvPr>
            <p:ph type="dt" sz="half" idx="10"/>
          </p:nvPr>
        </p:nvSpPr>
        <p:spPr>
          <a:xfrm>
            <a:off x="685800" y="6248400"/>
            <a:ext cx="1905000" cy="457200"/>
          </a:xfrm>
        </p:spPr>
        <p:txBody>
          <a:bodyPr/>
          <a:lstStyle>
            <a:lvl1pPr>
              <a:defRPr/>
            </a:lvl1pPr>
          </a:lstStyle>
          <a:p>
            <a:endParaRPr lang="en-GB" altLang="en-GB"/>
          </a:p>
        </p:txBody>
      </p:sp>
      <p:sp>
        <p:nvSpPr>
          <p:cNvPr id="5" name="Espace réservé du pied de page 4"/>
          <p:cNvSpPr>
            <a:spLocks noGrp="1"/>
          </p:cNvSpPr>
          <p:nvPr>
            <p:ph type="ftr" sz="quarter" idx="11"/>
          </p:nvPr>
        </p:nvSpPr>
        <p:spPr>
          <a:xfrm>
            <a:off x="3124200" y="6248400"/>
            <a:ext cx="2895600" cy="457200"/>
          </a:xfrm>
        </p:spPr>
        <p:txBody>
          <a:bodyPr/>
          <a:lstStyle>
            <a:lvl1pPr>
              <a:defRPr/>
            </a:lvl1pPr>
          </a:lstStyle>
          <a:p>
            <a:endParaRPr lang="en-GB" altLang="en-GB"/>
          </a:p>
        </p:txBody>
      </p:sp>
      <p:sp>
        <p:nvSpPr>
          <p:cNvPr id="6" name="Espace réservé du numéro de diapositive 5"/>
          <p:cNvSpPr>
            <a:spLocks noGrp="1"/>
          </p:cNvSpPr>
          <p:nvPr>
            <p:ph type="sldNum" sz="quarter" idx="12"/>
          </p:nvPr>
        </p:nvSpPr>
        <p:spPr>
          <a:xfrm>
            <a:off x="6553200" y="6248400"/>
            <a:ext cx="1905000" cy="457200"/>
          </a:xfrm>
        </p:spPr>
        <p:txBody>
          <a:bodyPr/>
          <a:lstStyle>
            <a:lvl1pPr>
              <a:defRPr/>
            </a:lvl1pPr>
          </a:lstStyle>
          <a:p>
            <a:fld id="{E25F4EDA-5668-42B8-8362-8E038326B4D2}" type="slidenum">
              <a:rPr lang="en-GB" altLang="en-GB"/>
              <a:pPr/>
              <a:t>‹#›</a:t>
            </a:fld>
            <a:endParaRPr lang="en-GB" alt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19125" y="577850"/>
            <a:ext cx="7772400" cy="1143000"/>
          </a:xfrm>
        </p:spPr>
        <p:txBody>
          <a:bodyPr/>
          <a:lstStyle/>
          <a:p>
            <a:r>
              <a:rPr lang="fr-FR" smtClean="0"/>
              <a:t>Cliquez pour modifier le style du titre</a:t>
            </a:r>
            <a:endParaRPr lang="fr-CH"/>
          </a:p>
        </p:txBody>
      </p:sp>
      <p:sp>
        <p:nvSpPr>
          <p:cNvPr id="3" name="Espace réservé du tableau 2"/>
          <p:cNvSpPr>
            <a:spLocks noGrp="1"/>
          </p:cNvSpPr>
          <p:nvPr>
            <p:ph type="tbl" idx="1"/>
          </p:nvPr>
        </p:nvSpPr>
        <p:spPr>
          <a:xfrm>
            <a:off x="1219200" y="1752600"/>
            <a:ext cx="7467600" cy="4343400"/>
          </a:xfrm>
        </p:spPr>
        <p:txBody>
          <a:bodyPr/>
          <a:lstStyle/>
          <a:p>
            <a:endParaRPr lang="fr-CH"/>
          </a:p>
        </p:txBody>
      </p:sp>
      <p:sp>
        <p:nvSpPr>
          <p:cNvPr id="4" name="Espace réservé de la date 3"/>
          <p:cNvSpPr>
            <a:spLocks noGrp="1"/>
          </p:cNvSpPr>
          <p:nvPr>
            <p:ph type="dt" sz="half" idx="10"/>
          </p:nvPr>
        </p:nvSpPr>
        <p:spPr>
          <a:xfrm>
            <a:off x="685800" y="6248400"/>
            <a:ext cx="1905000" cy="457200"/>
          </a:xfrm>
        </p:spPr>
        <p:txBody>
          <a:bodyPr/>
          <a:lstStyle>
            <a:lvl1pPr>
              <a:defRPr/>
            </a:lvl1pPr>
          </a:lstStyle>
          <a:p>
            <a:endParaRPr lang="en-GB" altLang="en-GB"/>
          </a:p>
        </p:txBody>
      </p:sp>
      <p:sp>
        <p:nvSpPr>
          <p:cNvPr id="5" name="Espace réservé du pied de page 4"/>
          <p:cNvSpPr>
            <a:spLocks noGrp="1"/>
          </p:cNvSpPr>
          <p:nvPr>
            <p:ph type="ftr" sz="quarter" idx="11"/>
          </p:nvPr>
        </p:nvSpPr>
        <p:spPr>
          <a:xfrm>
            <a:off x="3124200" y="6248400"/>
            <a:ext cx="2895600" cy="457200"/>
          </a:xfrm>
        </p:spPr>
        <p:txBody>
          <a:bodyPr/>
          <a:lstStyle>
            <a:lvl1pPr>
              <a:defRPr/>
            </a:lvl1pPr>
          </a:lstStyle>
          <a:p>
            <a:endParaRPr lang="en-GB" altLang="en-GB"/>
          </a:p>
        </p:txBody>
      </p:sp>
      <p:sp>
        <p:nvSpPr>
          <p:cNvPr id="6" name="Espace réservé du numéro de diapositive 5"/>
          <p:cNvSpPr>
            <a:spLocks noGrp="1"/>
          </p:cNvSpPr>
          <p:nvPr>
            <p:ph type="sldNum" sz="quarter" idx="12"/>
          </p:nvPr>
        </p:nvSpPr>
        <p:spPr>
          <a:xfrm>
            <a:off x="6553200" y="6248400"/>
            <a:ext cx="1905000" cy="457200"/>
          </a:xfrm>
        </p:spPr>
        <p:txBody>
          <a:bodyPr/>
          <a:lstStyle>
            <a:lvl1pPr>
              <a:defRPr/>
            </a:lvl1pPr>
          </a:lstStyle>
          <a:p>
            <a:fld id="{5319934E-C8EC-4573-8D96-774E64CC3C5F}" type="slidenum">
              <a:rPr lang="en-GB" altLang="en-GB"/>
              <a:pPr/>
              <a:t>‹#›</a:t>
            </a:fld>
            <a:endParaRPr lang="en-GB" alt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endParaRPr lang="en-GB" altLang="en-GB"/>
          </a:p>
        </p:txBody>
      </p:sp>
      <p:sp>
        <p:nvSpPr>
          <p:cNvPr id="5" name="Espace réservé du pied de page 4"/>
          <p:cNvSpPr>
            <a:spLocks noGrp="1"/>
          </p:cNvSpPr>
          <p:nvPr>
            <p:ph type="ftr" sz="quarter" idx="11"/>
          </p:nvPr>
        </p:nvSpPr>
        <p:spPr/>
        <p:txBody>
          <a:bodyPr/>
          <a:lstStyle>
            <a:lvl1pPr>
              <a:defRPr/>
            </a:lvl1pPr>
          </a:lstStyle>
          <a:p>
            <a:endParaRPr lang="en-GB" altLang="en-GB"/>
          </a:p>
        </p:txBody>
      </p:sp>
      <p:sp>
        <p:nvSpPr>
          <p:cNvPr id="6" name="Espace réservé du numéro de diapositive 5"/>
          <p:cNvSpPr>
            <a:spLocks noGrp="1"/>
          </p:cNvSpPr>
          <p:nvPr>
            <p:ph type="sldNum" sz="quarter" idx="12"/>
          </p:nvPr>
        </p:nvSpPr>
        <p:spPr/>
        <p:txBody>
          <a:bodyPr/>
          <a:lstStyle>
            <a:lvl1pPr>
              <a:defRPr/>
            </a:lvl1pPr>
          </a:lstStyle>
          <a:p>
            <a:fld id="{237BBAFA-CD2E-4F49-A349-C1512F76B145}" type="slidenum">
              <a:rPr lang="en-GB" altLang="en-GB"/>
              <a:pPr/>
              <a:t>‹#›</a:t>
            </a:fld>
            <a:endParaRPr lang="en-GB" alt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GB" altLang="en-GB"/>
          </a:p>
        </p:txBody>
      </p:sp>
      <p:sp>
        <p:nvSpPr>
          <p:cNvPr id="5" name="Espace réservé du pied de page 4"/>
          <p:cNvSpPr>
            <a:spLocks noGrp="1"/>
          </p:cNvSpPr>
          <p:nvPr>
            <p:ph type="ftr" sz="quarter" idx="11"/>
          </p:nvPr>
        </p:nvSpPr>
        <p:spPr/>
        <p:txBody>
          <a:bodyPr/>
          <a:lstStyle>
            <a:lvl1pPr>
              <a:defRPr/>
            </a:lvl1pPr>
          </a:lstStyle>
          <a:p>
            <a:endParaRPr lang="en-GB" altLang="en-GB"/>
          </a:p>
        </p:txBody>
      </p:sp>
      <p:sp>
        <p:nvSpPr>
          <p:cNvPr id="6" name="Espace réservé du numéro de diapositive 5"/>
          <p:cNvSpPr>
            <a:spLocks noGrp="1"/>
          </p:cNvSpPr>
          <p:nvPr>
            <p:ph type="sldNum" sz="quarter" idx="12"/>
          </p:nvPr>
        </p:nvSpPr>
        <p:spPr/>
        <p:txBody>
          <a:bodyPr/>
          <a:lstStyle>
            <a:lvl1pPr>
              <a:defRPr/>
            </a:lvl1pPr>
          </a:lstStyle>
          <a:p>
            <a:fld id="{3A473DA8-DE4E-4DD3-8F18-55B4700AD159}" type="slidenum">
              <a:rPr lang="en-GB" altLang="en-GB"/>
              <a:pPr/>
              <a:t>‹#›</a:t>
            </a:fld>
            <a:endParaRPr lang="en-GB" alt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1219200" y="1752600"/>
            <a:ext cx="3657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5029200" y="1752600"/>
            <a:ext cx="3657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lvl1pPr>
              <a:defRPr/>
            </a:lvl1pPr>
          </a:lstStyle>
          <a:p>
            <a:endParaRPr lang="en-GB" altLang="en-GB"/>
          </a:p>
        </p:txBody>
      </p:sp>
      <p:sp>
        <p:nvSpPr>
          <p:cNvPr id="6" name="Espace réservé du pied de page 5"/>
          <p:cNvSpPr>
            <a:spLocks noGrp="1"/>
          </p:cNvSpPr>
          <p:nvPr>
            <p:ph type="ftr" sz="quarter" idx="11"/>
          </p:nvPr>
        </p:nvSpPr>
        <p:spPr/>
        <p:txBody>
          <a:bodyPr/>
          <a:lstStyle>
            <a:lvl1pPr>
              <a:defRPr/>
            </a:lvl1pPr>
          </a:lstStyle>
          <a:p>
            <a:endParaRPr lang="en-GB" altLang="en-GB"/>
          </a:p>
        </p:txBody>
      </p:sp>
      <p:sp>
        <p:nvSpPr>
          <p:cNvPr id="7" name="Espace réservé du numéro de diapositive 6"/>
          <p:cNvSpPr>
            <a:spLocks noGrp="1"/>
          </p:cNvSpPr>
          <p:nvPr>
            <p:ph type="sldNum" sz="quarter" idx="12"/>
          </p:nvPr>
        </p:nvSpPr>
        <p:spPr/>
        <p:txBody>
          <a:bodyPr/>
          <a:lstStyle>
            <a:lvl1pPr>
              <a:defRPr/>
            </a:lvl1pPr>
          </a:lstStyle>
          <a:p>
            <a:fld id="{044AE44F-CCC4-4762-8722-99DC62B5D9F6}" type="slidenum">
              <a:rPr lang="en-GB" altLang="en-GB"/>
              <a:pPr/>
              <a:t>‹#›</a:t>
            </a:fld>
            <a:endParaRPr lang="en-GB" alt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lvl1pPr>
              <a:defRPr/>
            </a:lvl1pPr>
          </a:lstStyle>
          <a:p>
            <a:endParaRPr lang="en-GB" altLang="en-GB"/>
          </a:p>
        </p:txBody>
      </p:sp>
      <p:sp>
        <p:nvSpPr>
          <p:cNvPr id="8" name="Espace réservé du pied de page 7"/>
          <p:cNvSpPr>
            <a:spLocks noGrp="1"/>
          </p:cNvSpPr>
          <p:nvPr>
            <p:ph type="ftr" sz="quarter" idx="11"/>
          </p:nvPr>
        </p:nvSpPr>
        <p:spPr/>
        <p:txBody>
          <a:bodyPr/>
          <a:lstStyle>
            <a:lvl1pPr>
              <a:defRPr/>
            </a:lvl1pPr>
          </a:lstStyle>
          <a:p>
            <a:endParaRPr lang="en-GB" altLang="en-GB"/>
          </a:p>
        </p:txBody>
      </p:sp>
      <p:sp>
        <p:nvSpPr>
          <p:cNvPr id="9" name="Espace réservé du numéro de diapositive 8"/>
          <p:cNvSpPr>
            <a:spLocks noGrp="1"/>
          </p:cNvSpPr>
          <p:nvPr>
            <p:ph type="sldNum" sz="quarter" idx="12"/>
          </p:nvPr>
        </p:nvSpPr>
        <p:spPr/>
        <p:txBody>
          <a:bodyPr/>
          <a:lstStyle>
            <a:lvl1pPr>
              <a:defRPr/>
            </a:lvl1pPr>
          </a:lstStyle>
          <a:p>
            <a:fld id="{F2CC9EE9-C194-4DCC-975C-A14FB947CFAC}" type="slidenum">
              <a:rPr lang="en-GB" altLang="en-GB"/>
              <a:pPr/>
              <a:t>‹#›</a:t>
            </a:fld>
            <a:endParaRPr lang="en-GB" alt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e la date 2"/>
          <p:cNvSpPr>
            <a:spLocks noGrp="1"/>
          </p:cNvSpPr>
          <p:nvPr>
            <p:ph type="dt" sz="half" idx="10"/>
          </p:nvPr>
        </p:nvSpPr>
        <p:spPr/>
        <p:txBody>
          <a:bodyPr/>
          <a:lstStyle>
            <a:lvl1pPr>
              <a:defRPr/>
            </a:lvl1pPr>
          </a:lstStyle>
          <a:p>
            <a:endParaRPr lang="en-GB" altLang="en-GB"/>
          </a:p>
        </p:txBody>
      </p:sp>
      <p:sp>
        <p:nvSpPr>
          <p:cNvPr id="4" name="Espace réservé du pied de page 3"/>
          <p:cNvSpPr>
            <a:spLocks noGrp="1"/>
          </p:cNvSpPr>
          <p:nvPr>
            <p:ph type="ftr" sz="quarter" idx="11"/>
          </p:nvPr>
        </p:nvSpPr>
        <p:spPr/>
        <p:txBody>
          <a:bodyPr/>
          <a:lstStyle>
            <a:lvl1pPr>
              <a:defRPr/>
            </a:lvl1pPr>
          </a:lstStyle>
          <a:p>
            <a:endParaRPr lang="en-GB" altLang="en-GB"/>
          </a:p>
        </p:txBody>
      </p:sp>
      <p:sp>
        <p:nvSpPr>
          <p:cNvPr id="5" name="Espace réservé du numéro de diapositive 4"/>
          <p:cNvSpPr>
            <a:spLocks noGrp="1"/>
          </p:cNvSpPr>
          <p:nvPr>
            <p:ph type="sldNum" sz="quarter" idx="12"/>
          </p:nvPr>
        </p:nvSpPr>
        <p:spPr/>
        <p:txBody>
          <a:bodyPr/>
          <a:lstStyle>
            <a:lvl1pPr>
              <a:defRPr/>
            </a:lvl1pPr>
          </a:lstStyle>
          <a:p>
            <a:fld id="{0736EE0A-C16B-4EF0-905A-E74E4C9AD184}" type="slidenum">
              <a:rPr lang="en-GB" altLang="en-GB"/>
              <a:pPr/>
              <a:t>‹#›</a:t>
            </a:fld>
            <a:endParaRPr lang="en-GB" alt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GB" altLang="en-GB"/>
          </a:p>
        </p:txBody>
      </p:sp>
      <p:sp>
        <p:nvSpPr>
          <p:cNvPr id="3" name="Espace réservé du pied de page 2"/>
          <p:cNvSpPr>
            <a:spLocks noGrp="1"/>
          </p:cNvSpPr>
          <p:nvPr>
            <p:ph type="ftr" sz="quarter" idx="11"/>
          </p:nvPr>
        </p:nvSpPr>
        <p:spPr/>
        <p:txBody>
          <a:bodyPr/>
          <a:lstStyle>
            <a:lvl1pPr>
              <a:defRPr/>
            </a:lvl1pPr>
          </a:lstStyle>
          <a:p>
            <a:endParaRPr lang="en-GB" altLang="en-GB"/>
          </a:p>
        </p:txBody>
      </p:sp>
      <p:sp>
        <p:nvSpPr>
          <p:cNvPr id="4" name="Espace réservé du numéro de diapositive 3"/>
          <p:cNvSpPr>
            <a:spLocks noGrp="1"/>
          </p:cNvSpPr>
          <p:nvPr>
            <p:ph type="sldNum" sz="quarter" idx="12"/>
          </p:nvPr>
        </p:nvSpPr>
        <p:spPr/>
        <p:txBody>
          <a:bodyPr/>
          <a:lstStyle>
            <a:lvl1pPr>
              <a:defRPr/>
            </a:lvl1pPr>
          </a:lstStyle>
          <a:p>
            <a:fld id="{3218C4A3-9A13-487C-BB7C-DD39FBA920B3}" type="slidenum">
              <a:rPr lang="en-GB" altLang="en-GB"/>
              <a:pPr/>
              <a:t>‹#›</a:t>
            </a:fld>
            <a:endParaRPr lang="en-GB" alt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GB" altLang="en-GB"/>
          </a:p>
        </p:txBody>
      </p:sp>
      <p:sp>
        <p:nvSpPr>
          <p:cNvPr id="6" name="Espace réservé du pied de page 5"/>
          <p:cNvSpPr>
            <a:spLocks noGrp="1"/>
          </p:cNvSpPr>
          <p:nvPr>
            <p:ph type="ftr" sz="quarter" idx="11"/>
          </p:nvPr>
        </p:nvSpPr>
        <p:spPr/>
        <p:txBody>
          <a:bodyPr/>
          <a:lstStyle>
            <a:lvl1pPr>
              <a:defRPr/>
            </a:lvl1pPr>
          </a:lstStyle>
          <a:p>
            <a:endParaRPr lang="en-GB" altLang="en-GB"/>
          </a:p>
        </p:txBody>
      </p:sp>
      <p:sp>
        <p:nvSpPr>
          <p:cNvPr id="7" name="Espace réservé du numéro de diapositive 6"/>
          <p:cNvSpPr>
            <a:spLocks noGrp="1"/>
          </p:cNvSpPr>
          <p:nvPr>
            <p:ph type="sldNum" sz="quarter" idx="12"/>
          </p:nvPr>
        </p:nvSpPr>
        <p:spPr/>
        <p:txBody>
          <a:bodyPr/>
          <a:lstStyle>
            <a:lvl1pPr>
              <a:defRPr/>
            </a:lvl1pPr>
          </a:lstStyle>
          <a:p>
            <a:fld id="{5DF6F2FF-F553-4D66-A732-0AF939DF7B46}" type="slidenum">
              <a:rPr lang="en-GB" altLang="en-GB"/>
              <a:pPr/>
              <a:t>‹#›</a:t>
            </a:fld>
            <a:endParaRPr lang="en-GB" alt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GB" altLang="en-GB"/>
          </a:p>
        </p:txBody>
      </p:sp>
      <p:sp>
        <p:nvSpPr>
          <p:cNvPr id="6" name="Espace réservé du pied de page 5"/>
          <p:cNvSpPr>
            <a:spLocks noGrp="1"/>
          </p:cNvSpPr>
          <p:nvPr>
            <p:ph type="ftr" sz="quarter" idx="11"/>
          </p:nvPr>
        </p:nvSpPr>
        <p:spPr/>
        <p:txBody>
          <a:bodyPr/>
          <a:lstStyle>
            <a:lvl1pPr>
              <a:defRPr/>
            </a:lvl1pPr>
          </a:lstStyle>
          <a:p>
            <a:endParaRPr lang="en-GB" altLang="en-GB"/>
          </a:p>
        </p:txBody>
      </p:sp>
      <p:sp>
        <p:nvSpPr>
          <p:cNvPr id="7" name="Espace réservé du numéro de diapositive 6"/>
          <p:cNvSpPr>
            <a:spLocks noGrp="1"/>
          </p:cNvSpPr>
          <p:nvPr>
            <p:ph type="sldNum" sz="quarter" idx="12"/>
          </p:nvPr>
        </p:nvSpPr>
        <p:spPr/>
        <p:txBody>
          <a:bodyPr/>
          <a:lstStyle>
            <a:lvl1pPr>
              <a:defRPr/>
            </a:lvl1pPr>
          </a:lstStyle>
          <a:p>
            <a:fld id="{72A3097C-2347-4498-8728-C2221777437C}" type="slidenum">
              <a:rPr lang="en-GB" altLang="en-GB"/>
              <a:pPr/>
              <a:t>‹#›</a:t>
            </a:fld>
            <a:endParaRPr lang="en-GB" alt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15" cstate="print"/>
          <a:srcRect/>
          <a:stretch>
            <a:fillRect/>
          </a:stretch>
        </p:blipFill>
        <p:spPr bwMode="auto">
          <a:xfrm>
            <a:off x="0" y="9525"/>
            <a:ext cx="9144000" cy="6848475"/>
          </a:xfrm>
          <a:prstGeom prst="rect">
            <a:avLst/>
          </a:prstGeom>
          <a:noFill/>
        </p:spPr>
      </p:pic>
      <p:sp>
        <p:nvSpPr>
          <p:cNvPr id="1026" name="Rectangle 2"/>
          <p:cNvSpPr>
            <a:spLocks noGrp="1" noChangeArrowheads="1"/>
          </p:cNvSpPr>
          <p:nvPr>
            <p:ph type="title"/>
          </p:nvPr>
        </p:nvSpPr>
        <p:spPr bwMode="auto">
          <a:xfrm>
            <a:off x="619125" y="57785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ltLang="en-GB" smtClean="0"/>
              <a:t>Click to edit Master title style</a:t>
            </a:r>
          </a:p>
        </p:txBody>
      </p:sp>
      <p:sp>
        <p:nvSpPr>
          <p:cNvPr id="1027" name="Rectangle 3"/>
          <p:cNvSpPr>
            <a:spLocks noGrp="1" noChangeArrowheads="1"/>
          </p:cNvSpPr>
          <p:nvPr>
            <p:ph type="body" idx="1"/>
          </p:nvPr>
        </p:nvSpPr>
        <p:spPr bwMode="auto">
          <a:xfrm>
            <a:off x="1219200" y="1752600"/>
            <a:ext cx="74676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en-GB" smtClean="0"/>
              <a:t>Click to edit Master text styles</a:t>
            </a:r>
          </a:p>
          <a:p>
            <a:pPr lvl="1"/>
            <a:r>
              <a:rPr lang="en-GB" altLang="en-GB" smtClean="0"/>
              <a:t>Second level</a:t>
            </a:r>
          </a:p>
          <a:p>
            <a:pPr lvl="2"/>
            <a:r>
              <a:rPr lang="en-GB" altLang="en-GB" smtClean="0"/>
              <a:t>Third level</a:t>
            </a:r>
          </a:p>
          <a:p>
            <a:pPr lvl="3"/>
            <a:r>
              <a:rPr lang="en-GB" altLang="en-GB" smtClean="0"/>
              <a:t>Fourth level</a:t>
            </a:r>
          </a:p>
          <a:p>
            <a:pPr lvl="4"/>
            <a:r>
              <a:rPr lang="en-GB" alt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endParaRPr lang="en-GB" alt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GB" alt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8BF21CCB-39E6-4A57-9CE2-95AC719DAB69}" type="slidenum">
              <a:rPr lang="en-GB" altLang="en-GB"/>
              <a:pPr/>
              <a:t>‹#›</a:t>
            </a:fld>
            <a:endParaRPr lang="en-GB" alt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000" b="1">
          <a:solidFill>
            <a:schemeClr val="tx2"/>
          </a:solidFill>
          <a:latin typeface="+mj-lt"/>
          <a:ea typeface="+mj-ea"/>
          <a:cs typeface="+mj-cs"/>
        </a:defRPr>
      </a:lvl1pPr>
      <a:lvl2pPr algn="ctr" rtl="0" fontAlgn="base">
        <a:spcBef>
          <a:spcPct val="0"/>
        </a:spcBef>
        <a:spcAft>
          <a:spcPct val="0"/>
        </a:spcAft>
        <a:defRPr sz="4000" b="1">
          <a:solidFill>
            <a:schemeClr val="tx2"/>
          </a:solidFill>
          <a:latin typeface="Arial" charset="0"/>
          <a:cs typeface="Arial" charset="0"/>
        </a:defRPr>
      </a:lvl2pPr>
      <a:lvl3pPr algn="ctr" rtl="0" fontAlgn="base">
        <a:spcBef>
          <a:spcPct val="0"/>
        </a:spcBef>
        <a:spcAft>
          <a:spcPct val="0"/>
        </a:spcAft>
        <a:defRPr sz="4000" b="1">
          <a:solidFill>
            <a:schemeClr val="tx2"/>
          </a:solidFill>
          <a:latin typeface="Arial" charset="0"/>
          <a:cs typeface="Arial" charset="0"/>
        </a:defRPr>
      </a:lvl3pPr>
      <a:lvl4pPr algn="ctr" rtl="0" fontAlgn="base">
        <a:spcBef>
          <a:spcPct val="0"/>
        </a:spcBef>
        <a:spcAft>
          <a:spcPct val="0"/>
        </a:spcAft>
        <a:defRPr sz="4000" b="1">
          <a:solidFill>
            <a:schemeClr val="tx2"/>
          </a:solidFill>
          <a:latin typeface="Arial" charset="0"/>
          <a:cs typeface="Arial" charset="0"/>
        </a:defRPr>
      </a:lvl4pPr>
      <a:lvl5pPr algn="ctr" rtl="0" fontAlgn="base">
        <a:spcBef>
          <a:spcPct val="0"/>
        </a:spcBef>
        <a:spcAft>
          <a:spcPct val="0"/>
        </a:spcAft>
        <a:defRPr sz="4000" b="1">
          <a:solidFill>
            <a:schemeClr val="tx2"/>
          </a:solidFill>
          <a:latin typeface="Arial" charset="0"/>
          <a:cs typeface="Arial" charset="0"/>
        </a:defRPr>
      </a:lvl5pPr>
      <a:lvl6pPr marL="457200" algn="ctr" rtl="0" fontAlgn="base">
        <a:spcBef>
          <a:spcPct val="0"/>
        </a:spcBef>
        <a:spcAft>
          <a:spcPct val="0"/>
        </a:spcAft>
        <a:defRPr sz="4000" b="1">
          <a:solidFill>
            <a:schemeClr val="tx2"/>
          </a:solidFill>
          <a:latin typeface="Arial" charset="0"/>
          <a:cs typeface="Arial" charset="0"/>
        </a:defRPr>
      </a:lvl6pPr>
      <a:lvl7pPr marL="914400" algn="ctr" rtl="0" fontAlgn="base">
        <a:spcBef>
          <a:spcPct val="0"/>
        </a:spcBef>
        <a:spcAft>
          <a:spcPct val="0"/>
        </a:spcAft>
        <a:defRPr sz="4000" b="1">
          <a:solidFill>
            <a:schemeClr val="tx2"/>
          </a:solidFill>
          <a:latin typeface="Arial" charset="0"/>
          <a:cs typeface="Arial" charset="0"/>
        </a:defRPr>
      </a:lvl7pPr>
      <a:lvl8pPr marL="1371600" algn="ctr" rtl="0" fontAlgn="base">
        <a:spcBef>
          <a:spcPct val="0"/>
        </a:spcBef>
        <a:spcAft>
          <a:spcPct val="0"/>
        </a:spcAft>
        <a:defRPr sz="4000" b="1">
          <a:solidFill>
            <a:schemeClr val="tx2"/>
          </a:solidFill>
          <a:latin typeface="Arial" charset="0"/>
          <a:cs typeface="Arial" charset="0"/>
        </a:defRPr>
      </a:lvl8pPr>
      <a:lvl9pPr marL="1828800" algn="ctr" rtl="0" fontAlgn="base">
        <a:spcBef>
          <a:spcPct val="0"/>
        </a:spcBef>
        <a:spcAft>
          <a:spcPct val="0"/>
        </a:spcAft>
        <a:defRPr sz="4000" b="1">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8.emf"/><Relationship Id="rId1" Type="http://schemas.openxmlformats.org/officeDocument/2006/relationships/vmlDrawing" Target="../drawings/vmlDrawing3.vml"/><Relationship Id="rId2"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6.emf"/><Relationship Id="rId5" Type="http://schemas.openxmlformats.org/officeDocument/2006/relationships/oleObject" Target="../embeddings/oleObject2.bin"/><Relationship Id="rId6"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8.emf"/><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GB" altLang="en-GB"/>
              <a:t>Nazi Economic Policy</a:t>
            </a:r>
          </a:p>
        </p:txBody>
      </p:sp>
      <p:sp>
        <p:nvSpPr>
          <p:cNvPr id="12291" name="Rectangle 3"/>
          <p:cNvSpPr>
            <a:spLocks noGrp="1" noChangeArrowheads="1"/>
          </p:cNvSpPr>
          <p:nvPr>
            <p:ph type="subTitle" idx="1"/>
          </p:nvPr>
        </p:nvSpPr>
        <p:spPr/>
        <p:txBody>
          <a:bodyPr/>
          <a:lstStyle/>
          <a:p>
            <a:r>
              <a:rPr lang="en-GB" altLang="en-GB" dirty="0"/>
              <a:t>Re-Armament or </a:t>
            </a:r>
            <a:r>
              <a:rPr lang="en-GB" altLang="en-GB" dirty="0">
                <a:solidFill>
                  <a:srgbClr val="C00000"/>
                </a:solidFill>
              </a:rPr>
              <a:t>Bust</a:t>
            </a:r>
            <a:r>
              <a:rPr lang="en-GB" altLang="en-GB"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GB" dirty="0"/>
              <a:t>Guns or Butter?</a:t>
            </a:r>
            <a:endParaRPr lang="en-US" dirty="0"/>
          </a:p>
        </p:txBody>
      </p:sp>
      <p:sp>
        <p:nvSpPr>
          <p:cNvPr id="58371" name="Rectangle 3"/>
          <p:cNvSpPr>
            <a:spLocks noGrp="1" noChangeArrowheads="1"/>
          </p:cNvSpPr>
          <p:nvPr>
            <p:ph type="body" idx="1"/>
          </p:nvPr>
        </p:nvSpPr>
        <p:spPr>
          <a:xfrm>
            <a:off x="611188" y="1557338"/>
            <a:ext cx="8075612" cy="5105400"/>
          </a:xfrm>
        </p:spPr>
        <p:txBody>
          <a:bodyPr/>
          <a:lstStyle/>
          <a:p>
            <a:pPr>
              <a:lnSpc>
                <a:spcPct val="80000"/>
              </a:lnSpc>
            </a:pPr>
            <a:r>
              <a:rPr lang="en-GB" sz="2000" dirty="0"/>
              <a:t>Schacht</a:t>
            </a:r>
            <a:r>
              <a:rPr lang="en-GB" sz="2000" dirty="0">
                <a:latin typeface="Times"/>
              </a:rPr>
              <a:t>’</a:t>
            </a:r>
            <a:r>
              <a:rPr lang="en-GB" sz="2000" dirty="0"/>
              <a:t>s currency stabilisation policies were very complicated</a:t>
            </a:r>
          </a:p>
          <a:p>
            <a:pPr lvl="1">
              <a:lnSpc>
                <a:spcPct val="80000"/>
              </a:lnSpc>
            </a:pPr>
            <a:r>
              <a:rPr lang="en-GB" sz="1800" dirty="0">
                <a:solidFill>
                  <a:srgbClr val="C00000"/>
                </a:solidFill>
              </a:rPr>
              <a:t>Multiple exchange rates depending on markets and products </a:t>
            </a:r>
            <a:r>
              <a:rPr lang="en-GB" sz="1800" dirty="0" smtClean="0">
                <a:solidFill>
                  <a:srgbClr val="C00000"/>
                </a:solidFill>
              </a:rPr>
              <a:t>sold</a:t>
            </a:r>
          </a:p>
          <a:p>
            <a:pPr marL="457200" lvl="1" indent="0">
              <a:lnSpc>
                <a:spcPct val="80000"/>
              </a:lnSpc>
              <a:buNone/>
            </a:pPr>
            <a:endParaRPr lang="en-GB" sz="1800" dirty="0">
              <a:solidFill>
                <a:srgbClr val="C00000"/>
              </a:solidFill>
            </a:endParaRPr>
          </a:p>
          <a:p>
            <a:pPr>
              <a:lnSpc>
                <a:spcPct val="80000"/>
              </a:lnSpc>
            </a:pPr>
            <a:r>
              <a:rPr lang="en-GB" sz="2000" dirty="0"/>
              <a:t>1935 Fat and Meat shortage</a:t>
            </a:r>
          </a:p>
          <a:p>
            <a:pPr lvl="1">
              <a:lnSpc>
                <a:spcPct val="80000"/>
              </a:lnSpc>
            </a:pPr>
            <a:r>
              <a:rPr lang="en-GB" sz="1800" dirty="0">
                <a:solidFill>
                  <a:srgbClr val="C00000"/>
                </a:solidFill>
              </a:rPr>
              <a:t>Schacht blamed </a:t>
            </a:r>
            <a:r>
              <a:rPr lang="en-GB" sz="1800" dirty="0" err="1">
                <a:solidFill>
                  <a:srgbClr val="C00000"/>
                </a:solidFill>
              </a:rPr>
              <a:t>Darre</a:t>
            </a:r>
            <a:r>
              <a:rPr lang="en-GB" sz="1800" dirty="0" err="1">
                <a:solidFill>
                  <a:srgbClr val="C00000"/>
                </a:solidFill>
                <a:latin typeface="Times"/>
              </a:rPr>
              <a:t>’</a:t>
            </a:r>
            <a:r>
              <a:rPr lang="en-GB" sz="1800" dirty="0" err="1">
                <a:solidFill>
                  <a:srgbClr val="C00000"/>
                </a:solidFill>
              </a:rPr>
              <a:t>s</a:t>
            </a:r>
            <a:r>
              <a:rPr lang="en-GB" sz="1800" dirty="0">
                <a:solidFill>
                  <a:srgbClr val="C00000"/>
                </a:solidFill>
              </a:rPr>
              <a:t> ministry of Agriculture for poor planning</a:t>
            </a:r>
          </a:p>
          <a:p>
            <a:pPr lvl="2">
              <a:lnSpc>
                <a:spcPct val="80000"/>
              </a:lnSpc>
            </a:pPr>
            <a:r>
              <a:rPr lang="en-GB" sz="1800" dirty="0">
                <a:solidFill>
                  <a:srgbClr val="C00000"/>
                </a:solidFill>
              </a:rPr>
              <a:t>He argued that </a:t>
            </a:r>
            <a:r>
              <a:rPr lang="en-GB" sz="1800" dirty="0" err="1">
                <a:solidFill>
                  <a:srgbClr val="C00000"/>
                </a:solidFill>
              </a:rPr>
              <a:t>Darre</a:t>
            </a:r>
            <a:r>
              <a:rPr lang="en-GB" sz="1800" dirty="0" err="1">
                <a:solidFill>
                  <a:srgbClr val="C00000"/>
                </a:solidFill>
                <a:latin typeface="Times"/>
              </a:rPr>
              <a:t>’</a:t>
            </a:r>
            <a:r>
              <a:rPr lang="en-GB" sz="1800" dirty="0" err="1">
                <a:solidFill>
                  <a:srgbClr val="C00000"/>
                </a:solidFill>
              </a:rPr>
              <a:t>s</a:t>
            </a:r>
            <a:r>
              <a:rPr lang="en-GB" sz="1800" dirty="0">
                <a:solidFill>
                  <a:srgbClr val="C00000"/>
                </a:solidFill>
              </a:rPr>
              <a:t> ministry should never have been separated from Ministry of Economics</a:t>
            </a:r>
          </a:p>
          <a:p>
            <a:pPr lvl="1">
              <a:lnSpc>
                <a:spcPct val="80000"/>
              </a:lnSpc>
            </a:pPr>
            <a:r>
              <a:rPr lang="en-GB" sz="1800" dirty="0">
                <a:solidFill>
                  <a:srgbClr val="C00000"/>
                </a:solidFill>
              </a:rPr>
              <a:t>Goring brought in as arbitrator</a:t>
            </a:r>
            <a:endParaRPr lang="en-GB" altLang="en-GB" sz="1800" dirty="0">
              <a:solidFill>
                <a:srgbClr val="C00000"/>
              </a:solidFill>
            </a:endParaRPr>
          </a:p>
          <a:p>
            <a:pPr lvl="2">
              <a:lnSpc>
                <a:spcPct val="80000"/>
              </a:lnSpc>
            </a:pPr>
            <a:r>
              <a:rPr lang="en-GB" altLang="en-GB" sz="1800" dirty="0">
                <a:solidFill>
                  <a:srgbClr val="C00000"/>
                </a:solidFill>
                <a:latin typeface="Times"/>
              </a:rPr>
              <a:t>“</a:t>
            </a:r>
            <a:r>
              <a:rPr lang="en-GB" altLang="en-GB" sz="1800" dirty="0">
                <a:solidFill>
                  <a:srgbClr val="C00000"/>
                </a:solidFill>
              </a:rPr>
              <a:t>Would you rather have butter or guns? </a:t>
            </a:r>
            <a:endParaRPr lang="en-GB" altLang="en-GB" sz="1800" dirty="0" smtClean="0">
              <a:solidFill>
                <a:srgbClr val="C00000"/>
              </a:solidFill>
            </a:endParaRPr>
          </a:p>
          <a:p>
            <a:pPr lvl="2">
              <a:lnSpc>
                <a:spcPct val="80000"/>
              </a:lnSpc>
            </a:pPr>
            <a:r>
              <a:rPr lang="en-GB" altLang="en-GB" sz="1800" dirty="0" smtClean="0">
                <a:solidFill>
                  <a:srgbClr val="C00000"/>
                </a:solidFill>
              </a:rPr>
              <a:t>Shall </a:t>
            </a:r>
            <a:r>
              <a:rPr lang="en-GB" altLang="en-GB" sz="1800" dirty="0">
                <a:solidFill>
                  <a:srgbClr val="C00000"/>
                </a:solidFill>
              </a:rPr>
              <a:t>we bring in lard or iron ore? </a:t>
            </a:r>
            <a:endParaRPr lang="en-GB" altLang="en-GB" sz="1800" dirty="0" smtClean="0">
              <a:solidFill>
                <a:srgbClr val="C00000"/>
              </a:solidFill>
            </a:endParaRPr>
          </a:p>
          <a:p>
            <a:pPr lvl="2">
              <a:lnSpc>
                <a:spcPct val="80000"/>
              </a:lnSpc>
            </a:pPr>
            <a:r>
              <a:rPr lang="en-GB" altLang="en-GB" sz="1800" dirty="0" smtClean="0">
                <a:solidFill>
                  <a:srgbClr val="C00000"/>
                </a:solidFill>
              </a:rPr>
              <a:t>I </a:t>
            </a:r>
            <a:r>
              <a:rPr lang="en-GB" altLang="en-GB" sz="1800" dirty="0">
                <a:solidFill>
                  <a:srgbClr val="C00000"/>
                </a:solidFill>
              </a:rPr>
              <a:t>tell you, guns makes us powerful. Butter only makes us fat.</a:t>
            </a:r>
            <a:r>
              <a:rPr lang="en-GB" altLang="en-GB" sz="1800" dirty="0">
                <a:solidFill>
                  <a:srgbClr val="C00000"/>
                </a:solidFill>
                <a:latin typeface="Times"/>
              </a:rPr>
              <a:t>”</a:t>
            </a:r>
            <a:r>
              <a:rPr lang="en-GB" altLang="en-GB" sz="1800" dirty="0">
                <a:solidFill>
                  <a:srgbClr val="C00000"/>
                </a:solidFill>
              </a:rPr>
              <a:t> </a:t>
            </a:r>
          </a:p>
          <a:p>
            <a:pPr lvl="3">
              <a:lnSpc>
                <a:spcPct val="80000"/>
              </a:lnSpc>
            </a:pPr>
            <a:r>
              <a:rPr lang="en-GB" altLang="en-GB" sz="1800" dirty="0">
                <a:solidFill>
                  <a:srgbClr val="C00000"/>
                </a:solidFill>
              </a:rPr>
              <a:t>Goring</a:t>
            </a:r>
            <a:r>
              <a:rPr lang="en-GB" altLang="en-GB" sz="1800" dirty="0">
                <a:solidFill>
                  <a:srgbClr val="C00000"/>
                </a:solidFill>
                <a:latin typeface="Times"/>
              </a:rPr>
              <a:t>’</a:t>
            </a:r>
            <a:r>
              <a:rPr lang="en-GB" altLang="en-GB" sz="1800" dirty="0">
                <a:solidFill>
                  <a:srgbClr val="C00000"/>
                </a:solidFill>
              </a:rPr>
              <a:t>s public comments on 1935 butter and fat </a:t>
            </a:r>
            <a:r>
              <a:rPr lang="en-GB" altLang="en-GB" sz="1800" dirty="0" smtClean="0">
                <a:solidFill>
                  <a:srgbClr val="C00000"/>
                </a:solidFill>
              </a:rPr>
              <a:t>shortages</a:t>
            </a:r>
          </a:p>
          <a:p>
            <a:pPr marL="1371600" lvl="3" indent="0">
              <a:lnSpc>
                <a:spcPct val="80000"/>
              </a:lnSpc>
              <a:buNone/>
            </a:pPr>
            <a:endParaRPr lang="en-GB" altLang="en-GB" sz="1800" dirty="0">
              <a:solidFill>
                <a:srgbClr val="C00000"/>
              </a:solidFill>
            </a:endParaRPr>
          </a:p>
          <a:p>
            <a:pPr>
              <a:lnSpc>
                <a:spcPct val="80000"/>
              </a:lnSpc>
            </a:pPr>
            <a:r>
              <a:rPr lang="en-GB" altLang="en-GB" sz="2000" dirty="0"/>
              <a:t>However, Hitler very sensitive to comments about dissatisfaction and secretly tells Schacht to release funds to allow butter and fats to be imported.</a:t>
            </a:r>
          </a:p>
          <a:p>
            <a:pPr lvl="1">
              <a:lnSpc>
                <a:spcPct val="80000"/>
              </a:lnSpc>
            </a:pPr>
            <a:r>
              <a:rPr lang="en-GB" altLang="en-GB" sz="1800" dirty="0">
                <a:solidFill>
                  <a:srgbClr val="C00000"/>
                </a:solidFill>
              </a:rPr>
              <a:t>Plus Massive propaganda blitz</a:t>
            </a:r>
            <a:endParaRPr lang="en-US" sz="1800"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4213" y="0"/>
            <a:ext cx="7772400" cy="1143000"/>
          </a:xfrm>
        </p:spPr>
        <p:txBody>
          <a:bodyPr/>
          <a:lstStyle/>
          <a:p>
            <a:r>
              <a:rPr lang="en-GB" dirty="0"/>
              <a:t>Schacht Out, </a:t>
            </a:r>
            <a:r>
              <a:rPr lang="en-GB" dirty="0" smtClean="0"/>
              <a:t>Goering </a:t>
            </a:r>
            <a:r>
              <a:rPr lang="en-GB" dirty="0"/>
              <a:t>In</a:t>
            </a:r>
          </a:p>
        </p:txBody>
      </p:sp>
      <p:sp>
        <p:nvSpPr>
          <p:cNvPr id="33795" name="Rectangle 3"/>
          <p:cNvSpPr>
            <a:spLocks noGrp="1" noChangeArrowheads="1"/>
          </p:cNvSpPr>
          <p:nvPr>
            <p:ph type="body" idx="1"/>
          </p:nvPr>
        </p:nvSpPr>
        <p:spPr>
          <a:xfrm>
            <a:off x="539750" y="1341438"/>
            <a:ext cx="8064698" cy="5516562"/>
          </a:xfrm>
        </p:spPr>
        <p:txBody>
          <a:bodyPr/>
          <a:lstStyle/>
          <a:p>
            <a:pPr>
              <a:lnSpc>
                <a:spcPct val="80000"/>
              </a:lnSpc>
            </a:pPr>
            <a:r>
              <a:rPr lang="en-GB" sz="2400" dirty="0" smtClean="0"/>
              <a:t>Goering </a:t>
            </a:r>
            <a:r>
              <a:rPr lang="en-GB" sz="2400" dirty="0"/>
              <a:t>used Schacht / </a:t>
            </a:r>
            <a:r>
              <a:rPr lang="en-GB" sz="2400" dirty="0" err="1"/>
              <a:t>Darre</a:t>
            </a:r>
            <a:r>
              <a:rPr lang="en-GB" sz="2400" dirty="0"/>
              <a:t> spat as an opportunity to carve out a new role for himself.</a:t>
            </a:r>
          </a:p>
          <a:p>
            <a:pPr lvl="1">
              <a:lnSpc>
                <a:spcPct val="80000"/>
              </a:lnSpc>
            </a:pPr>
            <a:r>
              <a:rPr lang="en-GB" sz="2000" dirty="0">
                <a:solidFill>
                  <a:srgbClr val="C00000"/>
                </a:solidFill>
              </a:rPr>
              <a:t>Envious of Himmler</a:t>
            </a:r>
            <a:r>
              <a:rPr lang="en-GB" sz="2000" dirty="0">
                <a:solidFill>
                  <a:srgbClr val="C00000"/>
                </a:solidFill>
                <a:latin typeface="Times"/>
              </a:rPr>
              <a:t>’</a:t>
            </a:r>
            <a:r>
              <a:rPr lang="en-GB" sz="2000" dirty="0">
                <a:solidFill>
                  <a:srgbClr val="C00000"/>
                </a:solidFill>
              </a:rPr>
              <a:t>s growing powers</a:t>
            </a:r>
          </a:p>
          <a:p>
            <a:pPr>
              <a:lnSpc>
                <a:spcPct val="80000"/>
              </a:lnSpc>
            </a:pPr>
            <a:r>
              <a:rPr lang="en-GB" sz="2400" dirty="0"/>
              <a:t>Schacht increasingly </a:t>
            </a:r>
            <a:r>
              <a:rPr lang="en-GB" sz="2400" dirty="0" err="1"/>
              <a:t>sidelined</a:t>
            </a:r>
            <a:endParaRPr lang="en-GB" sz="2400" dirty="0"/>
          </a:p>
          <a:p>
            <a:pPr lvl="1">
              <a:lnSpc>
                <a:spcPct val="80000"/>
              </a:lnSpc>
            </a:pPr>
            <a:r>
              <a:rPr lang="en-GB" sz="2000" dirty="0">
                <a:solidFill>
                  <a:srgbClr val="C00000"/>
                </a:solidFill>
              </a:rPr>
              <a:t>Repeatedly calls for government control of spending</a:t>
            </a:r>
          </a:p>
          <a:p>
            <a:pPr lvl="1">
              <a:lnSpc>
                <a:spcPct val="80000"/>
              </a:lnSpc>
            </a:pPr>
            <a:r>
              <a:rPr lang="en-GB" sz="2000" dirty="0">
                <a:solidFill>
                  <a:srgbClr val="C00000"/>
                </a:solidFill>
              </a:rPr>
              <a:t>Falls out with Ministers not keeping to their budgets</a:t>
            </a:r>
          </a:p>
          <a:p>
            <a:pPr lvl="1">
              <a:lnSpc>
                <a:spcPct val="80000"/>
              </a:lnSpc>
            </a:pPr>
            <a:r>
              <a:rPr lang="en-GB" sz="2000" dirty="0">
                <a:solidFill>
                  <a:srgbClr val="C00000"/>
                </a:solidFill>
              </a:rPr>
              <a:t>Scoffs at </a:t>
            </a:r>
            <a:r>
              <a:rPr lang="en-GB" sz="2000" dirty="0" err="1">
                <a:solidFill>
                  <a:srgbClr val="C00000"/>
                </a:solidFill>
              </a:rPr>
              <a:t>Keppler</a:t>
            </a:r>
            <a:r>
              <a:rPr lang="en-GB" sz="2000" dirty="0" err="1">
                <a:solidFill>
                  <a:srgbClr val="C00000"/>
                </a:solidFill>
                <a:latin typeface="Times"/>
              </a:rPr>
              <a:t>’</a:t>
            </a:r>
            <a:r>
              <a:rPr lang="en-GB" sz="2000" dirty="0" err="1">
                <a:solidFill>
                  <a:srgbClr val="C00000"/>
                </a:solidFill>
              </a:rPr>
              <a:t>s</a:t>
            </a:r>
            <a:r>
              <a:rPr lang="en-GB" sz="2000" dirty="0">
                <a:solidFill>
                  <a:srgbClr val="C00000"/>
                </a:solidFill>
              </a:rPr>
              <a:t> Autarky ideas</a:t>
            </a:r>
          </a:p>
          <a:p>
            <a:pPr>
              <a:lnSpc>
                <a:spcPct val="80000"/>
              </a:lnSpc>
            </a:pPr>
            <a:r>
              <a:rPr lang="en-GB" sz="2400" dirty="0"/>
              <a:t>1936 Foreign Currency and Raw Materials Commission</a:t>
            </a:r>
          </a:p>
          <a:p>
            <a:pPr lvl="1">
              <a:lnSpc>
                <a:spcPct val="80000"/>
              </a:lnSpc>
            </a:pPr>
            <a:r>
              <a:rPr lang="en-GB" sz="2000" dirty="0"/>
              <a:t>Schacht and Blomberg request that Goring head new commission</a:t>
            </a:r>
          </a:p>
          <a:p>
            <a:pPr lvl="2">
              <a:lnSpc>
                <a:spcPct val="80000"/>
              </a:lnSpc>
            </a:pPr>
            <a:r>
              <a:rPr lang="en-GB" sz="1800" dirty="0">
                <a:solidFill>
                  <a:srgbClr val="C00000"/>
                </a:solidFill>
              </a:rPr>
              <a:t>Assumed ignorant of economics</a:t>
            </a:r>
          </a:p>
          <a:p>
            <a:pPr lvl="2">
              <a:lnSpc>
                <a:spcPct val="80000"/>
              </a:lnSpc>
            </a:pPr>
            <a:r>
              <a:rPr lang="en-GB" sz="1800" dirty="0">
                <a:solidFill>
                  <a:srgbClr val="C00000"/>
                </a:solidFill>
              </a:rPr>
              <a:t>Trusted friendly face of Nazi regime</a:t>
            </a:r>
          </a:p>
          <a:p>
            <a:pPr lvl="2">
              <a:lnSpc>
                <a:spcPct val="80000"/>
              </a:lnSpc>
            </a:pPr>
            <a:r>
              <a:rPr lang="en-GB" sz="1800" dirty="0">
                <a:solidFill>
                  <a:srgbClr val="C00000"/>
                </a:solidFill>
              </a:rPr>
              <a:t>Hoped he would maintain or slow down rearmament</a:t>
            </a:r>
          </a:p>
          <a:p>
            <a:pPr lvl="1">
              <a:lnSpc>
                <a:spcPct val="80000"/>
              </a:lnSpc>
            </a:pPr>
            <a:r>
              <a:rPr lang="en-GB" sz="2000" dirty="0"/>
              <a:t>But, Goring was an intriguer who saw an opportunity for himself</a:t>
            </a:r>
          </a:p>
          <a:p>
            <a:pPr lvl="2">
              <a:lnSpc>
                <a:spcPct val="80000"/>
              </a:lnSpc>
            </a:pPr>
            <a:r>
              <a:rPr lang="en-GB" sz="1800" dirty="0">
                <a:solidFill>
                  <a:srgbClr val="C00000"/>
                </a:solidFill>
              </a:rPr>
              <a:t>Rather than investigate the problems he would take </a:t>
            </a:r>
            <a:r>
              <a:rPr lang="en-GB" sz="1800" dirty="0">
                <a:solidFill>
                  <a:srgbClr val="C00000"/>
                </a:solidFill>
                <a:latin typeface="Times"/>
              </a:rPr>
              <a:t>‘</a:t>
            </a:r>
            <a:r>
              <a:rPr lang="en-GB" sz="1800" dirty="0">
                <a:solidFill>
                  <a:srgbClr val="C00000"/>
                </a:solidFill>
              </a:rPr>
              <a:t>necessary control</a:t>
            </a:r>
            <a:r>
              <a:rPr lang="en-GB" sz="1800" dirty="0">
                <a:solidFill>
                  <a:srgbClr val="C00000"/>
                </a:solidFill>
                <a:latin typeface="Times"/>
              </a:rPr>
              <a:t>’</a:t>
            </a:r>
            <a:endParaRPr lang="en-GB" sz="1800" dirty="0">
              <a:solidFill>
                <a:srgbClr val="C00000"/>
              </a:solidFill>
            </a:endParaRPr>
          </a:p>
          <a:p>
            <a:pPr lvl="3">
              <a:lnSpc>
                <a:spcPct val="80000"/>
              </a:lnSpc>
            </a:pPr>
            <a:r>
              <a:rPr lang="en-GB" sz="1600" dirty="0">
                <a:solidFill>
                  <a:srgbClr val="C00000"/>
                </a:solidFill>
              </a:rPr>
              <a:t>Goring gets to control manufacturing and materials for his Luftwaffe</a:t>
            </a:r>
          </a:p>
          <a:p>
            <a:pPr lvl="3">
              <a:lnSpc>
                <a:spcPct val="80000"/>
              </a:lnSpc>
            </a:pPr>
            <a:r>
              <a:rPr lang="en-GB" sz="1600" dirty="0">
                <a:solidFill>
                  <a:srgbClr val="C00000"/>
                </a:solidFill>
              </a:rPr>
              <a:t>Gets to separate armed forces from a United command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9125" y="476250"/>
            <a:ext cx="7772400" cy="1143000"/>
          </a:xfrm>
        </p:spPr>
        <p:txBody>
          <a:bodyPr/>
          <a:lstStyle/>
          <a:p>
            <a:r>
              <a:rPr lang="en-GB" altLang="en-GB"/>
              <a:t>The Four Year Plan 1936 - 1940</a:t>
            </a:r>
          </a:p>
        </p:txBody>
      </p:sp>
      <p:sp>
        <p:nvSpPr>
          <p:cNvPr id="16387" name="Rectangle 3"/>
          <p:cNvSpPr>
            <a:spLocks noGrp="1" noChangeArrowheads="1"/>
          </p:cNvSpPr>
          <p:nvPr>
            <p:ph type="body" idx="1"/>
          </p:nvPr>
        </p:nvSpPr>
        <p:spPr>
          <a:xfrm>
            <a:off x="3708400" y="1557338"/>
            <a:ext cx="4978400" cy="5300662"/>
          </a:xfrm>
        </p:spPr>
        <p:txBody>
          <a:bodyPr/>
          <a:lstStyle/>
          <a:p>
            <a:pPr>
              <a:lnSpc>
                <a:spcPct val="80000"/>
              </a:lnSpc>
            </a:pPr>
            <a:r>
              <a:rPr lang="en-GB" altLang="en-GB" sz="2400" dirty="0">
                <a:solidFill>
                  <a:srgbClr val="C00000"/>
                </a:solidFill>
              </a:rPr>
              <a:t>Why 1936?</a:t>
            </a:r>
          </a:p>
          <a:p>
            <a:pPr lvl="1">
              <a:lnSpc>
                <a:spcPct val="80000"/>
              </a:lnSpc>
            </a:pPr>
            <a:r>
              <a:rPr lang="en-GB" altLang="en-GB" sz="2000" dirty="0"/>
              <a:t>Impressed by Stalin</a:t>
            </a:r>
            <a:r>
              <a:rPr lang="en-GB" altLang="en-GB" sz="2000" dirty="0">
                <a:latin typeface="Times"/>
              </a:rPr>
              <a:t>’</a:t>
            </a:r>
            <a:r>
              <a:rPr lang="en-GB" altLang="en-GB" sz="2000" dirty="0"/>
              <a:t>s Five Year Plan claims</a:t>
            </a:r>
          </a:p>
          <a:p>
            <a:pPr lvl="1">
              <a:lnSpc>
                <a:spcPct val="80000"/>
              </a:lnSpc>
            </a:pPr>
            <a:r>
              <a:rPr lang="en-GB" altLang="en-GB" sz="2000" dirty="0"/>
              <a:t>Confidence restored to German economy</a:t>
            </a:r>
          </a:p>
          <a:p>
            <a:pPr lvl="2">
              <a:lnSpc>
                <a:spcPct val="80000"/>
              </a:lnSpc>
            </a:pPr>
            <a:r>
              <a:rPr lang="en-GB" altLang="en-GB" sz="1800" dirty="0">
                <a:solidFill>
                  <a:srgbClr val="C00000"/>
                </a:solidFill>
              </a:rPr>
              <a:t>Employment</a:t>
            </a:r>
          </a:p>
          <a:p>
            <a:pPr lvl="2">
              <a:lnSpc>
                <a:spcPct val="80000"/>
              </a:lnSpc>
            </a:pPr>
            <a:r>
              <a:rPr lang="en-GB" altLang="en-GB" sz="1800" dirty="0">
                <a:solidFill>
                  <a:srgbClr val="C00000"/>
                </a:solidFill>
              </a:rPr>
              <a:t>Hitler</a:t>
            </a:r>
            <a:r>
              <a:rPr lang="en-GB" altLang="en-GB" sz="1800" dirty="0">
                <a:solidFill>
                  <a:srgbClr val="C00000"/>
                </a:solidFill>
                <a:latin typeface="Times"/>
              </a:rPr>
              <a:t>’</a:t>
            </a:r>
            <a:r>
              <a:rPr lang="en-GB" altLang="en-GB" sz="1800" dirty="0">
                <a:solidFill>
                  <a:srgbClr val="C00000"/>
                </a:solidFill>
              </a:rPr>
              <a:t>s hubris</a:t>
            </a:r>
          </a:p>
          <a:p>
            <a:pPr lvl="1">
              <a:lnSpc>
                <a:spcPct val="80000"/>
              </a:lnSpc>
            </a:pPr>
            <a:r>
              <a:rPr lang="en-GB" altLang="en-GB" sz="2000" dirty="0"/>
              <a:t>Hitler impatient with Schacht</a:t>
            </a:r>
            <a:r>
              <a:rPr lang="en-GB" altLang="en-GB" sz="2000" dirty="0">
                <a:latin typeface="Times"/>
              </a:rPr>
              <a:t>’</a:t>
            </a:r>
            <a:r>
              <a:rPr lang="en-GB" altLang="en-GB" sz="2000" dirty="0"/>
              <a:t>s cautiousness</a:t>
            </a:r>
          </a:p>
          <a:p>
            <a:pPr lvl="2">
              <a:lnSpc>
                <a:spcPct val="80000"/>
              </a:lnSpc>
            </a:pPr>
            <a:r>
              <a:rPr lang="en-GB" altLang="en-GB" sz="1800" dirty="0">
                <a:solidFill>
                  <a:srgbClr val="C00000"/>
                </a:solidFill>
              </a:rPr>
              <a:t>Goering keen to set up new re-armament programme</a:t>
            </a:r>
          </a:p>
          <a:p>
            <a:pPr lvl="3">
              <a:lnSpc>
                <a:spcPct val="80000"/>
              </a:lnSpc>
            </a:pPr>
            <a:r>
              <a:rPr lang="en-GB" altLang="en-GB" sz="1600" dirty="0">
                <a:solidFill>
                  <a:srgbClr val="C00000"/>
                </a:solidFill>
              </a:rPr>
              <a:t>Prussian empire eroded</a:t>
            </a:r>
          </a:p>
          <a:p>
            <a:pPr lvl="1">
              <a:lnSpc>
                <a:spcPct val="80000"/>
              </a:lnSpc>
            </a:pPr>
            <a:r>
              <a:rPr lang="en-GB" altLang="en-GB" sz="2000" dirty="0"/>
              <a:t>Rearmament not keeping up with political and diplomatic advances</a:t>
            </a:r>
          </a:p>
          <a:p>
            <a:pPr lvl="2">
              <a:lnSpc>
                <a:spcPct val="80000"/>
              </a:lnSpc>
            </a:pPr>
            <a:r>
              <a:rPr lang="en-GB" altLang="en-GB" sz="1800" dirty="0">
                <a:solidFill>
                  <a:srgbClr val="C00000"/>
                </a:solidFill>
              </a:rPr>
              <a:t>Period of Revolutionary Imperialism</a:t>
            </a:r>
          </a:p>
          <a:p>
            <a:pPr lvl="2">
              <a:lnSpc>
                <a:spcPct val="80000"/>
              </a:lnSpc>
            </a:pPr>
            <a:r>
              <a:rPr lang="en-GB" altLang="en-GB" sz="1800" dirty="0">
                <a:solidFill>
                  <a:srgbClr val="C00000"/>
                </a:solidFill>
              </a:rPr>
              <a:t>Spanish Civil War</a:t>
            </a:r>
          </a:p>
          <a:p>
            <a:pPr lvl="2">
              <a:lnSpc>
                <a:spcPct val="80000"/>
              </a:lnSpc>
            </a:pPr>
            <a:r>
              <a:rPr lang="en-GB" altLang="en-GB" sz="1800" dirty="0">
                <a:solidFill>
                  <a:srgbClr val="C00000"/>
                </a:solidFill>
              </a:rPr>
              <a:t>War initially planned for 1942-43</a:t>
            </a:r>
          </a:p>
          <a:p>
            <a:pPr lvl="1">
              <a:lnSpc>
                <a:spcPct val="80000"/>
              </a:lnSpc>
            </a:pPr>
            <a:r>
              <a:rPr lang="en-GB" altLang="en-GB" sz="2000" dirty="0"/>
              <a:t>Speeded up </a:t>
            </a:r>
            <a:r>
              <a:rPr lang="en-GB" altLang="en-GB" sz="2000" dirty="0" err="1"/>
              <a:t>Nazification</a:t>
            </a:r>
            <a:r>
              <a:rPr lang="en-GB" altLang="en-GB" sz="2000" dirty="0"/>
              <a:t> of the Armed Forces</a:t>
            </a:r>
          </a:p>
        </p:txBody>
      </p:sp>
      <p:pic>
        <p:nvPicPr>
          <p:cNvPr id="16389" name="Picture 5" descr="4YearPlan"/>
          <p:cNvPicPr>
            <a:picLocks noChangeAspect="1" noChangeArrowheads="1"/>
          </p:cNvPicPr>
          <p:nvPr/>
        </p:nvPicPr>
        <p:blipFill>
          <a:blip r:embed="rId2" cstate="print"/>
          <a:srcRect/>
          <a:stretch>
            <a:fillRect/>
          </a:stretch>
        </p:blipFill>
        <p:spPr bwMode="auto">
          <a:xfrm>
            <a:off x="0" y="1412875"/>
            <a:ext cx="3894138" cy="54451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dirty="0"/>
              <a:t>The Army Trumped</a:t>
            </a:r>
          </a:p>
        </p:txBody>
      </p:sp>
      <p:sp>
        <p:nvSpPr>
          <p:cNvPr id="34819" name="Rectangle 3"/>
          <p:cNvSpPr>
            <a:spLocks noGrp="1" noChangeArrowheads="1"/>
          </p:cNvSpPr>
          <p:nvPr>
            <p:ph type="body" idx="1"/>
          </p:nvPr>
        </p:nvSpPr>
        <p:spPr>
          <a:xfrm>
            <a:off x="107504" y="1720850"/>
            <a:ext cx="8352928" cy="3940398"/>
          </a:xfrm>
        </p:spPr>
        <p:txBody>
          <a:bodyPr/>
          <a:lstStyle/>
          <a:p>
            <a:pPr>
              <a:lnSpc>
                <a:spcPct val="90000"/>
              </a:lnSpc>
            </a:pPr>
            <a:r>
              <a:rPr lang="en-GB" sz="2000" dirty="0"/>
              <a:t>Blomberg</a:t>
            </a:r>
            <a:r>
              <a:rPr lang="en-GB" sz="2000" dirty="0">
                <a:latin typeface="Times"/>
              </a:rPr>
              <a:t>’</a:t>
            </a:r>
            <a:r>
              <a:rPr lang="en-GB" sz="2000" dirty="0"/>
              <a:t>s Conditions to Hitler for the Army to accept the </a:t>
            </a:r>
            <a:endParaRPr lang="en-GB" sz="2000" dirty="0" smtClean="0"/>
          </a:p>
          <a:p>
            <a:pPr marL="0" indent="0">
              <a:lnSpc>
                <a:spcPct val="90000"/>
              </a:lnSpc>
              <a:buNone/>
            </a:pPr>
            <a:r>
              <a:rPr lang="en-GB" sz="2000" dirty="0"/>
              <a:t> </a:t>
            </a:r>
            <a:r>
              <a:rPr lang="en-GB" sz="2000" dirty="0" smtClean="0"/>
              <a:t>     authority </a:t>
            </a:r>
            <a:r>
              <a:rPr lang="en-GB" sz="2000" dirty="0"/>
              <a:t>of Goring</a:t>
            </a:r>
            <a:r>
              <a:rPr lang="en-GB" sz="2000" dirty="0">
                <a:latin typeface="Times"/>
              </a:rPr>
              <a:t>’</a:t>
            </a:r>
            <a:r>
              <a:rPr lang="en-GB" sz="2000" dirty="0"/>
              <a:t>s Four Year Plan</a:t>
            </a:r>
          </a:p>
          <a:p>
            <a:pPr lvl="1">
              <a:lnSpc>
                <a:spcPct val="90000"/>
              </a:lnSpc>
            </a:pPr>
            <a:r>
              <a:rPr lang="en-GB" sz="2000" dirty="0">
                <a:solidFill>
                  <a:srgbClr val="C00000"/>
                </a:solidFill>
              </a:rPr>
              <a:t>Schacht to be responsible for economy in Peace Time</a:t>
            </a:r>
          </a:p>
          <a:p>
            <a:pPr lvl="1">
              <a:lnSpc>
                <a:spcPct val="90000"/>
              </a:lnSpc>
            </a:pPr>
            <a:r>
              <a:rPr lang="en-GB" sz="2000" dirty="0">
                <a:solidFill>
                  <a:srgbClr val="C00000"/>
                </a:solidFill>
              </a:rPr>
              <a:t>Goring</a:t>
            </a:r>
            <a:r>
              <a:rPr lang="en-GB" sz="2000" dirty="0">
                <a:solidFill>
                  <a:srgbClr val="C00000"/>
                </a:solidFill>
                <a:latin typeface="Times"/>
              </a:rPr>
              <a:t>’</a:t>
            </a:r>
            <a:r>
              <a:rPr lang="en-GB" sz="2000" dirty="0">
                <a:solidFill>
                  <a:srgbClr val="C00000"/>
                </a:solidFill>
              </a:rPr>
              <a:t>s office to be abolished if war broke out</a:t>
            </a:r>
          </a:p>
          <a:p>
            <a:pPr lvl="1">
              <a:lnSpc>
                <a:spcPct val="90000"/>
              </a:lnSpc>
            </a:pPr>
            <a:r>
              <a:rPr lang="en-GB" sz="2000" dirty="0">
                <a:solidFill>
                  <a:srgbClr val="C00000"/>
                </a:solidFill>
              </a:rPr>
              <a:t>The Ministry of Defence was to supervise the Four Year </a:t>
            </a:r>
            <a:r>
              <a:rPr lang="en-GB" sz="2000" dirty="0" smtClean="0">
                <a:solidFill>
                  <a:srgbClr val="C00000"/>
                </a:solidFill>
              </a:rPr>
              <a:t>Plan</a:t>
            </a:r>
          </a:p>
          <a:p>
            <a:pPr marL="457200" lvl="1" indent="0">
              <a:lnSpc>
                <a:spcPct val="90000"/>
              </a:lnSpc>
              <a:buNone/>
            </a:pPr>
            <a:endParaRPr lang="en-GB" sz="2000" dirty="0">
              <a:solidFill>
                <a:srgbClr val="FF0000"/>
              </a:solidFill>
            </a:endParaRPr>
          </a:p>
          <a:p>
            <a:pPr>
              <a:lnSpc>
                <a:spcPct val="90000"/>
              </a:lnSpc>
            </a:pPr>
            <a:r>
              <a:rPr lang="en-GB" sz="2000" dirty="0"/>
              <a:t>Hitler</a:t>
            </a:r>
            <a:r>
              <a:rPr lang="en-GB" sz="2000" dirty="0">
                <a:latin typeface="Times"/>
              </a:rPr>
              <a:t>’</a:t>
            </a:r>
            <a:r>
              <a:rPr lang="en-GB" sz="2000" dirty="0"/>
              <a:t>s Response:</a:t>
            </a:r>
          </a:p>
          <a:p>
            <a:pPr lvl="1">
              <a:lnSpc>
                <a:spcPct val="90000"/>
              </a:lnSpc>
            </a:pPr>
            <a:r>
              <a:rPr lang="en-GB" sz="2000" dirty="0">
                <a:solidFill>
                  <a:srgbClr val="C00000"/>
                </a:solidFill>
              </a:rPr>
              <a:t>Ignore him </a:t>
            </a:r>
            <a:r>
              <a:rPr lang="en-GB" sz="2000" dirty="0" smtClean="0">
                <a:solidFill>
                  <a:srgbClr val="C00000"/>
                </a:solidFill>
              </a:rPr>
              <a:t>completely</a:t>
            </a:r>
          </a:p>
          <a:p>
            <a:pPr marL="457200" lvl="1" indent="0">
              <a:lnSpc>
                <a:spcPct val="90000"/>
              </a:lnSpc>
              <a:buNone/>
            </a:pPr>
            <a:endParaRPr lang="en-GB" sz="2000" dirty="0">
              <a:solidFill>
                <a:srgbClr val="FF0000"/>
              </a:solidFill>
            </a:endParaRPr>
          </a:p>
          <a:p>
            <a:pPr>
              <a:lnSpc>
                <a:spcPct val="90000"/>
              </a:lnSpc>
            </a:pPr>
            <a:r>
              <a:rPr lang="en-GB" sz="2000" dirty="0"/>
              <a:t>The German Army</a:t>
            </a:r>
            <a:r>
              <a:rPr lang="en-GB" sz="2000" dirty="0">
                <a:latin typeface="Times"/>
              </a:rPr>
              <a:t>’</a:t>
            </a:r>
            <a:r>
              <a:rPr lang="en-GB" sz="2000" dirty="0"/>
              <a:t>s veto was ignored for the first time in German history</a:t>
            </a:r>
          </a:p>
        </p:txBody>
      </p:sp>
      <p:pic>
        <p:nvPicPr>
          <p:cNvPr id="34821" name="Picture 5" descr="blomberg"/>
          <p:cNvPicPr>
            <a:picLocks noChangeAspect="1" noChangeArrowheads="1"/>
          </p:cNvPicPr>
          <p:nvPr/>
        </p:nvPicPr>
        <p:blipFill>
          <a:blip r:embed="rId2" cstate="print"/>
          <a:srcRect/>
          <a:stretch>
            <a:fillRect/>
          </a:stretch>
        </p:blipFill>
        <p:spPr bwMode="auto">
          <a:xfrm>
            <a:off x="7265988" y="0"/>
            <a:ext cx="1878012" cy="27082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altLang="en-GB"/>
              <a:t>Ordination of Four Year Plan</a:t>
            </a:r>
          </a:p>
        </p:txBody>
      </p:sp>
      <p:sp>
        <p:nvSpPr>
          <p:cNvPr id="25603" name="Rectangle 3"/>
          <p:cNvSpPr>
            <a:spLocks noGrp="1" noChangeArrowheads="1"/>
          </p:cNvSpPr>
          <p:nvPr>
            <p:ph type="body" idx="1"/>
          </p:nvPr>
        </p:nvSpPr>
        <p:spPr>
          <a:xfrm>
            <a:off x="539750" y="1484313"/>
            <a:ext cx="8147050" cy="5373687"/>
          </a:xfrm>
        </p:spPr>
        <p:txBody>
          <a:bodyPr/>
          <a:lstStyle/>
          <a:p>
            <a:pPr>
              <a:lnSpc>
                <a:spcPct val="80000"/>
              </a:lnSpc>
            </a:pPr>
            <a:r>
              <a:rPr lang="en-GB" altLang="en-GB" sz="2000" dirty="0"/>
              <a:t>The realization of the new Four Year Plan-announced by me at the Party Congress of Honour- </a:t>
            </a:r>
            <a:r>
              <a:rPr lang="en-GB" altLang="en-GB" sz="2000" dirty="0">
                <a:solidFill>
                  <a:srgbClr val="C00000"/>
                </a:solidFill>
              </a:rPr>
              <a:t>requires homogeneous leadership of all forces in the German nation and the strict coordination of all competent authorities in Party and State. </a:t>
            </a:r>
            <a:endParaRPr lang="en-GB" altLang="en-GB" sz="2000" dirty="0" smtClean="0">
              <a:solidFill>
                <a:srgbClr val="C00000"/>
              </a:solidFill>
            </a:endParaRPr>
          </a:p>
          <a:p>
            <a:pPr>
              <a:lnSpc>
                <a:spcPct val="80000"/>
              </a:lnSpc>
            </a:pPr>
            <a:endParaRPr lang="en-GB" altLang="en-GB" sz="2000" dirty="0">
              <a:solidFill>
                <a:srgbClr val="FF0000"/>
              </a:solidFill>
            </a:endParaRPr>
          </a:p>
          <a:p>
            <a:pPr>
              <a:lnSpc>
                <a:spcPct val="80000"/>
              </a:lnSpc>
            </a:pPr>
            <a:r>
              <a:rPr lang="en-GB" altLang="en-GB" sz="2000" dirty="0"/>
              <a:t>The execution of the Four Year Plan, I entrust to Minister-President General Goering. </a:t>
            </a:r>
            <a:endParaRPr lang="en-GB" altLang="en-GB" sz="2000" dirty="0" smtClean="0"/>
          </a:p>
          <a:p>
            <a:pPr>
              <a:lnSpc>
                <a:spcPct val="80000"/>
              </a:lnSpc>
            </a:pPr>
            <a:endParaRPr lang="en-GB" altLang="en-GB" sz="2000" dirty="0"/>
          </a:p>
          <a:p>
            <a:pPr>
              <a:lnSpc>
                <a:spcPct val="80000"/>
              </a:lnSpc>
            </a:pPr>
            <a:r>
              <a:rPr lang="en-GB" altLang="en-GB" sz="2000" dirty="0"/>
              <a:t>Minister-President General Goering shall take all steps necessary for the execution of the task put before him; he is authorized to issue decrees of ordinances and general administrative directives. </a:t>
            </a:r>
            <a:endParaRPr lang="en-GB" altLang="en-GB" sz="2000" dirty="0" smtClean="0"/>
          </a:p>
          <a:p>
            <a:pPr>
              <a:lnSpc>
                <a:spcPct val="80000"/>
              </a:lnSpc>
            </a:pPr>
            <a:endParaRPr lang="en-GB" altLang="en-GB" sz="2000" dirty="0"/>
          </a:p>
          <a:p>
            <a:pPr>
              <a:lnSpc>
                <a:spcPct val="80000"/>
              </a:lnSpc>
            </a:pPr>
            <a:r>
              <a:rPr lang="en-GB" altLang="en-GB" sz="2000" dirty="0" smtClean="0"/>
              <a:t>He </a:t>
            </a:r>
            <a:r>
              <a:rPr lang="en-GB" altLang="en-GB" sz="2000" dirty="0"/>
              <a:t>is empowered to receive reports from all governmental agencies, including the highest agencies of the Reich and from all Party offices, their departments and attached organizations-and issue orders to them. </a:t>
            </a:r>
            <a:endParaRPr lang="en-GB" altLang="en-GB" sz="2000" dirty="0" smtClean="0"/>
          </a:p>
          <a:p>
            <a:pPr marL="0" indent="0">
              <a:lnSpc>
                <a:spcPct val="80000"/>
              </a:lnSpc>
              <a:buNone/>
            </a:pPr>
            <a:endParaRPr lang="en-GB" altLang="en-GB" sz="2000" dirty="0"/>
          </a:p>
          <a:p>
            <a:pPr>
              <a:lnSpc>
                <a:spcPct val="80000"/>
              </a:lnSpc>
            </a:pPr>
            <a:r>
              <a:rPr lang="en-GB" altLang="en-GB" sz="2000" dirty="0"/>
              <a:t>Berchtesgaden, 18 Oct 36 </a:t>
            </a:r>
            <a:br>
              <a:rPr lang="en-GB" altLang="en-GB" sz="2000" dirty="0"/>
            </a:br>
            <a:r>
              <a:rPr lang="en-GB" altLang="en-GB" sz="2000" dirty="0"/>
              <a:t>The Fuehrer and Chancellor of the Reich </a:t>
            </a:r>
            <a:r>
              <a:rPr lang="en-GB" altLang="en-GB" sz="2000" dirty="0" smtClean="0"/>
              <a:t>- </a:t>
            </a:r>
            <a:r>
              <a:rPr lang="en-GB" altLang="en-GB" sz="2000" b="1" i="1" dirty="0" smtClean="0"/>
              <a:t>Adolf </a:t>
            </a:r>
            <a:r>
              <a:rPr lang="en-GB" altLang="en-GB" sz="2000" b="1" i="1" dirty="0"/>
              <a:t>Hitler</a:t>
            </a:r>
            <a:r>
              <a:rPr lang="en-GB" altLang="en-GB" sz="2000" dirty="0"/>
              <a:t> </a:t>
            </a:r>
            <a:br>
              <a:rPr lang="en-GB" altLang="en-GB" sz="2000" dirty="0"/>
            </a:br>
            <a:endParaRPr lang="en-GB" altLang="en-GB"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altLang="en-GB"/>
              <a:t>Aims of the 4YP</a:t>
            </a:r>
          </a:p>
        </p:txBody>
      </p:sp>
      <p:sp>
        <p:nvSpPr>
          <p:cNvPr id="27651" name="Rectangle 3"/>
          <p:cNvSpPr>
            <a:spLocks noGrp="1" noChangeArrowheads="1"/>
          </p:cNvSpPr>
          <p:nvPr>
            <p:ph type="body" idx="1"/>
          </p:nvPr>
        </p:nvSpPr>
        <p:spPr/>
        <p:txBody>
          <a:bodyPr/>
          <a:lstStyle/>
          <a:p>
            <a:r>
              <a:rPr lang="en-GB" altLang="en-GB" dirty="0"/>
              <a:t>I herewith set the following tasks: </a:t>
            </a:r>
          </a:p>
          <a:p>
            <a:pPr lvl="1"/>
            <a:r>
              <a:rPr lang="en-GB" altLang="en-GB" dirty="0"/>
              <a:t>I. The German armed forces must be ready for combat within four years. </a:t>
            </a:r>
            <a:br>
              <a:rPr lang="en-GB" altLang="en-GB" dirty="0"/>
            </a:br>
            <a:r>
              <a:rPr lang="en-GB" altLang="en-GB" dirty="0">
                <a:solidFill>
                  <a:srgbClr val="C00000"/>
                </a:solidFill>
              </a:rPr>
              <a:t>II. The German economy must be fit for war within four years.</a:t>
            </a:r>
          </a:p>
          <a:p>
            <a:r>
              <a:rPr lang="en-GB" altLang="en-GB" u="sng" dirty="0"/>
              <a:t>The extent of the military development of our resources cannot be too large, not its pace too swift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ltLang="en-GB" dirty="0"/>
              <a:t>Autarky in 4YP</a:t>
            </a:r>
          </a:p>
        </p:txBody>
      </p:sp>
      <p:sp>
        <p:nvSpPr>
          <p:cNvPr id="28675" name="Rectangle 3"/>
          <p:cNvSpPr>
            <a:spLocks noGrp="1" noChangeArrowheads="1"/>
          </p:cNvSpPr>
          <p:nvPr>
            <p:ph type="body" idx="1"/>
          </p:nvPr>
        </p:nvSpPr>
        <p:spPr>
          <a:xfrm>
            <a:off x="0" y="1752600"/>
            <a:ext cx="8893175" cy="5105400"/>
          </a:xfrm>
        </p:spPr>
        <p:txBody>
          <a:bodyPr/>
          <a:lstStyle/>
          <a:p>
            <a:pPr>
              <a:lnSpc>
                <a:spcPct val="80000"/>
              </a:lnSpc>
            </a:pPr>
            <a:r>
              <a:rPr lang="en-GB" altLang="en-GB" sz="2000" dirty="0"/>
              <a:t>I. Parallel with the military and political rearmament and mobilization of our nation must occur </a:t>
            </a:r>
            <a:r>
              <a:rPr lang="en-GB" altLang="en-GB" sz="2000" dirty="0" smtClean="0"/>
              <a:t>as an </a:t>
            </a:r>
            <a:r>
              <a:rPr lang="en-GB" altLang="en-GB" sz="2000" dirty="0"/>
              <a:t>economic one, and this is at the same speed, with the same determination and if necessary with the same ruthlessness. </a:t>
            </a:r>
            <a:r>
              <a:rPr lang="en-GB" altLang="en-GB" sz="2000" dirty="0">
                <a:solidFill>
                  <a:srgbClr val="C00000"/>
                </a:solidFill>
              </a:rPr>
              <a:t>In future the interests of individual gentlemen cannot play any part. There is only one interest, and that is the interest of the nation, and only one conception, which is that Germany must be brought politically and economically to the point of self-sufficiency. </a:t>
            </a:r>
            <a:endParaRPr lang="en-GB" altLang="en-GB" sz="2000" dirty="0" smtClean="0">
              <a:solidFill>
                <a:srgbClr val="C00000"/>
              </a:solidFill>
            </a:endParaRPr>
          </a:p>
          <a:p>
            <a:pPr>
              <a:lnSpc>
                <a:spcPct val="80000"/>
              </a:lnSpc>
            </a:pPr>
            <a:endParaRPr lang="en-GB" altLang="en-GB" sz="2000" dirty="0">
              <a:solidFill>
                <a:srgbClr val="FF0000"/>
              </a:solidFill>
            </a:endParaRPr>
          </a:p>
          <a:p>
            <a:pPr>
              <a:lnSpc>
                <a:spcPct val="80000"/>
              </a:lnSpc>
            </a:pPr>
            <a:r>
              <a:rPr lang="en-GB" altLang="en-GB" sz="2000" dirty="0"/>
              <a:t>II. For this purpose, foreign currency must be saved in all those fields where needs can be satisfied by German production, in order that it may be used for those necessities which under no circumstances can be fulfilled except by imports. </a:t>
            </a:r>
            <a:endParaRPr lang="en-GB" altLang="en-GB" sz="2000" dirty="0" smtClean="0"/>
          </a:p>
          <a:p>
            <a:pPr>
              <a:lnSpc>
                <a:spcPct val="80000"/>
              </a:lnSpc>
            </a:pPr>
            <a:endParaRPr lang="en-GB" altLang="en-GB" sz="2000" dirty="0"/>
          </a:p>
          <a:p>
            <a:pPr>
              <a:lnSpc>
                <a:spcPct val="80000"/>
              </a:lnSpc>
            </a:pPr>
            <a:r>
              <a:rPr lang="en-GB" altLang="en-GB" sz="2000" dirty="0"/>
              <a:t>III. Accordingly, </a:t>
            </a:r>
            <a:r>
              <a:rPr lang="en-GB" altLang="en-GB" sz="2000" dirty="0">
                <a:solidFill>
                  <a:srgbClr val="C00000"/>
                </a:solidFill>
              </a:rPr>
              <a:t>German fuel production must now be stepped up </a:t>
            </a:r>
            <a:r>
              <a:rPr lang="en-GB" altLang="en-GB" sz="2000" dirty="0"/>
              <a:t>with the utmost speed and brought to definitive completion within 18 months. This task must be attacked and executed with the same determination as the waging of war, since on its solution depends the future conduct of the war and not on the stocking of gasoline supplies.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GB" dirty="0"/>
              <a:t>Autarky in </a:t>
            </a:r>
            <a:r>
              <a:rPr lang="en-GB" altLang="en-GB" dirty="0" smtClean="0"/>
              <a:t>4YP (cont.)</a:t>
            </a:r>
            <a:endParaRPr lang="en-US" dirty="0"/>
          </a:p>
        </p:txBody>
      </p:sp>
      <p:sp>
        <p:nvSpPr>
          <p:cNvPr id="3" name="Content Placeholder 2"/>
          <p:cNvSpPr>
            <a:spLocks noGrp="1"/>
          </p:cNvSpPr>
          <p:nvPr>
            <p:ph idx="1"/>
          </p:nvPr>
        </p:nvSpPr>
        <p:spPr>
          <a:xfrm>
            <a:off x="179512" y="1752600"/>
            <a:ext cx="8507288" cy="4343400"/>
          </a:xfrm>
        </p:spPr>
        <p:txBody>
          <a:bodyPr/>
          <a:lstStyle/>
          <a:p>
            <a:pPr>
              <a:lnSpc>
                <a:spcPct val="80000"/>
              </a:lnSpc>
            </a:pPr>
            <a:r>
              <a:rPr lang="en-GB" altLang="en-GB" sz="2000" dirty="0">
                <a:solidFill>
                  <a:srgbClr val="C00000"/>
                </a:solidFill>
              </a:rPr>
              <a:t>IV. The mass production of synthetic rubber must also be organized </a:t>
            </a:r>
            <a:r>
              <a:rPr lang="en-GB" altLang="en-GB" sz="2000" dirty="0"/>
              <a:t>and secured with the same speed. The affirmation that the procedures are not as yet fully determined and similar excuses must not be hard from now on. The question under discussion is not whether we wait any linger; if we do time will be lost and the hour of danger will take us all unaware. </a:t>
            </a:r>
            <a:endParaRPr lang="en-GB" altLang="en-GB" sz="2000" dirty="0" smtClean="0"/>
          </a:p>
          <a:p>
            <a:pPr>
              <a:lnSpc>
                <a:spcPct val="80000"/>
              </a:lnSpc>
            </a:pPr>
            <a:endParaRPr lang="en-GB" altLang="en-GB" sz="2000" dirty="0"/>
          </a:p>
          <a:p>
            <a:pPr>
              <a:lnSpc>
                <a:spcPct val="80000"/>
              </a:lnSpc>
            </a:pPr>
            <a:r>
              <a:rPr lang="en-GB" altLang="en-GB" sz="2000" dirty="0">
                <a:solidFill>
                  <a:srgbClr val="C00000"/>
                </a:solidFill>
              </a:rPr>
              <a:t>V. The question of production costs of these raw materials is also of no importance</a:t>
            </a:r>
            <a:r>
              <a:rPr lang="en-GB" altLang="en-GB" sz="2000" dirty="0"/>
              <a:t>, since it is still more profitable for us to produce expensive tires in Germany and utilize them, than to sell theoretically cheap tires (that are made from imported rubber) -- but for which the Minister of Economics cannot grant foreign currency and which therefore cannot be manufactured because of the shortage of raw materials and consequently cannot be sold. </a:t>
            </a:r>
          </a:p>
          <a:p>
            <a:endParaRPr lang="en-US" dirty="0"/>
          </a:p>
        </p:txBody>
      </p:sp>
    </p:spTree>
    <p:extLst>
      <p:ext uri="{BB962C8B-B14F-4D97-AF65-F5344CB8AC3E}">
        <p14:creationId xmlns:p14="http://schemas.microsoft.com/office/powerpoint/2010/main" val="1513732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altLang="en-GB" sz="3600"/>
              <a:t>Anti-semitic underpinnings of the Four Year Plan</a:t>
            </a:r>
          </a:p>
        </p:txBody>
      </p:sp>
      <p:sp>
        <p:nvSpPr>
          <p:cNvPr id="26627" name="Rectangle 3"/>
          <p:cNvSpPr>
            <a:spLocks noGrp="1" noChangeArrowheads="1"/>
          </p:cNvSpPr>
          <p:nvPr>
            <p:ph type="body" idx="1"/>
          </p:nvPr>
        </p:nvSpPr>
        <p:spPr>
          <a:xfrm>
            <a:off x="619124" y="1752600"/>
            <a:ext cx="8128819" cy="4844752"/>
          </a:xfrm>
        </p:spPr>
        <p:txBody>
          <a:bodyPr/>
          <a:lstStyle/>
          <a:p>
            <a:pPr>
              <a:lnSpc>
                <a:spcPct val="80000"/>
              </a:lnSpc>
            </a:pPr>
            <a:r>
              <a:rPr lang="en-GB" altLang="en-GB" sz="2000" dirty="0"/>
              <a:t>In addition, I deem it necessary to conduct at once </a:t>
            </a:r>
            <a:r>
              <a:rPr lang="en-GB" altLang="en-GB" sz="2000" dirty="0">
                <a:solidFill>
                  <a:srgbClr val="C00000"/>
                </a:solidFill>
              </a:rPr>
              <a:t>a re-examination of the outstanding foreign exchange credits owned by German industry abroad. </a:t>
            </a:r>
            <a:r>
              <a:rPr lang="en-GB" altLang="en-GB" sz="2000" dirty="0"/>
              <a:t>There is no doubt that the foreign capital of our industries today is quite enormous. And there is also no doubt that this is to hide the </a:t>
            </a:r>
            <a:r>
              <a:rPr lang="en-GB" altLang="en-GB" sz="2000" dirty="0">
                <a:solidFill>
                  <a:srgbClr val="C00000"/>
                </a:solidFill>
              </a:rPr>
              <a:t>abominable intention of many men to provide for all eventualities by keeping certain reserves abroad in order to remove them from internal confiscation! </a:t>
            </a:r>
            <a:r>
              <a:rPr lang="en-GB" altLang="en-GB" sz="2000" dirty="0"/>
              <a:t>I see in this a deliberate sabotage of the national economy and the </a:t>
            </a:r>
            <a:r>
              <a:rPr lang="en-GB" altLang="en-GB" sz="2000" dirty="0" err="1"/>
              <a:t>defense</a:t>
            </a:r>
            <a:r>
              <a:rPr lang="en-GB" altLang="en-GB" sz="2000" dirty="0"/>
              <a:t> of the Reich, respectively, and I therefore deem necessary the passing of two new laws by the Reichstag: </a:t>
            </a:r>
            <a:endParaRPr lang="en-GB" altLang="en-GB" sz="2000" dirty="0" smtClean="0"/>
          </a:p>
          <a:p>
            <a:pPr>
              <a:lnSpc>
                <a:spcPct val="80000"/>
              </a:lnSpc>
            </a:pPr>
            <a:endParaRPr lang="en-GB" altLang="en-GB" sz="2000" dirty="0"/>
          </a:p>
          <a:p>
            <a:pPr>
              <a:lnSpc>
                <a:spcPct val="80000"/>
              </a:lnSpc>
            </a:pPr>
            <a:r>
              <a:rPr lang="en-GB" altLang="en-GB" sz="2000" dirty="0">
                <a:solidFill>
                  <a:srgbClr val="C00000"/>
                </a:solidFill>
              </a:rPr>
              <a:t>a. A law providing capital punishment for industrial sabotage </a:t>
            </a:r>
          </a:p>
          <a:p>
            <a:pPr marL="0" indent="0">
              <a:lnSpc>
                <a:spcPct val="80000"/>
              </a:lnSpc>
              <a:buNone/>
            </a:pPr>
            <a:r>
              <a:rPr lang="en-GB" altLang="en-GB" sz="2000" dirty="0" smtClean="0">
                <a:solidFill>
                  <a:srgbClr val="C00000"/>
                </a:solidFill>
              </a:rPr>
              <a:t> </a:t>
            </a:r>
            <a:endParaRPr lang="en-GB" altLang="en-GB" sz="2000" dirty="0">
              <a:solidFill>
                <a:srgbClr val="C00000"/>
              </a:solidFill>
            </a:endParaRPr>
          </a:p>
          <a:p>
            <a:pPr>
              <a:lnSpc>
                <a:spcPct val="80000"/>
              </a:lnSpc>
            </a:pPr>
            <a:r>
              <a:rPr lang="en-GB" altLang="en-GB" sz="2000" dirty="0">
                <a:solidFill>
                  <a:srgbClr val="C00000"/>
                </a:solidFill>
              </a:rPr>
              <a:t>b. A law making Jewry in its entirety answerable for damage done to German industry and thereby to the German people by individual members of this criminal group.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sz="3600">
                <a:latin typeface="Times"/>
              </a:rPr>
              <a:t>“</a:t>
            </a:r>
            <a:r>
              <a:rPr lang="en-GB" sz="3600"/>
              <a:t>I am now sitting in your chair!</a:t>
            </a:r>
            <a:r>
              <a:rPr lang="en-GB" sz="3600">
                <a:latin typeface="Times"/>
              </a:rPr>
              <a:t>”</a:t>
            </a:r>
            <a:endParaRPr lang="en-GB" sz="3600"/>
          </a:p>
        </p:txBody>
      </p:sp>
      <p:sp>
        <p:nvSpPr>
          <p:cNvPr id="35843" name="Rectangle 3"/>
          <p:cNvSpPr>
            <a:spLocks noGrp="1" noChangeArrowheads="1"/>
          </p:cNvSpPr>
          <p:nvPr>
            <p:ph type="body" sz="half" idx="1"/>
          </p:nvPr>
        </p:nvSpPr>
        <p:spPr/>
        <p:txBody>
          <a:bodyPr/>
          <a:lstStyle/>
          <a:p>
            <a:r>
              <a:rPr lang="en-GB" dirty="0" smtClean="0"/>
              <a:t>4YP 1936 :</a:t>
            </a:r>
            <a:endParaRPr lang="en-GB" dirty="0"/>
          </a:p>
          <a:p>
            <a:pPr lvl="1"/>
            <a:r>
              <a:rPr lang="en-GB" dirty="0"/>
              <a:t>Autarky</a:t>
            </a:r>
          </a:p>
          <a:p>
            <a:pPr lvl="1"/>
            <a:r>
              <a:rPr lang="en-GB" dirty="0"/>
              <a:t>Re-armament</a:t>
            </a:r>
          </a:p>
          <a:p>
            <a:pPr lvl="1"/>
            <a:r>
              <a:rPr lang="en-GB" dirty="0"/>
              <a:t>Foreign </a:t>
            </a:r>
            <a:r>
              <a:rPr lang="en-GB" dirty="0" smtClean="0"/>
              <a:t>Currency</a:t>
            </a:r>
          </a:p>
          <a:p>
            <a:pPr lvl="1"/>
            <a:endParaRPr lang="en-GB" dirty="0"/>
          </a:p>
          <a:p>
            <a:r>
              <a:rPr lang="en-GB" dirty="0" smtClean="0"/>
              <a:t>4YP 1937 :</a:t>
            </a:r>
            <a:endParaRPr lang="en-GB" dirty="0"/>
          </a:p>
          <a:p>
            <a:pPr lvl="1"/>
            <a:r>
              <a:rPr lang="en-GB" dirty="0"/>
              <a:t>Trade</a:t>
            </a:r>
          </a:p>
          <a:p>
            <a:pPr lvl="1"/>
            <a:r>
              <a:rPr lang="en-GB" dirty="0"/>
              <a:t>Manufacturing</a:t>
            </a:r>
          </a:p>
          <a:p>
            <a:pPr lvl="1"/>
            <a:r>
              <a:rPr lang="en-GB" dirty="0"/>
              <a:t>Transport</a:t>
            </a:r>
          </a:p>
          <a:p>
            <a:pPr lvl="1"/>
            <a:r>
              <a:rPr lang="en-GB" dirty="0"/>
              <a:t>Investment</a:t>
            </a:r>
          </a:p>
        </p:txBody>
      </p:sp>
      <p:sp>
        <p:nvSpPr>
          <p:cNvPr id="35844" name="Rectangle 4"/>
          <p:cNvSpPr>
            <a:spLocks noGrp="1" noChangeArrowheads="1"/>
          </p:cNvSpPr>
          <p:nvPr>
            <p:ph type="body" sz="half" idx="2"/>
          </p:nvPr>
        </p:nvSpPr>
        <p:spPr>
          <a:xfrm>
            <a:off x="4572000" y="1752600"/>
            <a:ext cx="4114800" cy="5105400"/>
          </a:xfrm>
        </p:spPr>
        <p:txBody>
          <a:bodyPr/>
          <a:lstStyle/>
          <a:p>
            <a:r>
              <a:rPr lang="en-GB" dirty="0"/>
              <a:t>Schacht</a:t>
            </a:r>
            <a:r>
              <a:rPr lang="en-GB" dirty="0">
                <a:latin typeface="Times"/>
              </a:rPr>
              <a:t>’</a:t>
            </a:r>
            <a:r>
              <a:rPr lang="en-GB" dirty="0"/>
              <a:t>s Economic Ministry </a:t>
            </a:r>
            <a:r>
              <a:rPr lang="en-GB" dirty="0" smtClean="0"/>
              <a:t>losing to 4YP</a:t>
            </a:r>
          </a:p>
          <a:p>
            <a:r>
              <a:rPr lang="en-GB" dirty="0" smtClean="0"/>
              <a:t>Army </a:t>
            </a:r>
            <a:r>
              <a:rPr lang="en-GB" dirty="0"/>
              <a:t>asked 4YP for budget </a:t>
            </a:r>
            <a:r>
              <a:rPr lang="en-GB" dirty="0" smtClean="0"/>
              <a:t>increase</a:t>
            </a:r>
            <a:endParaRPr lang="en-GB" dirty="0"/>
          </a:p>
          <a:p>
            <a:r>
              <a:rPr lang="en-GB" dirty="0"/>
              <a:t>66% of Budget controlled by Goring by 1937</a:t>
            </a:r>
          </a:p>
          <a:p>
            <a:r>
              <a:rPr lang="en-GB" dirty="0"/>
              <a:t>Schacht seriously undermined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404813"/>
            <a:ext cx="4140200" cy="1143000"/>
          </a:xfrm>
        </p:spPr>
        <p:txBody>
          <a:bodyPr/>
          <a:lstStyle/>
          <a:p>
            <a:r>
              <a:rPr lang="en-GB" altLang="en-GB" sz="3600" dirty="0" smtClean="0"/>
              <a:t/>
            </a:r>
            <a:br>
              <a:rPr lang="en-GB" altLang="en-GB" sz="3600" dirty="0" smtClean="0"/>
            </a:br>
            <a:r>
              <a:rPr lang="en-GB" altLang="en-GB" sz="3600" dirty="0"/>
              <a:t/>
            </a:r>
            <a:br>
              <a:rPr lang="en-GB" altLang="en-GB" sz="3600" dirty="0"/>
            </a:br>
            <a:r>
              <a:rPr lang="en-GB" altLang="en-GB" sz="3600" dirty="0" smtClean="0"/>
              <a:t>What </a:t>
            </a:r>
            <a:r>
              <a:rPr lang="en-GB" altLang="en-GB" sz="3600" dirty="0"/>
              <a:t>was Hitler</a:t>
            </a:r>
            <a:r>
              <a:rPr lang="en-GB" altLang="en-GB" sz="3600" dirty="0">
                <a:latin typeface="Times"/>
              </a:rPr>
              <a:t>’</a:t>
            </a:r>
            <a:r>
              <a:rPr lang="en-GB" altLang="en-GB" sz="3600" dirty="0"/>
              <a:t>s Will for the Economy?</a:t>
            </a:r>
          </a:p>
        </p:txBody>
      </p:sp>
      <p:sp>
        <p:nvSpPr>
          <p:cNvPr id="29699" name="Rectangle 3"/>
          <p:cNvSpPr>
            <a:spLocks noGrp="1" noChangeArrowheads="1"/>
          </p:cNvSpPr>
          <p:nvPr>
            <p:ph type="body" idx="1"/>
          </p:nvPr>
        </p:nvSpPr>
        <p:spPr>
          <a:xfrm>
            <a:off x="1" y="2564904"/>
            <a:ext cx="4140200" cy="3960440"/>
          </a:xfrm>
        </p:spPr>
        <p:txBody>
          <a:bodyPr/>
          <a:lstStyle/>
          <a:p>
            <a:pPr>
              <a:lnSpc>
                <a:spcPct val="80000"/>
              </a:lnSpc>
            </a:pPr>
            <a:r>
              <a:rPr lang="en-GB" altLang="en-GB" sz="2800" dirty="0">
                <a:solidFill>
                  <a:srgbClr val="FF0000"/>
                </a:solidFill>
              </a:rPr>
              <a:t>R</a:t>
            </a:r>
            <a:r>
              <a:rPr lang="en-GB" altLang="en-GB" sz="2800" dirty="0"/>
              <a:t>earmament</a:t>
            </a:r>
          </a:p>
          <a:p>
            <a:pPr>
              <a:lnSpc>
                <a:spcPct val="80000"/>
              </a:lnSpc>
            </a:pPr>
            <a:r>
              <a:rPr lang="en-GB" altLang="en-GB" sz="2800" dirty="0" smtClean="0">
                <a:solidFill>
                  <a:srgbClr val="FF0000"/>
                </a:solidFill>
              </a:rPr>
              <a:t>E</a:t>
            </a:r>
            <a:r>
              <a:rPr lang="en-GB" altLang="en-GB" sz="2800" dirty="0" smtClean="0"/>
              <a:t>mployment</a:t>
            </a:r>
            <a:endParaRPr lang="en-GB" altLang="en-GB" sz="2800" dirty="0"/>
          </a:p>
          <a:p>
            <a:pPr>
              <a:lnSpc>
                <a:spcPct val="80000"/>
              </a:lnSpc>
            </a:pPr>
            <a:r>
              <a:rPr lang="en-GB" altLang="en-GB" sz="2800" dirty="0" err="1" smtClean="0">
                <a:solidFill>
                  <a:srgbClr val="FF0000"/>
                </a:solidFill>
              </a:rPr>
              <a:t>V</a:t>
            </a:r>
            <a:r>
              <a:rPr lang="en-GB" altLang="en-GB" sz="2800" dirty="0" err="1" smtClean="0"/>
              <a:t>olksgemeinshaft</a:t>
            </a:r>
            <a:endParaRPr lang="en-GB" altLang="en-GB" sz="2800" dirty="0" smtClean="0"/>
          </a:p>
          <a:p>
            <a:pPr>
              <a:lnSpc>
                <a:spcPct val="80000"/>
              </a:lnSpc>
            </a:pPr>
            <a:r>
              <a:rPr lang="en-GB" altLang="en-GB" sz="2800" dirty="0" smtClean="0">
                <a:solidFill>
                  <a:srgbClr val="FF0000"/>
                </a:solidFill>
              </a:rPr>
              <a:t>I</a:t>
            </a:r>
            <a:r>
              <a:rPr lang="en-GB" altLang="en-GB" sz="2800" dirty="0" smtClean="0"/>
              <a:t>n control -   	</a:t>
            </a:r>
            <a:r>
              <a:rPr lang="en-GB" altLang="en-GB" sz="2800" dirty="0" err="1" smtClean="0"/>
              <a:t>Gleichschaltung</a:t>
            </a:r>
            <a:r>
              <a:rPr lang="en-GB" altLang="en-GB" sz="2800" dirty="0" smtClean="0"/>
              <a:t>,</a:t>
            </a:r>
          </a:p>
          <a:p>
            <a:pPr>
              <a:lnSpc>
                <a:spcPct val="80000"/>
              </a:lnSpc>
            </a:pPr>
            <a:r>
              <a:rPr lang="en-GB" altLang="en-GB" sz="2800" dirty="0" smtClean="0">
                <a:solidFill>
                  <a:srgbClr val="FF0000"/>
                </a:solidFill>
              </a:rPr>
              <a:t>V</a:t>
            </a:r>
            <a:r>
              <a:rPr lang="en-GB" altLang="en-GB" sz="2800" dirty="0" smtClean="0"/>
              <a:t>ersailles ripped up,</a:t>
            </a:r>
          </a:p>
          <a:p>
            <a:pPr>
              <a:lnSpc>
                <a:spcPct val="80000"/>
              </a:lnSpc>
            </a:pPr>
            <a:r>
              <a:rPr lang="en-GB" altLang="en-GB" sz="2800" dirty="0" smtClean="0">
                <a:solidFill>
                  <a:srgbClr val="FF0000"/>
                </a:solidFill>
              </a:rPr>
              <a:t>A</a:t>
            </a:r>
            <a:r>
              <a:rPr lang="en-GB" altLang="en-GB" sz="2800" dirty="0" smtClean="0"/>
              <a:t>utarky</a:t>
            </a:r>
            <a:endParaRPr lang="en-GB" altLang="en-GB" sz="2800" dirty="0" smtClean="0"/>
          </a:p>
          <a:p>
            <a:pPr>
              <a:lnSpc>
                <a:spcPct val="80000"/>
              </a:lnSpc>
            </a:pPr>
            <a:r>
              <a:rPr lang="en-GB" altLang="en-GB" sz="2800" dirty="0" smtClean="0">
                <a:solidFill>
                  <a:srgbClr val="FF0000"/>
                </a:solidFill>
              </a:rPr>
              <a:t>L</a:t>
            </a:r>
            <a:r>
              <a:rPr lang="en-GB" altLang="en-GB" sz="2800" dirty="0" smtClean="0"/>
              <a:t>ebensraum</a:t>
            </a:r>
            <a:endParaRPr lang="en-GB" altLang="en-GB" sz="2800" dirty="0"/>
          </a:p>
        </p:txBody>
      </p:sp>
      <p:pic>
        <p:nvPicPr>
          <p:cNvPr id="29700" name="Picture 4" descr="hi005"/>
          <p:cNvPicPr>
            <a:picLocks noChangeAspect="1" noChangeArrowheads="1"/>
          </p:cNvPicPr>
          <p:nvPr/>
        </p:nvPicPr>
        <p:blipFill>
          <a:blip r:embed="rId2" cstate="print"/>
          <a:srcRect/>
          <a:stretch>
            <a:fillRect/>
          </a:stretch>
        </p:blipFill>
        <p:spPr bwMode="auto">
          <a:xfrm>
            <a:off x="4275138" y="0"/>
            <a:ext cx="4868862" cy="6858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a:t>The Rise and Rise of the 4YP</a:t>
            </a:r>
          </a:p>
        </p:txBody>
      </p:sp>
      <p:sp>
        <p:nvSpPr>
          <p:cNvPr id="37891" name="Rectangle 3"/>
          <p:cNvSpPr>
            <a:spLocks noGrp="1" noChangeArrowheads="1"/>
          </p:cNvSpPr>
          <p:nvPr>
            <p:ph type="body" idx="1"/>
          </p:nvPr>
        </p:nvSpPr>
        <p:spPr>
          <a:xfrm>
            <a:off x="323528" y="1752600"/>
            <a:ext cx="8363272" cy="4343400"/>
          </a:xfrm>
        </p:spPr>
        <p:txBody>
          <a:bodyPr/>
          <a:lstStyle/>
          <a:p>
            <a:r>
              <a:rPr lang="en-GB" dirty="0"/>
              <a:t>Schacht discredited when his own predictions of inflation and economic meltdown do not occur</a:t>
            </a:r>
          </a:p>
          <a:p>
            <a:pPr lvl="1"/>
            <a:r>
              <a:rPr lang="en-GB" dirty="0">
                <a:solidFill>
                  <a:srgbClr val="C00000"/>
                </a:solidFill>
                <a:latin typeface="Times"/>
              </a:rPr>
              <a:t>“</a:t>
            </a:r>
            <a:r>
              <a:rPr lang="en-GB" dirty="0">
                <a:solidFill>
                  <a:srgbClr val="C00000"/>
                </a:solidFill>
              </a:rPr>
              <a:t>Measures which in a state with a parliamentary government would probably bring about inflation do not have the same results in a Totalitarian state.</a:t>
            </a:r>
            <a:r>
              <a:rPr lang="en-GB" dirty="0">
                <a:solidFill>
                  <a:srgbClr val="C00000"/>
                </a:solidFill>
                <a:latin typeface="Times"/>
              </a:rPr>
              <a:t>”</a:t>
            </a:r>
            <a:r>
              <a:rPr lang="en-GB" dirty="0">
                <a:solidFill>
                  <a:srgbClr val="C00000"/>
                </a:solidFill>
              </a:rPr>
              <a:t> </a:t>
            </a:r>
            <a:r>
              <a:rPr lang="en-GB" i="1" dirty="0" smtClean="0">
                <a:solidFill>
                  <a:srgbClr val="C00000"/>
                </a:solidFill>
              </a:rPr>
              <a:t>Goering</a:t>
            </a:r>
            <a:endParaRPr lang="en-GB" i="1" dirty="0">
              <a:solidFill>
                <a:srgbClr val="C00000"/>
              </a:solidFill>
            </a:endParaRP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a:t>Success breeds Success</a:t>
            </a:r>
          </a:p>
        </p:txBody>
      </p:sp>
      <p:sp>
        <p:nvSpPr>
          <p:cNvPr id="38915" name="Rectangle 3"/>
          <p:cNvSpPr>
            <a:spLocks noGrp="1" noChangeArrowheads="1"/>
          </p:cNvSpPr>
          <p:nvPr>
            <p:ph type="body" idx="1"/>
          </p:nvPr>
        </p:nvSpPr>
        <p:spPr>
          <a:xfrm>
            <a:off x="1219200" y="1752600"/>
            <a:ext cx="6592888" cy="4343400"/>
          </a:xfrm>
        </p:spPr>
        <p:txBody>
          <a:bodyPr/>
          <a:lstStyle/>
          <a:p>
            <a:pPr>
              <a:lnSpc>
                <a:spcPct val="80000"/>
              </a:lnSpc>
            </a:pPr>
            <a:r>
              <a:rPr lang="en-GB" sz="2800" dirty="0"/>
              <a:t>Administrators, Businessmen and Nazi officials attracted to the new powerful office of the 4YP</a:t>
            </a:r>
          </a:p>
          <a:p>
            <a:pPr lvl="1">
              <a:lnSpc>
                <a:spcPct val="80000"/>
              </a:lnSpc>
            </a:pPr>
            <a:r>
              <a:rPr lang="en-GB" sz="2400" dirty="0" err="1">
                <a:solidFill>
                  <a:srgbClr val="C00000"/>
                </a:solidFill>
              </a:rPr>
              <a:t>Eg</a:t>
            </a:r>
            <a:r>
              <a:rPr lang="en-GB" sz="2400" dirty="0">
                <a:solidFill>
                  <a:srgbClr val="C00000"/>
                </a:solidFill>
              </a:rPr>
              <a:t> Herbert </a:t>
            </a:r>
            <a:r>
              <a:rPr lang="en-GB" sz="2400" dirty="0" err="1">
                <a:solidFill>
                  <a:srgbClr val="C00000"/>
                </a:solidFill>
              </a:rPr>
              <a:t>Backe</a:t>
            </a:r>
            <a:r>
              <a:rPr lang="en-GB" sz="2400" dirty="0">
                <a:solidFill>
                  <a:srgbClr val="C00000"/>
                </a:solidFill>
              </a:rPr>
              <a:t> </a:t>
            </a:r>
            <a:r>
              <a:rPr lang="en-GB" sz="2400" dirty="0">
                <a:solidFill>
                  <a:srgbClr val="C00000"/>
                </a:solidFill>
                <a:latin typeface="Times"/>
              </a:rPr>
              <a:t>–</a:t>
            </a:r>
            <a:r>
              <a:rPr lang="en-GB" sz="2400" dirty="0">
                <a:solidFill>
                  <a:srgbClr val="C00000"/>
                </a:solidFill>
              </a:rPr>
              <a:t> Director of Farm Production</a:t>
            </a:r>
          </a:p>
          <a:p>
            <a:pPr lvl="1">
              <a:lnSpc>
                <a:spcPct val="80000"/>
              </a:lnSpc>
            </a:pPr>
            <a:r>
              <a:rPr lang="en-GB" sz="2400" dirty="0">
                <a:solidFill>
                  <a:srgbClr val="C00000"/>
                </a:solidFill>
              </a:rPr>
              <a:t>IG </a:t>
            </a:r>
            <a:r>
              <a:rPr lang="en-GB" sz="2400" dirty="0" err="1">
                <a:solidFill>
                  <a:srgbClr val="C00000"/>
                </a:solidFill>
              </a:rPr>
              <a:t>Farben</a:t>
            </a:r>
            <a:r>
              <a:rPr lang="en-GB" sz="2400" dirty="0">
                <a:solidFill>
                  <a:srgbClr val="C00000"/>
                </a:solidFill>
              </a:rPr>
              <a:t> keen to head autarky programme</a:t>
            </a:r>
          </a:p>
          <a:p>
            <a:pPr lvl="1">
              <a:lnSpc>
                <a:spcPct val="80000"/>
              </a:lnSpc>
            </a:pPr>
            <a:endParaRPr lang="en-GB" sz="2400" dirty="0"/>
          </a:p>
          <a:p>
            <a:pPr lvl="1">
              <a:lnSpc>
                <a:spcPct val="80000"/>
              </a:lnSpc>
            </a:pPr>
            <a:endParaRPr lang="en-GB" sz="2400" dirty="0"/>
          </a:p>
          <a:p>
            <a:pPr lvl="1">
              <a:lnSpc>
                <a:spcPct val="80000"/>
              </a:lnSpc>
            </a:pPr>
            <a:endParaRPr lang="en-GB"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sz="3600"/>
              <a:t>When is a private company private?</a:t>
            </a:r>
          </a:p>
        </p:txBody>
      </p:sp>
      <p:sp>
        <p:nvSpPr>
          <p:cNvPr id="39939" name="Rectangle 3"/>
          <p:cNvSpPr>
            <a:spLocks noGrp="1" noChangeArrowheads="1"/>
          </p:cNvSpPr>
          <p:nvPr>
            <p:ph type="body" idx="1"/>
          </p:nvPr>
        </p:nvSpPr>
        <p:spPr>
          <a:xfrm>
            <a:off x="1219200" y="1752600"/>
            <a:ext cx="7467600" cy="5105400"/>
          </a:xfrm>
        </p:spPr>
        <p:txBody>
          <a:bodyPr/>
          <a:lstStyle/>
          <a:p>
            <a:pPr>
              <a:lnSpc>
                <a:spcPct val="90000"/>
              </a:lnSpc>
            </a:pPr>
            <a:r>
              <a:rPr lang="en-GB" sz="2800" dirty="0"/>
              <a:t>Nominally, firms were private companies </a:t>
            </a:r>
          </a:p>
          <a:p>
            <a:pPr>
              <a:lnSpc>
                <a:spcPct val="90000"/>
              </a:lnSpc>
            </a:pPr>
            <a:r>
              <a:rPr lang="en-GB" sz="2800" dirty="0"/>
              <a:t>However, the 4YP directed:</a:t>
            </a:r>
          </a:p>
          <a:p>
            <a:pPr lvl="1">
              <a:lnSpc>
                <a:spcPct val="90000"/>
              </a:lnSpc>
            </a:pPr>
            <a:r>
              <a:rPr lang="en-GB" sz="2400" dirty="0">
                <a:solidFill>
                  <a:srgbClr val="C00000"/>
                </a:solidFill>
              </a:rPr>
              <a:t>Which companies got contracts</a:t>
            </a:r>
          </a:p>
          <a:p>
            <a:pPr lvl="1">
              <a:lnSpc>
                <a:spcPct val="90000"/>
              </a:lnSpc>
            </a:pPr>
            <a:r>
              <a:rPr lang="en-GB" sz="2400" dirty="0">
                <a:solidFill>
                  <a:srgbClr val="C00000"/>
                </a:solidFill>
              </a:rPr>
              <a:t>Money to be invested</a:t>
            </a:r>
          </a:p>
          <a:p>
            <a:pPr lvl="1">
              <a:lnSpc>
                <a:spcPct val="90000"/>
              </a:lnSpc>
            </a:pPr>
            <a:r>
              <a:rPr lang="en-GB" sz="2400" dirty="0">
                <a:solidFill>
                  <a:srgbClr val="C00000"/>
                </a:solidFill>
              </a:rPr>
              <a:t>Where plants were sited</a:t>
            </a:r>
          </a:p>
          <a:p>
            <a:pPr lvl="1">
              <a:lnSpc>
                <a:spcPct val="90000"/>
              </a:lnSpc>
            </a:pPr>
            <a:r>
              <a:rPr lang="en-GB" sz="2400" dirty="0">
                <a:solidFill>
                  <a:srgbClr val="C00000"/>
                </a:solidFill>
              </a:rPr>
              <a:t>Quantity and Type of Raw materials to be used</a:t>
            </a:r>
          </a:p>
          <a:p>
            <a:pPr lvl="1">
              <a:lnSpc>
                <a:spcPct val="90000"/>
              </a:lnSpc>
            </a:pPr>
            <a:r>
              <a:rPr lang="en-GB" sz="2400" dirty="0">
                <a:solidFill>
                  <a:srgbClr val="C00000"/>
                </a:solidFill>
              </a:rPr>
              <a:t>Prices to charge</a:t>
            </a:r>
          </a:p>
          <a:p>
            <a:pPr lvl="1">
              <a:lnSpc>
                <a:spcPct val="90000"/>
              </a:lnSpc>
            </a:pPr>
            <a:r>
              <a:rPr lang="en-GB" sz="2400" dirty="0">
                <a:solidFill>
                  <a:srgbClr val="C00000"/>
                </a:solidFill>
              </a:rPr>
              <a:t>Wages to pay</a:t>
            </a:r>
          </a:p>
          <a:p>
            <a:pPr lvl="1">
              <a:lnSpc>
                <a:spcPct val="90000"/>
              </a:lnSpc>
            </a:pPr>
            <a:r>
              <a:rPr lang="en-GB" sz="2400" dirty="0">
                <a:solidFill>
                  <a:srgbClr val="C00000"/>
                </a:solidFill>
              </a:rPr>
              <a:t>Profit to be made</a:t>
            </a:r>
          </a:p>
          <a:p>
            <a:pPr lvl="1">
              <a:lnSpc>
                <a:spcPct val="90000"/>
              </a:lnSpc>
            </a:pPr>
            <a:r>
              <a:rPr lang="en-GB" sz="2400" dirty="0">
                <a:solidFill>
                  <a:srgbClr val="C00000"/>
                </a:solidFill>
              </a:rPr>
              <a:t>How profit was to be spent</a:t>
            </a:r>
          </a:p>
          <a:p>
            <a:pPr lvl="2">
              <a:lnSpc>
                <a:spcPct val="90000"/>
              </a:lnSpc>
            </a:pPr>
            <a:r>
              <a:rPr lang="en-GB" sz="2000" dirty="0" err="1">
                <a:solidFill>
                  <a:srgbClr val="C00000"/>
                </a:solidFill>
              </a:rPr>
              <a:t>Eg</a:t>
            </a:r>
            <a:r>
              <a:rPr lang="en-GB" sz="2000" dirty="0">
                <a:solidFill>
                  <a:srgbClr val="C00000"/>
                </a:solidFill>
              </a:rPr>
              <a:t> reinvestment</a:t>
            </a:r>
          </a:p>
          <a:p>
            <a:pPr lvl="2">
              <a:lnSpc>
                <a:spcPct val="90000"/>
              </a:lnSpc>
            </a:pPr>
            <a:r>
              <a:rPr lang="en-GB" sz="2000" dirty="0">
                <a:solidFill>
                  <a:srgbClr val="C00000"/>
                </a:solidFill>
              </a:rPr>
              <a:t>Compulsory purchase of government bonds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11188" y="333375"/>
            <a:ext cx="7553325" cy="1143000"/>
          </a:xfrm>
        </p:spPr>
        <p:txBody>
          <a:bodyPr/>
          <a:lstStyle/>
          <a:p>
            <a:r>
              <a:rPr lang="en-GB" sz="3600"/>
              <a:t>Who should run the German economy?</a:t>
            </a:r>
          </a:p>
        </p:txBody>
      </p:sp>
      <p:sp>
        <p:nvSpPr>
          <p:cNvPr id="41987" name="Rectangle 3"/>
          <p:cNvSpPr>
            <a:spLocks noGrp="1" noChangeArrowheads="1"/>
          </p:cNvSpPr>
          <p:nvPr>
            <p:ph type="body" idx="1"/>
          </p:nvPr>
        </p:nvSpPr>
        <p:spPr>
          <a:xfrm>
            <a:off x="755650" y="1752600"/>
            <a:ext cx="8137525" cy="5105400"/>
          </a:xfrm>
        </p:spPr>
        <p:txBody>
          <a:bodyPr/>
          <a:lstStyle/>
          <a:p>
            <a:pPr>
              <a:lnSpc>
                <a:spcPct val="80000"/>
              </a:lnSpc>
            </a:pPr>
            <a:r>
              <a:rPr lang="en-GB" sz="2000" dirty="0"/>
              <a:t>Conservatism versus National Socialism</a:t>
            </a:r>
          </a:p>
          <a:p>
            <a:pPr lvl="1">
              <a:lnSpc>
                <a:spcPct val="80000"/>
              </a:lnSpc>
            </a:pPr>
            <a:r>
              <a:rPr lang="en-GB" sz="1800" dirty="0">
                <a:solidFill>
                  <a:srgbClr val="C00000"/>
                </a:solidFill>
              </a:rPr>
              <a:t>Conservatives had supported Nazis as it was assumed that they would protect conservative values from the radical socialist\communist ideas</a:t>
            </a:r>
          </a:p>
          <a:p>
            <a:pPr>
              <a:lnSpc>
                <a:spcPct val="80000"/>
              </a:lnSpc>
            </a:pPr>
            <a:r>
              <a:rPr lang="en-GB" sz="2000" dirty="0"/>
              <a:t>Conservative Economic Ideal</a:t>
            </a:r>
          </a:p>
          <a:p>
            <a:pPr lvl="1">
              <a:lnSpc>
                <a:spcPct val="80000"/>
              </a:lnSpc>
            </a:pPr>
            <a:r>
              <a:rPr lang="en-GB" sz="1800" dirty="0">
                <a:solidFill>
                  <a:srgbClr val="C00000"/>
                </a:solidFill>
              </a:rPr>
              <a:t>Private companies should be the engine of economic growth</a:t>
            </a:r>
          </a:p>
          <a:p>
            <a:pPr lvl="2">
              <a:lnSpc>
                <a:spcPct val="80000"/>
              </a:lnSpc>
            </a:pPr>
            <a:r>
              <a:rPr lang="en-GB" sz="1600" dirty="0">
                <a:solidFill>
                  <a:srgbClr val="C00000"/>
                </a:solidFill>
              </a:rPr>
              <a:t>Schacht</a:t>
            </a:r>
          </a:p>
          <a:p>
            <a:pPr lvl="3">
              <a:lnSpc>
                <a:spcPct val="80000"/>
              </a:lnSpc>
            </a:pPr>
            <a:r>
              <a:rPr lang="en-GB" sz="1400" dirty="0">
                <a:solidFill>
                  <a:srgbClr val="C00000"/>
                </a:solidFill>
                <a:latin typeface="Times"/>
              </a:rPr>
              <a:t>“</a:t>
            </a:r>
            <a:r>
              <a:rPr lang="en-GB" sz="1400" dirty="0">
                <a:solidFill>
                  <a:srgbClr val="C00000"/>
                </a:solidFill>
              </a:rPr>
              <a:t>the State should not run business itself, and take the responsibility away from private enterprise</a:t>
            </a:r>
            <a:r>
              <a:rPr lang="en-GB" sz="1400" dirty="0">
                <a:solidFill>
                  <a:srgbClr val="C00000"/>
                </a:solidFill>
                <a:latin typeface="Times"/>
              </a:rPr>
              <a:t>”</a:t>
            </a:r>
            <a:endParaRPr lang="en-GB" sz="1400" dirty="0">
              <a:solidFill>
                <a:srgbClr val="C00000"/>
              </a:solidFill>
            </a:endParaRPr>
          </a:p>
          <a:p>
            <a:pPr>
              <a:lnSpc>
                <a:spcPct val="80000"/>
              </a:lnSpc>
            </a:pPr>
            <a:r>
              <a:rPr lang="en-GB" sz="2000" dirty="0"/>
              <a:t>Nazi Economic Ideal</a:t>
            </a:r>
          </a:p>
          <a:p>
            <a:pPr lvl="1">
              <a:lnSpc>
                <a:spcPct val="80000"/>
              </a:lnSpc>
            </a:pPr>
            <a:r>
              <a:rPr lang="en-GB" sz="1800" dirty="0">
                <a:solidFill>
                  <a:srgbClr val="C00000"/>
                </a:solidFill>
              </a:rPr>
              <a:t>Whatever it takes to make Germany great!</a:t>
            </a:r>
          </a:p>
          <a:p>
            <a:pPr lvl="1">
              <a:lnSpc>
                <a:spcPct val="80000"/>
              </a:lnSpc>
            </a:pPr>
            <a:r>
              <a:rPr lang="en-GB" sz="1800" dirty="0">
                <a:solidFill>
                  <a:srgbClr val="C00000"/>
                </a:solidFill>
              </a:rPr>
              <a:t>Favoured Industrialists if possible</a:t>
            </a:r>
          </a:p>
          <a:p>
            <a:pPr lvl="2">
              <a:lnSpc>
                <a:spcPct val="80000"/>
              </a:lnSpc>
            </a:pPr>
            <a:r>
              <a:rPr lang="en-GB" sz="1600" dirty="0">
                <a:solidFill>
                  <a:srgbClr val="C00000"/>
                </a:solidFill>
              </a:rPr>
              <a:t>Heavily directed</a:t>
            </a:r>
          </a:p>
          <a:p>
            <a:pPr lvl="1">
              <a:lnSpc>
                <a:spcPct val="80000"/>
              </a:lnSpc>
            </a:pPr>
            <a:r>
              <a:rPr lang="en-GB" sz="1800" dirty="0">
                <a:solidFill>
                  <a:srgbClr val="C00000"/>
                </a:solidFill>
              </a:rPr>
              <a:t>State control if necessary</a:t>
            </a:r>
          </a:p>
          <a:p>
            <a:pPr lvl="2">
              <a:lnSpc>
                <a:spcPct val="80000"/>
              </a:lnSpc>
            </a:pPr>
            <a:r>
              <a:rPr lang="en-GB" sz="1600" dirty="0">
                <a:solidFill>
                  <a:srgbClr val="C00000"/>
                </a:solidFill>
              </a:rPr>
              <a:t>National Socialism (Socialism for the benefit of the Nation)</a:t>
            </a:r>
          </a:p>
          <a:p>
            <a:pPr lvl="1">
              <a:lnSpc>
                <a:spcPct val="80000"/>
              </a:lnSpc>
            </a:pPr>
            <a:r>
              <a:rPr lang="en-GB" sz="1800" dirty="0">
                <a:solidFill>
                  <a:srgbClr val="C00000"/>
                </a:solidFill>
              </a:rPr>
              <a:t>The State if necessary (Public sector)</a:t>
            </a:r>
          </a:p>
          <a:p>
            <a:pPr lvl="2">
              <a:lnSpc>
                <a:spcPct val="80000"/>
              </a:lnSpc>
            </a:pPr>
            <a:r>
              <a:rPr lang="en-GB" sz="1600" dirty="0">
                <a:solidFill>
                  <a:srgbClr val="C00000"/>
                </a:solidFill>
              </a:rPr>
              <a:t>Goring</a:t>
            </a:r>
          </a:p>
          <a:p>
            <a:pPr lvl="3">
              <a:lnSpc>
                <a:spcPct val="80000"/>
              </a:lnSpc>
            </a:pPr>
            <a:r>
              <a:rPr lang="en-GB" sz="1400" dirty="0">
                <a:solidFill>
                  <a:srgbClr val="C00000"/>
                </a:solidFill>
                <a:latin typeface="Times"/>
              </a:rPr>
              <a:t>“</a:t>
            </a:r>
            <a:r>
              <a:rPr lang="en-GB" sz="1400" dirty="0">
                <a:solidFill>
                  <a:srgbClr val="C00000"/>
                </a:solidFill>
              </a:rPr>
              <a:t>The State must take over when private industry has proved itself no longer able to carry on</a:t>
            </a:r>
            <a:r>
              <a:rPr lang="en-GB" sz="1400" dirty="0">
                <a:solidFill>
                  <a:srgbClr val="C00000"/>
                </a:solidFill>
                <a:latin typeface="Times"/>
              </a:rPr>
              <a:t>”</a:t>
            </a:r>
            <a:endParaRPr lang="en-GB" sz="1400" dirty="0">
              <a:solidFill>
                <a:srgbClr val="C00000"/>
              </a:solidFill>
            </a:endParaRPr>
          </a:p>
          <a:p>
            <a:pPr lvl="4">
              <a:lnSpc>
                <a:spcPct val="80000"/>
              </a:lnSpc>
            </a:pPr>
            <a:r>
              <a:rPr lang="en-GB" sz="1400" dirty="0">
                <a:solidFill>
                  <a:srgbClr val="C00000"/>
                </a:solidFill>
              </a:rPr>
              <a:t>Economic carrots could be used as political sticks</a:t>
            </a:r>
          </a:p>
          <a:p>
            <a:pPr lvl="4">
              <a:lnSpc>
                <a:spcPct val="80000"/>
              </a:lnSpc>
            </a:pPr>
            <a:r>
              <a:rPr lang="en-GB" sz="1400" dirty="0">
                <a:solidFill>
                  <a:srgbClr val="C00000"/>
                </a:solidFill>
              </a:rPr>
              <a:t>i.e. do it our way or not at all!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a:t>Nazi Meddling</a:t>
            </a:r>
          </a:p>
        </p:txBody>
      </p:sp>
      <p:sp>
        <p:nvSpPr>
          <p:cNvPr id="40963" name="Rectangle 3"/>
          <p:cNvSpPr>
            <a:spLocks noGrp="1" noChangeArrowheads="1"/>
          </p:cNvSpPr>
          <p:nvPr>
            <p:ph type="body" idx="1"/>
          </p:nvPr>
        </p:nvSpPr>
        <p:spPr/>
        <p:txBody>
          <a:bodyPr/>
          <a:lstStyle/>
          <a:p>
            <a:r>
              <a:rPr lang="en-GB" sz="2800" dirty="0" smtClean="0"/>
              <a:t>Plenipotentiaries:</a:t>
            </a:r>
            <a:endParaRPr lang="en-GB" sz="2800" dirty="0"/>
          </a:p>
          <a:p>
            <a:pPr lvl="1"/>
            <a:r>
              <a:rPr lang="en-GB" sz="2400" dirty="0"/>
              <a:t>Sent to private firms to </a:t>
            </a:r>
            <a:r>
              <a:rPr lang="en-GB" sz="2400" dirty="0" smtClean="0"/>
              <a:t>:</a:t>
            </a:r>
          </a:p>
          <a:p>
            <a:pPr lvl="2"/>
            <a:r>
              <a:rPr lang="en-GB" sz="1800" dirty="0" smtClean="0">
                <a:solidFill>
                  <a:srgbClr val="C00000"/>
                </a:solidFill>
              </a:rPr>
              <a:t>Ensure policies </a:t>
            </a:r>
            <a:r>
              <a:rPr lang="en-GB" sz="1800" dirty="0">
                <a:solidFill>
                  <a:srgbClr val="C00000"/>
                </a:solidFill>
              </a:rPr>
              <a:t>were carried out</a:t>
            </a:r>
          </a:p>
          <a:p>
            <a:pPr lvl="2"/>
            <a:r>
              <a:rPr lang="en-GB" sz="2000" dirty="0" smtClean="0">
                <a:solidFill>
                  <a:srgbClr val="C00000"/>
                </a:solidFill>
              </a:rPr>
              <a:t>See targets </a:t>
            </a:r>
            <a:r>
              <a:rPr lang="en-GB" sz="2000" dirty="0">
                <a:solidFill>
                  <a:srgbClr val="C00000"/>
                </a:solidFill>
              </a:rPr>
              <a:t>were being met</a:t>
            </a:r>
          </a:p>
          <a:p>
            <a:pPr lvl="2"/>
            <a:r>
              <a:rPr lang="en-GB" sz="2000" dirty="0" smtClean="0">
                <a:solidFill>
                  <a:srgbClr val="C00000"/>
                </a:solidFill>
              </a:rPr>
              <a:t>Make sure standardisation </a:t>
            </a:r>
            <a:r>
              <a:rPr lang="en-GB" sz="2000" dirty="0">
                <a:solidFill>
                  <a:srgbClr val="C00000"/>
                </a:solidFill>
              </a:rPr>
              <a:t>of </a:t>
            </a:r>
            <a:r>
              <a:rPr lang="en-GB" sz="2000" dirty="0" smtClean="0">
                <a:solidFill>
                  <a:srgbClr val="C00000"/>
                </a:solidFill>
              </a:rPr>
              <a:t>purchasing achieved</a:t>
            </a:r>
            <a:endParaRPr lang="en-GB" sz="2000" dirty="0">
              <a:solidFill>
                <a:srgbClr val="C00000"/>
              </a:solidFill>
            </a:endParaRPr>
          </a:p>
          <a:p>
            <a:pPr lvl="2"/>
            <a:r>
              <a:rPr lang="en-GB" sz="2000" dirty="0">
                <a:solidFill>
                  <a:srgbClr val="C00000"/>
                </a:solidFill>
              </a:rPr>
              <a:t>Advise and Direct</a:t>
            </a:r>
          </a:p>
          <a:p>
            <a:pPr lvl="1"/>
            <a:r>
              <a:rPr lang="en-GB" sz="2400" dirty="0" smtClean="0"/>
              <a:t>First &amp; foremost members </a:t>
            </a:r>
            <a:r>
              <a:rPr lang="en-GB" sz="2400" dirty="0"/>
              <a:t>of the Nazi party</a:t>
            </a:r>
          </a:p>
          <a:p>
            <a:pPr lvl="2"/>
            <a:r>
              <a:rPr lang="en-GB" sz="2000" dirty="0">
                <a:solidFill>
                  <a:srgbClr val="C00000"/>
                </a:solidFill>
              </a:rPr>
              <a:t>Political loyalty more important than economic competence</a:t>
            </a:r>
          </a:p>
          <a:p>
            <a:pPr lvl="2"/>
            <a:r>
              <a:rPr lang="en-GB" sz="2000" dirty="0">
                <a:solidFill>
                  <a:srgbClr val="C00000"/>
                </a:solidFill>
              </a:rPr>
              <a:t>Meddling often resented by professional managers, businessmen etc</a:t>
            </a:r>
            <a:r>
              <a:rPr lang="en-GB" sz="2000" dirty="0">
                <a:solidFill>
                  <a:srgbClr val="C00000"/>
                </a:solidFill>
                <a:latin typeface="Times"/>
              </a:rPr>
              <a:t>…</a:t>
            </a:r>
            <a:endParaRPr lang="en-GB" sz="2000" dirty="0">
              <a:solidFill>
                <a:srgbClr val="C00000"/>
              </a:solidFill>
            </a:endParaRPr>
          </a:p>
          <a:p>
            <a:endParaRPr lang="en-GB" sz="2800" dirty="0"/>
          </a:p>
          <a:p>
            <a:pPr lvl="1"/>
            <a:endParaRPr lang="en-GB"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a:t>Industrialists Balance Sheet</a:t>
            </a:r>
          </a:p>
        </p:txBody>
      </p:sp>
      <p:sp>
        <p:nvSpPr>
          <p:cNvPr id="49155" name="Rectangle 3"/>
          <p:cNvSpPr>
            <a:spLocks noGrp="1" noChangeArrowheads="1"/>
          </p:cNvSpPr>
          <p:nvPr>
            <p:ph type="body" sz="half" idx="1"/>
          </p:nvPr>
        </p:nvSpPr>
        <p:spPr>
          <a:xfrm>
            <a:off x="900113" y="1752600"/>
            <a:ext cx="3976687" cy="4343400"/>
          </a:xfrm>
        </p:spPr>
        <p:txBody>
          <a:bodyPr/>
          <a:lstStyle/>
          <a:p>
            <a:r>
              <a:rPr lang="en-GB" sz="2400"/>
              <a:t>Benefits to </a:t>
            </a:r>
            <a:r>
              <a:rPr lang="en-GB" sz="2400">
                <a:latin typeface="Times"/>
              </a:rPr>
              <a:t>‘</a:t>
            </a:r>
            <a:r>
              <a:rPr lang="en-GB" sz="2400"/>
              <a:t>Favoured</a:t>
            </a:r>
            <a:r>
              <a:rPr lang="en-GB" sz="2400">
                <a:latin typeface="Times"/>
              </a:rPr>
              <a:t>’</a:t>
            </a:r>
            <a:r>
              <a:rPr lang="en-GB" sz="2400"/>
              <a:t> Industrialists of Nazi Rule</a:t>
            </a:r>
          </a:p>
        </p:txBody>
      </p:sp>
      <p:sp>
        <p:nvSpPr>
          <p:cNvPr id="49156" name="Rectangle 4"/>
          <p:cNvSpPr>
            <a:spLocks noGrp="1" noChangeArrowheads="1"/>
          </p:cNvSpPr>
          <p:nvPr>
            <p:ph type="body" sz="half" idx="2"/>
          </p:nvPr>
        </p:nvSpPr>
        <p:spPr>
          <a:xfrm>
            <a:off x="4787900" y="1752600"/>
            <a:ext cx="3898900" cy="4343400"/>
          </a:xfrm>
        </p:spPr>
        <p:txBody>
          <a:bodyPr/>
          <a:lstStyle/>
          <a:p>
            <a:r>
              <a:rPr lang="en-GB" sz="2400"/>
              <a:t>Disadvantages to </a:t>
            </a:r>
            <a:r>
              <a:rPr lang="en-GB" sz="2400">
                <a:latin typeface="Times"/>
              </a:rPr>
              <a:t>‘</a:t>
            </a:r>
            <a:r>
              <a:rPr lang="en-GB" sz="2400"/>
              <a:t>Favoured</a:t>
            </a:r>
            <a:r>
              <a:rPr lang="en-GB" sz="2400">
                <a:latin typeface="Times"/>
              </a:rPr>
              <a:t>’</a:t>
            </a:r>
            <a:r>
              <a:rPr lang="en-GB" sz="2400"/>
              <a:t> Industrialists of Nazi Rule</a:t>
            </a:r>
          </a:p>
        </p:txBody>
      </p:sp>
      <p:sp>
        <p:nvSpPr>
          <p:cNvPr id="49157" name="Text Box 5"/>
          <p:cNvSpPr txBox="1">
            <a:spLocks noChangeArrowheads="1"/>
          </p:cNvSpPr>
          <p:nvPr/>
        </p:nvSpPr>
        <p:spPr bwMode="auto">
          <a:xfrm>
            <a:off x="1492250" y="2636912"/>
            <a:ext cx="3095625" cy="3255963"/>
          </a:xfrm>
          <a:prstGeom prst="rect">
            <a:avLst/>
          </a:prstGeom>
          <a:noFill/>
          <a:ln w="9525">
            <a:noFill/>
            <a:miter lim="800000"/>
            <a:headEnd/>
            <a:tailEnd/>
          </a:ln>
          <a:effectLst/>
        </p:spPr>
        <p:txBody>
          <a:bodyPr>
            <a:spAutoFit/>
          </a:bodyPr>
          <a:lstStyle/>
          <a:p>
            <a:pPr>
              <a:spcBef>
                <a:spcPct val="50000"/>
              </a:spcBef>
            </a:pPr>
            <a:r>
              <a:rPr lang="en-GB" dirty="0">
                <a:solidFill>
                  <a:srgbClr val="C00000"/>
                </a:solidFill>
              </a:rPr>
              <a:t>Improved Profits</a:t>
            </a:r>
          </a:p>
          <a:p>
            <a:pPr>
              <a:spcBef>
                <a:spcPct val="50000"/>
              </a:spcBef>
            </a:pPr>
            <a:r>
              <a:rPr lang="en-GB" dirty="0">
                <a:solidFill>
                  <a:srgbClr val="C00000"/>
                </a:solidFill>
              </a:rPr>
              <a:t>Economic Recovery</a:t>
            </a:r>
          </a:p>
          <a:p>
            <a:pPr>
              <a:spcBef>
                <a:spcPct val="50000"/>
              </a:spcBef>
            </a:pPr>
            <a:r>
              <a:rPr lang="en-GB" dirty="0">
                <a:solidFill>
                  <a:srgbClr val="C00000"/>
                </a:solidFill>
              </a:rPr>
              <a:t>Control of Wages</a:t>
            </a:r>
          </a:p>
          <a:p>
            <a:pPr>
              <a:spcBef>
                <a:spcPct val="50000"/>
              </a:spcBef>
            </a:pPr>
            <a:r>
              <a:rPr lang="en-GB" dirty="0">
                <a:solidFill>
                  <a:srgbClr val="C00000"/>
                </a:solidFill>
              </a:rPr>
              <a:t>Weak Labour Force</a:t>
            </a:r>
          </a:p>
          <a:p>
            <a:pPr>
              <a:spcBef>
                <a:spcPct val="50000"/>
              </a:spcBef>
            </a:pPr>
            <a:r>
              <a:rPr lang="en-GB" dirty="0">
                <a:solidFill>
                  <a:srgbClr val="C00000"/>
                </a:solidFill>
              </a:rPr>
              <a:t>Government Contracts</a:t>
            </a:r>
          </a:p>
          <a:p>
            <a:pPr>
              <a:spcBef>
                <a:spcPct val="50000"/>
              </a:spcBef>
            </a:pPr>
            <a:r>
              <a:rPr lang="en-GB" dirty="0">
                <a:solidFill>
                  <a:srgbClr val="C00000"/>
                </a:solidFill>
              </a:rPr>
              <a:t>State control of Imports</a:t>
            </a:r>
          </a:p>
          <a:p>
            <a:pPr>
              <a:spcBef>
                <a:spcPct val="50000"/>
              </a:spcBef>
            </a:pPr>
            <a:r>
              <a:rPr lang="en-GB" dirty="0">
                <a:solidFill>
                  <a:srgbClr val="C00000"/>
                </a:solidFill>
              </a:rPr>
              <a:t>Autarkic Policies</a:t>
            </a:r>
          </a:p>
          <a:p>
            <a:pPr>
              <a:spcBef>
                <a:spcPct val="50000"/>
              </a:spcBef>
            </a:pPr>
            <a:r>
              <a:rPr lang="en-GB" dirty="0">
                <a:solidFill>
                  <a:srgbClr val="C00000"/>
                </a:solidFill>
              </a:rPr>
              <a:t>Threat of Nationalisation</a:t>
            </a:r>
          </a:p>
        </p:txBody>
      </p:sp>
      <p:sp>
        <p:nvSpPr>
          <p:cNvPr id="49158" name="Text Box 6"/>
          <p:cNvSpPr txBox="1">
            <a:spLocks noChangeArrowheads="1"/>
          </p:cNvSpPr>
          <p:nvPr/>
        </p:nvSpPr>
        <p:spPr bwMode="auto">
          <a:xfrm>
            <a:off x="5076825" y="3213100"/>
            <a:ext cx="3240088" cy="2430463"/>
          </a:xfrm>
          <a:prstGeom prst="rect">
            <a:avLst/>
          </a:prstGeom>
          <a:noFill/>
          <a:ln w="9525">
            <a:noFill/>
            <a:miter lim="800000"/>
            <a:headEnd/>
            <a:tailEnd/>
          </a:ln>
          <a:effectLst/>
        </p:spPr>
        <p:txBody>
          <a:bodyPr>
            <a:spAutoFit/>
          </a:bodyPr>
          <a:lstStyle/>
          <a:p>
            <a:pPr>
              <a:spcBef>
                <a:spcPct val="50000"/>
              </a:spcBef>
            </a:pPr>
            <a:r>
              <a:rPr lang="en-GB" dirty="0">
                <a:solidFill>
                  <a:srgbClr val="C00000"/>
                </a:solidFill>
              </a:rPr>
              <a:t>Control of Prices</a:t>
            </a:r>
          </a:p>
          <a:p>
            <a:pPr>
              <a:spcBef>
                <a:spcPct val="50000"/>
              </a:spcBef>
            </a:pPr>
            <a:r>
              <a:rPr lang="en-GB" dirty="0">
                <a:solidFill>
                  <a:srgbClr val="C00000"/>
                </a:solidFill>
              </a:rPr>
              <a:t>Slave Labour</a:t>
            </a:r>
          </a:p>
          <a:p>
            <a:pPr>
              <a:spcBef>
                <a:spcPct val="50000"/>
              </a:spcBef>
            </a:pPr>
            <a:r>
              <a:rPr lang="en-GB" dirty="0">
                <a:solidFill>
                  <a:srgbClr val="C00000"/>
                </a:solidFill>
              </a:rPr>
              <a:t>High taxes</a:t>
            </a:r>
          </a:p>
          <a:p>
            <a:pPr>
              <a:spcBef>
                <a:spcPct val="50000"/>
              </a:spcBef>
            </a:pPr>
            <a:r>
              <a:rPr lang="en-GB" dirty="0">
                <a:solidFill>
                  <a:srgbClr val="C00000"/>
                </a:solidFill>
              </a:rPr>
              <a:t>Limits on Profits</a:t>
            </a:r>
          </a:p>
          <a:p>
            <a:pPr>
              <a:spcBef>
                <a:spcPct val="50000"/>
              </a:spcBef>
            </a:pPr>
            <a:r>
              <a:rPr lang="en-GB" dirty="0" smtClean="0">
                <a:solidFill>
                  <a:srgbClr val="C00000"/>
                </a:solidFill>
              </a:rPr>
              <a:t>Cronyism &amp; Nepotism</a:t>
            </a:r>
            <a:endParaRPr lang="en-GB" dirty="0">
              <a:solidFill>
                <a:srgbClr val="C00000"/>
              </a:solidFill>
            </a:endParaRPr>
          </a:p>
          <a:p>
            <a:pPr>
              <a:spcBef>
                <a:spcPct val="50000"/>
              </a:spcBef>
            </a:pPr>
            <a:r>
              <a:rPr lang="en-GB" dirty="0">
                <a:solidFill>
                  <a:srgbClr val="C00000"/>
                </a:solidFill>
              </a:rPr>
              <a:t>Lack of Incentive to innovate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5" name="Rectangle 5"/>
          <p:cNvSpPr>
            <a:spLocks noGrp="1" noChangeArrowheads="1"/>
          </p:cNvSpPr>
          <p:nvPr>
            <p:ph type="title"/>
          </p:nvPr>
        </p:nvSpPr>
        <p:spPr>
          <a:xfrm>
            <a:off x="619125" y="577850"/>
            <a:ext cx="6832600" cy="1143000"/>
          </a:xfrm>
        </p:spPr>
        <p:txBody>
          <a:bodyPr/>
          <a:lstStyle/>
          <a:p>
            <a:r>
              <a:rPr lang="en-GB" sz="3600"/>
              <a:t>Standing up to Nazi Economic Policy </a:t>
            </a:r>
            <a:endParaRPr lang="en-US" sz="3600"/>
          </a:p>
        </p:txBody>
      </p:sp>
      <p:sp>
        <p:nvSpPr>
          <p:cNvPr id="61446" name="Rectangle 6"/>
          <p:cNvSpPr>
            <a:spLocks noGrp="1" noChangeArrowheads="1"/>
          </p:cNvSpPr>
          <p:nvPr>
            <p:ph type="body" idx="1"/>
          </p:nvPr>
        </p:nvSpPr>
        <p:spPr>
          <a:xfrm>
            <a:off x="827088" y="1752600"/>
            <a:ext cx="6624637" cy="5105400"/>
          </a:xfrm>
        </p:spPr>
        <p:txBody>
          <a:bodyPr/>
          <a:lstStyle/>
          <a:p>
            <a:pPr>
              <a:lnSpc>
                <a:spcPct val="90000"/>
              </a:lnSpc>
            </a:pPr>
            <a:r>
              <a:rPr lang="en-GB" sz="2400" dirty="0"/>
              <a:t>Ruhr Region</a:t>
            </a:r>
          </a:p>
          <a:p>
            <a:pPr lvl="1">
              <a:lnSpc>
                <a:spcPct val="90000"/>
              </a:lnSpc>
            </a:pPr>
            <a:r>
              <a:rPr lang="en-GB" sz="2000" dirty="0"/>
              <a:t>Previously a stronghold of left wing political activism</a:t>
            </a:r>
          </a:p>
          <a:p>
            <a:pPr lvl="2">
              <a:lnSpc>
                <a:spcPct val="90000"/>
              </a:lnSpc>
            </a:pPr>
            <a:r>
              <a:rPr lang="en-GB" sz="1800" dirty="0">
                <a:solidFill>
                  <a:srgbClr val="C00000"/>
                </a:solidFill>
              </a:rPr>
              <a:t>Communism </a:t>
            </a:r>
          </a:p>
          <a:p>
            <a:pPr lvl="2">
              <a:lnSpc>
                <a:spcPct val="90000"/>
              </a:lnSpc>
            </a:pPr>
            <a:r>
              <a:rPr lang="en-GB" sz="1800" dirty="0">
                <a:solidFill>
                  <a:srgbClr val="C00000"/>
                </a:solidFill>
              </a:rPr>
              <a:t>Social Democracy</a:t>
            </a:r>
          </a:p>
          <a:p>
            <a:pPr lvl="2">
              <a:lnSpc>
                <a:spcPct val="90000"/>
              </a:lnSpc>
            </a:pPr>
            <a:r>
              <a:rPr lang="en-GB" sz="1800" dirty="0">
                <a:solidFill>
                  <a:srgbClr val="C00000"/>
                </a:solidFill>
              </a:rPr>
              <a:t>Trade Unionism</a:t>
            </a:r>
          </a:p>
          <a:p>
            <a:pPr lvl="2">
              <a:lnSpc>
                <a:spcPct val="90000"/>
              </a:lnSpc>
            </a:pPr>
            <a:r>
              <a:rPr lang="en-GB" sz="1800" dirty="0">
                <a:solidFill>
                  <a:srgbClr val="C00000"/>
                </a:solidFill>
              </a:rPr>
              <a:t>Even the left wing Nazi </a:t>
            </a:r>
            <a:r>
              <a:rPr lang="en-GB" sz="1800" dirty="0" err="1">
                <a:solidFill>
                  <a:srgbClr val="C00000"/>
                </a:solidFill>
              </a:rPr>
              <a:t>Strasser</a:t>
            </a:r>
            <a:endParaRPr lang="en-GB" sz="1800" dirty="0">
              <a:solidFill>
                <a:srgbClr val="C00000"/>
              </a:solidFill>
            </a:endParaRPr>
          </a:p>
          <a:p>
            <a:pPr>
              <a:lnSpc>
                <a:spcPct val="90000"/>
              </a:lnSpc>
            </a:pPr>
            <a:endParaRPr lang="en-GB" sz="2400" dirty="0" smtClean="0"/>
          </a:p>
          <a:p>
            <a:pPr>
              <a:lnSpc>
                <a:spcPct val="90000"/>
              </a:lnSpc>
            </a:pPr>
            <a:r>
              <a:rPr lang="en-GB" sz="2400" dirty="0" smtClean="0"/>
              <a:t>Rhenish-Westphalian </a:t>
            </a:r>
            <a:r>
              <a:rPr lang="en-GB" sz="2400" dirty="0"/>
              <a:t>coal Syndicate</a:t>
            </a:r>
          </a:p>
          <a:p>
            <a:pPr lvl="1">
              <a:lnSpc>
                <a:spcPct val="90000"/>
              </a:lnSpc>
            </a:pPr>
            <a:r>
              <a:rPr lang="en-GB" sz="2000" dirty="0"/>
              <a:t>Unhappy with Nazi meddling in company affairs</a:t>
            </a:r>
          </a:p>
          <a:p>
            <a:pPr lvl="1">
              <a:lnSpc>
                <a:spcPct val="90000"/>
              </a:lnSpc>
            </a:pPr>
            <a:r>
              <a:rPr lang="en-GB" sz="2000" dirty="0" smtClean="0"/>
              <a:t>Industrialists created </a:t>
            </a:r>
            <a:r>
              <a:rPr lang="en-GB" sz="2000" dirty="0"/>
              <a:t>a Cartel to attempt to maintain some independence from Nazis</a:t>
            </a:r>
          </a:p>
          <a:p>
            <a:pPr lvl="1">
              <a:lnSpc>
                <a:spcPct val="90000"/>
              </a:lnSpc>
            </a:pPr>
            <a:r>
              <a:rPr lang="en-GB" sz="2000" dirty="0"/>
              <a:t>Serious challenge to Nazi rearmament plans</a:t>
            </a:r>
          </a:p>
          <a:p>
            <a:pPr lvl="2">
              <a:lnSpc>
                <a:spcPct val="90000"/>
              </a:lnSpc>
            </a:pPr>
            <a:r>
              <a:rPr lang="en-GB" sz="1800" dirty="0">
                <a:solidFill>
                  <a:srgbClr val="C00000"/>
                </a:solidFill>
              </a:rPr>
              <a:t>Coal and Iron critical to rearmament plans</a:t>
            </a:r>
          </a:p>
          <a:p>
            <a:pPr lvl="2">
              <a:lnSpc>
                <a:spcPct val="90000"/>
              </a:lnSpc>
            </a:pPr>
            <a:r>
              <a:rPr lang="en-GB" sz="1800" dirty="0">
                <a:solidFill>
                  <a:srgbClr val="C00000"/>
                </a:solidFill>
              </a:rPr>
              <a:t>Even if the coal and iron was low grade</a:t>
            </a:r>
          </a:p>
          <a:p>
            <a:pPr>
              <a:lnSpc>
                <a:spcPct val="90000"/>
              </a:lnSpc>
            </a:pPr>
            <a:endParaRPr lang="en-US" sz="2400" dirty="0"/>
          </a:p>
        </p:txBody>
      </p:sp>
      <p:pic>
        <p:nvPicPr>
          <p:cNvPr id="61448" name="Picture 8" descr="_1257650_north_rhein_w_150map"/>
          <p:cNvPicPr>
            <a:picLocks noChangeAspect="1" noChangeArrowheads="1"/>
          </p:cNvPicPr>
          <p:nvPr/>
        </p:nvPicPr>
        <p:blipFill>
          <a:blip r:embed="rId2" cstate="print"/>
          <a:srcRect/>
          <a:stretch>
            <a:fillRect/>
          </a:stretch>
        </p:blipFill>
        <p:spPr bwMode="auto">
          <a:xfrm>
            <a:off x="7429500" y="0"/>
            <a:ext cx="1714500" cy="2286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11188" y="333375"/>
            <a:ext cx="7921625" cy="1143000"/>
          </a:xfrm>
        </p:spPr>
        <p:txBody>
          <a:bodyPr/>
          <a:lstStyle/>
          <a:p>
            <a:r>
              <a:rPr lang="en-GB" sz="3600"/>
              <a:t>The Nazi Divide and Rule Response</a:t>
            </a:r>
            <a:endParaRPr lang="en-US" sz="3600"/>
          </a:p>
        </p:txBody>
      </p:sp>
      <p:sp>
        <p:nvSpPr>
          <p:cNvPr id="59395" name="Rectangle 3"/>
          <p:cNvSpPr>
            <a:spLocks noGrp="1" noChangeArrowheads="1"/>
          </p:cNvSpPr>
          <p:nvPr>
            <p:ph type="body" idx="1"/>
          </p:nvPr>
        </p:nvSpPr>
        <p:spPr>
          <a:xfrm>
            <a:off x="900113" y="1752600"/>
            <a:ext cx="7786687" cy="5105400"/>
          </a:xfrm>
        </p:spPr>
        <p:txBody>
          <a:bodyPr/>
          <a:lstStyle/>
          <a:p>
            <a:pPr>
              <a:lnSpc>
                <a:spcPct val="90000"/>
              </a:lnSpc>
            </a:pPr>
            <a:r>
              <a:rPr lang="en-GB" sz="2400" dirty="0"/>
              <a:t>The advantages of Totalitarianism</a:t>
            </a:r>
          </a:p>
          <a:p>
            <a:pPr lvl="1">
              <a:lnSpc>
                <a:spcPct val="90000"/>
              </a:lnSpc>
            </a:pPr>
            <a:r>
              <a:rPr lang="en-GB" sz="2000" dirty="0"/>
              <a:t>Goring threatened all industrialists with imprisonment as saboteurs</a:t>
            </a:r>
          </a:p>
          <a:p>
            <a:pPr lvl="2">
              <a:lnSpc>
                <a:spcPct val="90000"/>
              </a:lnSpc>
            </a:pPr>
            <a:r>
              <a:rPr lang="en-GB" sz="1800" dirty="0">
                <a:solidFill>
                  <a:srgbClr val="C00000"/>
                </a:solidFill>
              </a:rPr>
              <a:t>Coal and iron regarded as strategic goods</a:t>
            </a:r>
          </a:p>
          <a:p>
            <a:pPr lvl="3">
              <a:lnSpc>
                <a:spcPct val="90000"/>
              </a:lnSpc>
            </a:pPr>
            <a:r>
              <a:rPr lang="en-GB" sz="1600" dirty="0">
                <a:solidFill>
                  <a:srgbClr val="C00000"/>
                </a:solidFill>
              </a:rPr>
              <a:t>Threatened with Treason!</a:t>
            </a:r>
          </a:p>
          <a:p>
            <a:pPr>
              <a:lnSpc>
                <a:spcPct val="90000"/>
              </a:lnSpc>
            </a:pPr>
            <a:r>
              <a:rPr lang="en-GB" sz="2400" dirty="0"/>
              <a:t>Krupp lured away from Cartel</a:t>
            </a:r>
          </a:p>
          <a:p>
            <a:pPr lvl="1">
              <a:lnSpc>
                <a:spcPct val="90000"/>
              </a:lnSpc>
            </a:pPr>
            <a:r>
              <a:rPr lang="en-GB" sz="2000" dirty="0"/>
              <a:t>offered a primary position to break them away from the cartel</a:t>
            </a:r>
          </a:p>
          <a:p>
            <a:pPr lvl="2">
              <a:lnSpc>
                <a:spcPct val="90000"/>
              </a:lnSpc>
            </a:pPr>
            <a:r>
              <a:rPr lang="en-GB" sz="1800" dirty="0">
                <a:solidFill>
                  <a:srgbClr val="C00000"/>
                </a:solidFill>
              </a:rPr>
              <a:t>Becomes a </a:t>
            </a:r>
            <a:r>
              <a:rPr lang="en-GB" sz="1800" dirty="0">
                <a:solidFill>
                  <a:srgbClr val="C00000"/>
                </a:solidFill>
                <a:latin typeface="Times"/>
              </a:rPr>
              <a:t>‘</a:t>
            </a:r>
            <a:r>
              <a:rPr lang="en-GB" sz="1800" dirty="0">
                <a:solidFill>
                  <a:srgbClr val="C00000"/>
                </a:solidFill>
              </a:rPr>
              <a:t>favoured</a:t>
            </a:r>
            <a:r>
              <a:rPr lang="en-GB" sz="1800" dirty="0">
                <a:solidFill>
                  <a:srgbClr val="C00000"/>
                </a:solidFill>
                <a:latin typeface="Times"/>
              </a:rPr>
              <a:t>’</a:t>
            </a:r>
            <a:r>
              <a:rPr lang="en-GB" sz="1800" dirty="0">
                <a:solidFill>
                  <a:srgbClr val="C00000"/>
                </a:solidFill>
              </a:rPr>
              <a:t> Industrial Conglomerate</a:t>
            </a:r>
          </a:p>
          <a:p>
            <a:pPr lvl="2">
              <a:lnSpc>
                <a:spcPct val="90000"/>
              </a:lnSpc>
            </a:pPr>
            <a:r>
              <a:rPr lang="en-GB" sz="1800" dirty="0">
                <a:solidFill>
                  <a:srgbClr val="C00000"/>
                </a:solidFill>
              </a:rPr>
              <a:t>Other companies lost all government contracts</a:t>
            </a:r>
          </a:p>
          <a:p>
            <a:pPr lvl="2">
              <a:lnSpc>
                <a:spcPct val="90000"/>
              </a:lnSpc>
            </a:pPr>
            <a:r>
              <a:rPr lang="en-GB" sz="1800" dirty="0">
                <a:solidFill>
                  <a:srgbClr val="C00000"/>
                </a:solidFill>
              </a:rPr>
              <a:t>Directors, shareholders and managers arrested</a:t>
            </a:r>
          </a:p>
          <a:p>
            <a:pPr>
              <a:lnSpc>
                <a:spcPct val="90000"/>
              </a:lnSpc>
            </a:pPr>
            <a:r>
              <a:rPr lang="en-GB" sz="2400" dirty="0"/>
              <a:t>The Conservative Schacht realises he has lost the ideological battle with Hitler</a:t>
            </a:r>
          </a:p>
          <a:p>
            <a:pPr lvl="1">
              <a:lnSpc>
                <a:spcPct val="90000"/>
              </a:lnSpc>
            </a:pPr>
            <a:r>
              <a:rPr lang="en-GB" sz="2000" dirty="0"/>
              <a:t>He resigns (1937)</a:t>
            </a:r>
          </a:p>
          <a:p>
            <a:pPr lvl="2">
              <a:lnSpc>
                <a:spcPct val="90000"/>
              </a:lnSpc>
            </a:pPr>
            <a:r>
              <a:rPr lang="en-GB" sz="1800" dirty="0">
                <a:solidFill>
                  <a:srgbClr val="C00000"/>
                </a:solidFill>
              </a:rPr>
              <a:t>No </a:t>
            </a:r>
            <a:r>
              <a:rPr lang="en-GB" sz="1800" dirty="0" smtClean="0">
                <a:solidFill>
                  <a:srgbClr val="C00000"/>
                </a:solidFill>
              </a:rPr>
              <a:t>brakes </a:t>
            </a:r>
            <a:r>
              <a:rPr lang="en-GB" sz="1800" dirty="0">
                <a:solidFill>
                  <a:srgbClr val="C00000"/>
                </a:solidFill>
              </a:rPr>
              <a:t>on Nazi Economic policy from here 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11188" y="333375"/>
            <a:ext cx="6184900" cy="1143000"/>
          </a:xfrm>
        </p:spPr>
        <p:txBody>
          <a:bodyPr/>
          <a:lstStyle/>
          <a:p>
            <a:r>
              <a:rPr lang="en-GB" sz="3600"/>
              <a:t>The Hermann Goring Reichswerke</a:t>
            </a:r>
            <a:endParaRPr lang="en-US" sz="3600"/>
          </a:p>
        </p:txBody>
      </p:sp>
      <p:sp>
        <p:nvSpPr>
          <p:cNvPr id="66563" name="Rectangle 3"/>
          <p:cNvSpPr>
            <a:spLocks noGrp="1" noChangeArrowheads="1"/>
          </p:cNvSpPr>
          <p:nvPr>
            <p:ph type="body" idx="1"/>
          </p:nvPr>
        </p:nvSpPr>
        <p:spPr>
          <a:xfrm>
            <a:off x="900113" y="1752600"/>
            <a:ext cx="7786687" cy="5105400"/>
          </a:xfrm>
        </p:spPr>
        <p:txBody>
          <a:bodyPr/>
          <a:lstStyle/>
          <a:p>
            <a:pPr>
              <a:lnSpc>
                <a:spcPct val="90000"/>
              </a:lnSpc>
            </a:pPr>
            <a:r>
              <a:rPr lang="en-GB" sz="2400" dirty="0"/>
              <a:t>Huge Industrial Complex</a:t>
            </a:r>
          </a:p>
          <a:p>
            <a:pPr lvl="1">
              <a:lnSpc>
                <a:spcPct val="90000"/>
              </a:lnSpc>
            </a:pPr>
            <a:r>
              <a:rPr lang="en-GB" sz="2000" dirty="0"/>
              <a:t>State Ownership of key re-armament industrial complex</a:t>
            </a:r>
          </a:p>
          <a:p>
            <a:pPr lvl="2">
              <a:lnSpc>
                <a:spcPct val="90000"/>
              </a:lnSpc>
            </a:pPr>
            <a:r>
              <a:rPr lang="en-GB" sz="1800" dirty="0">
                <a:solidFill>
                  <a:srgbClr val="C00000"/>
                </a:solidFill>
              </a:rPr>
              <a:t>Too important to leave to a Private company</a:t>
            </a:r>
          </a:p>
          <a:p>
            <a:pPr lvl="2">
              <a:lnSpc>
                <a:spcPct val="90000"/>
              </a:lnSpc>
            </a:pPr>
            <a:r>
              <a:rPr lang="en-GB" sz="1800" dirty="0">
                <a:solidFill>
                  <a:srgbClr val="C00000"/>
                </a:solidFill>
              </a:rPr>
              <a:t>Largest in Europe</a:t>
            </a:r>
          </a:p>
          <a:p>
            <a:pPr lvl="2">
              <a:lnSpc>
                <a:spcPct val="90000"/>
              </a:lnSpc>
            </a:pPr>
            <a:r>
              <a:rPr lang="en-GB" sz="1800" dirty="0">
                <a:solidFill>
                  <a:srgbClr val="C00000"/>
                </a:solidFill>
              </a:rPr>
              <a:t>Parallels with Magnitogorsk</a:t>
            </a:r>
          </a:p>
          <a:p>
            <a:pPr lvl="3">
              <a:lnSpc>
                <a:spcPct val="90000"/>
              </a:lnSpc>
            </a:pPr>
            <a:r>
              <a:rPr lang="en-GB" sz="1600" dirty="0">
                <a:solidFill>
                  <a:srgbClr val="C00000"/>
                </a:solidFill>
              </a:rPr>
              <a:t>Economies of Scale</a:t>
            </a:r>
          </a:p>
          <a:p>
            <a:pPr lvl="3">
              <a:lnSpc>
                <a:spcPct val="90000"/>
              </a:lnSpc>
            </a:pPr>
            <a:r>
              <a:rPr lang="en-GB" sz="1600" dirty="0">
                <a:solidFill>
                  <a:srgbClr val="C00000"/>
                </a:solidFill>
              </a:rPr>
              <a:t>Centralised on location of raw materials</a:t>
            </a:r>
          </a:p>
          <a:p>
            <a:pPr lvl="3">
              <a:lnSpc>
                <a:spcPct val="90000"/>
              </a:lnSpc>
            </a:pPr>
            <a:r>
              <a:rPr lang="en-GB" sz="1600" dirty="0">
                <a:solidFill>
                  <a:srgbClr val="C00000"/>
                </a:solidFill>
              </a:rPr>
              <a:t>Totalitarian methods of building and running</a:t>
            </a:r>
          </a:p>
          <a:p>
            <a:pPr lvl="4">
              <a:lnSpc>
                <a:spcPct val="90000"/>
              </a:lnSpc>
            </a:pPr>
            <a:r>
              <a:rPr lang="en-GB" sz="1600" dirty="0">
                <a:solidFill>
                  <a:srgbClr val="C00000"/>
                </a:solidFill>
              </a:rPr>
              <a:t>Forced evictions</a:t>
            </a:r>
          </a:p>
          <a:p>
            <a:pPr lvl="4">
              <a:lnSpc>
                <a:spcPct val="90000"/>
              </a:lnSpc>
            </a:pPr>
            <a:r>
              <a:rPr lang="en-GB" sz="1600" dirty="0">
                <a:solidFill>
                  <a:srgbClr val="C00000"/>
                </a:solidFill>
              </a:rPr>
              <a:t>Slave labour</a:t>
            </a:r>
          </a:p>
          <a:p>
            <a:pPr lvl="4">
              <a:lnSpc>
                <a:spcPct val="90000"/>
              </a:lnSpc>
            </a:pPr>
            <a:r>
              <a:rPr lang="en-GB" sz="1600" dirty="0">
                <a:solidFill>
                  <a:srgbClr val="C00000"/>
                </a:solidFill>
              </a:rPr>
              <a:t>Virtual unlimited control on resource allocation</a:t>
            </a:r>
          </a:p>
          <a:p>
            <a:pPr lvl="2">
              <a:lnSpc>
                <a:spcPct val="90000"/>
              </a:lnSpc>
            </a:pPr>
            <a:r>
              <a:rPr lang="en-GB" sz="1800" dirty="0">
                <a:solidFill>
                  <a:srgbClr val="C00000"/>
                </a:solidFill>
              </a:rPr>
              <a:t>Autarky methods</a:t>
            </a:r>
          </a:p>
          <a:p>
            <a:pPr lvl="1">
              <a:lnSpc>
                <a:spcPct val="90000"/>
              </a:lnSpc>
            </a:pPr>
            <a:r>
              <a:rPr lang="en-GB" sz="2000" dirty="0"/>
              <a:t>However, it would prove to be an inefficient producer</a:t>
            </a:r>
          </a:p>
          <a:p>
            <a:pPr lvl="2">
              <a:lnSpc>
                <a:spcPct val="90000"/>
              </a:lnSpc>
            </a:pPr>
            <a:r>
              <a:rPr lang="en-GB" sz="1800" dirty="0">
                <a:solidFill>
                  <a:srgbClr val="C00000"/>
                </a:solidFill>
              </a:rPr>
              <a:t>Coal and steel production never rises above 1939 level despite massive investment</a:t>
            </a:r>
          </a:p>
          <a:p>
            <a:pPr lvl="2">
              <a:lnSpc>
                <a:spcPct val="90000"/>
              </a:lnSpc>
            </a:pPr>
            <a:r>
              <a:rPr lang="en-GB" sz="1800" dirty="0">
                <a:solidFill>
                  <a:srgbClr val="C00000"/>
                </a:solidFill>
              </a:rPr>
              <a:t>Nazi </a:t>
            </a:r>
            <a:r>
              <a:rPr lang="en-GB" sz="1800" dirty="0">
                <a:solidFill>
                  <a:srgbClr val="C00000"/>
                </a:solidFill>
                <a:latin typeface="Times"/>
              </a:rPr>
              <a:t>‘</a:t>
            </a:r>
            <a:r>
              <a:rPr lang="en-GB" sz="1800" dirty="0">
                <a:solidFill>
                  <a:srgbClr val="C00000"/>
                </a:solidFill>
              </a:rPr>
              <a:t>Yes men</a:t>
            </a:r>
            <a:r>
              <a:rPr lang="en-GB" sz="1800" dirty="0">
                <a:solidFill>
                  <a:srgbClr val="C00000"/>
                </a:solidFill>
                <a:latin typeface="Times"/>
              </a:rPr>
              <a:t>’</a:t>
            </a:r>
            <a:r>
              <a:rPr lang="en-GB" sz="1800" dirty="0">
                <a:solidFill>
                  <a:srgbClr val="C00000"/>
                </a:solidFill>
              </a:rPr>
              <a:t> rather than businessmen</a:t>
            </a:r>
          </a:p>
          <a:p>
            <a:pPr lvl="2">
              <a:lnSpc>
                <a:spcPct val="90000"/>
              </a:lnSpc>
            </a:pPr>
            <a:r>
              <a:rPr lang="en-GB" sz="1800" dirty="0">
                <a:solidFill>
                  <a:srgbClr val="C00000"/>
                </a:solidFill>
              </a:rPr>
              <a:t>Poor working conditions, low morale, conscripted workforce</a:t>
            </a:r>
          </a:p>
          <a:p>
            <a:pPr>
              <a:lnSpc>
                <a:spcPct val="90000"/>
              </a:lnSpc>
            </a:pPr>
            <a:endParaRPr lang="en-US" sz="2400" dirty="0"/>
          </a:p>
        </p:txBody>
      </p:sp>
      <p:pic>
        <p:nvPicPr>
          <p:cNvPr id="66564" name="Picture 4" descr="gwerk_1"/>
          <p:cNvPicPr>
            <a:picLocks noChangeAspect="1" noChangeArrowheads="1"/>
          </p:cNvPicPr>
          <p:nvPr/>
        </p:nvPicPr>
        <p:blipFill>
          <a:blip r:embed="rId2" cstate="print"/>
          <a:srcRect/>
          <a:stretch>
            <a:fillRect/>
          </a:stretch>
        </p:blipFill>
        <p:spPr bwMode="auto">
          <a:xfrm>
            <a:off x="6858000" y="0"/>
            <a:ext cx="2286000" cy="157797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11188" y="404813"/>
            <a:ext cx="7772400" cy="1143000"/>
          </a:xfrm>
        </p:spPr>
        <p:txBody>
          <a:bodyPr/>
          <a:lstStyle/>
          <a:p>
            <a:r>
              <a:rPr lang="en-GB"/>
              <a:t>Was the 4YP a success?</a:t>
            </a:r>
          </a:p>
        </p:txBody>
      </p:sp>
      <p:sp>
        <p:nvSpPr>
          <p:cNvPr id="43011" name="Rectangle 3"/>
          <p:cNvSpPr>
            <a:spLocks noGrp="1" noChangeArrowheads="1"/>
          </p:cNvSpPr>
          <p:nvPr>
            <p:ph type="body" idx="1"/>
          </p:nvPr>
        </p:nvSpPr>
        <p:spPr>
          <a:xfrm>
            <a:off x="684213" y="1484313"/>
            <a:ext cx="8002587" cy="5184775"/>
          </a:xfrm>
        </p:spPr>
        <p:txBody>
          <a:bodyPr/>
          <a:lstStyle/>
          <a:p>
            <a:r>
              <a:rPr lang="en-GB"/>
              <a:t>Use your own knowledge and your text books to provide evidence of whether the 4YP was a success or not!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88913"/>
            <a:ext cx="3808413" cy="1143000"/>
          </a:xfrm>
        </p:spPr>
        <p:txBody>
          <a:bodyPr/>
          <a:lstStyle/>
          <a:p>
            <a:r>
              <a:rPr lang="en-GB" altLang="en-GB" sz="3600"/>
              <a:t>Three Key Phases</a:t>
            </a:r>
          </a:p>
        </p:txBody>
      </p:sp>
      <p:sp>
        <p:nvSpPr>
          <p:cNvPr id="13315" name="Rectangle 3"/>
          <p:cNvSpPr>
            <a:spLocks noGrp="1" noChangeArrowheads="1"/>
          </p:cNvSpPr>
          <p:nvPr>
            <p:ph type="body" idx="1"/>
          </p:nvPr>
        </p:nvSpPr>
        <p:spPr>
          <a:xfrm>
            <a:off x="0" y="1412777"/>
            <a:ext cx="3851275" cy="5445224"/>
          </a:xfrm>
        </p:spPr>
        <p:txBody>
          <a:bodyPr/>
          <a:lstStyle/>
          <a:p>
            <a:pPr>
              <a:lnSpc>
                <a:spcPct val="80000"/>
              </a:lnSpc>
            </a:pPr>
            <a:r>
              <a:rPr lang="en-GB" altLang="en-GB" sz="2800" dirty="0"/>
              <a:t>Recovery Phase (1933 </a:t>
            </a:r>
            <a:r>
              <a:rPr lang="en-GB" altLang="en-GB" sz="2800" dirty="0">
                <a:latin typeface="Times"/>
              </a:rPr>
              <a:t>–</a:t>
            </a:r>
            <a:r>
              <a:rPr lang="en-GB" altLang="en-GB" sz="2800" dirty="0"/>
              <a:t> 1936</a:t>
            </a:r>
            <a:r>
              <a:rPr lang="en-GB" altLang="en-GB" sz="2800" dirty="0" smtClean="0"/>
              <a:t>) </a:t>
            </a:r>
            <a:r>
              <a:rPr lang="en-GB" altLang="en-GB" sz="2000" dirty="0" smtClean="0">
                <a:solidFill>
                  <a:srgbClr val="FF0000"/>
                </a:solidFill>
              </a:rPr>
              <a:t>(4-12)</a:t>
            </a:r>
            <a:endParaRPr lang="en-GB" altLang="en-GB" sz="2000" dirty="0">
              <a:solidFill>
                <a:srgbClr val="FF0000"/>
              </a:solidFill>
            </a:endParaRPr>
          </a:p>
          <a:p>
            <a:pPr lvl="1">
              <a:lnSpc>
                <a:spcPct val="80000"/>
              </a:lnSpc>
            </a:pPr>
            <a:r>
              <a:rPr lang="en-GB" altLang="en-GB" sz="2400" dirty="0" smtClean="0">
                <a:solidFill>
                  <a:srgbClr val="C00000"/>
                </a:solidFill>
              </a:rPr>
              <a:t>Schacht</a:t>
            </a:r>
          </a:p>
          <a:p>
            <a:pPr marL="457200" lvl="1" indent="0">
              <a:lnSpc>
                <a:spcPct val="80000"/>
              </a:lnSpc>
              <a:buNone/>
            </a:pPr>
            <a:endParaRPr lang="en-GB" altLang="en-GB" sz="2400" dirty="0"/>
          </a:p>
          <a:p>
            <a:pPr>
              <a:lnSpc>
                <a:spcPct val="80000"/>
              </a:lnSpc>
            </a:pPr>
            <a:r>
              <a:rPr lang="en-GB" altLang="en-GB" sz="2800" dirty="0"/>
              <a:t>Rearmament Phase (1936 </a:t>
            </a:r>
            <a:r>
              <a:rPr lang="en-GB" altLang="en-GB" sz="2800" dirty="0">
                <a:latin typeface="Times"/>
              </a:rPr>
              <a:t>–</a:t>
            </a:r>
            <a:r>
              <a:rPr lang="en-GB" altLang="en-GB" sz="2800" dirty="0"/>
              <a:t> 1939</a:t>
            </a:r>
            <a:r>
              <a:rPr lang="en-GB" altLang="en-GB" sz="2800" dirty="0" smtClean="0"/>
              <a:t>) </a:t>
            </a:r>
            <a:r>
              <a:rPr lang="en-GB" altLang="en-GB" sz="2000" dirty="0" smtClean="0">
                <a:solidFill>
                  <a:srgbClr val="FF0000"/>
                </a:solidFill>
              </a:rPr>
              <a:t>(13-35)</a:t>
            </a:r>
            <a:endParaRPr lang="en-GB" altLang="en-GB" sz="2000" dirty="0">
              <a:solidFill>
                <a:srgbClr val="FF0000"/>
              </a:solidFill>
            </a:endParaRPr>
          </a:p>
          <a:p>
            <a:pPr lvl="1">
              <a:lnSpc>
                <a:spcPct val="80000"/>
              </a:lnSpc>
            </a:pPr>
            <a:r>
              <a:rPr lang="en-GB" altLang="en-GB" sz="2400" dirty="0">
                <a:solidFill>
                  <a:srgbClr val="C00000"/>
                </a:solidFill>
              </a:rPr>
              <a:t>Goering </a:t>
            </a:r>
            <a:r>
              <a:rPr lang="en-GB" altLang="en-GB" sz="2400" dirty="0" smtClean="0">
                <a:solidFill>
                  <a:srgbClr val="C00000"/>
                </a:solidFill>
              </a:rPr>
              <a:t>power bid</a:t>
            </a:r>
          </a:p>
          <a:p>
            <a:pPr lvl="1">
              <a:lnSpc>
                <a:spcPct val="80000"/>
              </a:lnSpc>
            </a:pPr>
            <a:r>
              <a:rPr lang="en-GB" altLang="en-GB" sz="2400" dirty="0" smtClean="0">
                <a:solidFill>
                  <a:srgbClr val="C00000"/>
                </a:solidFill>
              </a:rPr>
              <a:t>Four </a:t>
            </a:r>
            <a:r>
              <a:rPr lang="en-GB" altLang="en-GB" sz="2400" dirty="0">
                <a:solidFill>
                  <a:srgbClr val="C00000"/>
                </a:solidFill>
              </a:rPr>
              <a:t>Year </a:t>
            </a:r>
            <a:r>
              <a:rPr lang="en-GB" altLang="en-GB" sz="2400" dirty="0" smtClean="0">
                <a:solidFill>
                  <a:srgbClr val="C00000"/>
                </a:solidFill>
              </a:rPr>
              <a:t>Plan</a:t>
            </a:r>
          </a:p>
          <a:p>
            <a:pPr lvl="1">
              <a:lnSpc>
                <a:spcPct val="80000"/>
              </a:lnSpc>
            </a:pPr>
            <a:r>
              <a:rPr lang="en-GB" altLang="en-GB" sz="2400" dirty="0" smtClean="0">
                <a:solidFill>
                  <a:srgbClr val="C00000"/>
                </a:solidFill>
              </a:rPr>
              <a:t>13-36</a:t>
            </a:r>
            <a:endParaRPr lang="en-GB" altLang="en-GB" sz="2400" dirty="0" smtClean="0">
              <a:solidFill>
                <a:srgbClr val="C00000"/>
              </a:solidFill>
            </a:endParaRPr>
          </a:p>
          <a:p>
            <a:pPr marL="457200" lvl="1" indent="0">
              <a:lnSpc>
                <a:spcPct val="80000"/>
              </a:lnSpc>
              <a:buNone/>
            </a:pPr>
            <a:endParaRPr lang="en-GB" altLang="en-GB" sz="2400" dirty="0"/>
          </a:p>
          <a:p>
            <a:pPr>
              <a:lnSpc>
                <a:spcPct val="80000"/>
              </a:lnSpc>
            </a:pPr>
            <a:r>
              <a:rPr lang="en-GB" altLang="en-GB" sz="2800" dirty="0"/>
              <a:t>War Phase </a:t>
            </a:r>
            <a:endParaRPr lang="en-GB" altLang="en-GB" sz="2800" dirty="0" smtClean="0"/>
          </a:p>
          <a:p>
            <a:pPr marL="0" indent="0">
              <a:lnSpc>
                <a:spcPct val="80000"/>
              </a:lnSpc>
              <a:buNone/>
            </a:pPr>
            <a:r>
              <a:rPr lang="en-GB" altLang="en-GB" sz="2800" dirty="0"/>
              <a:t> </a:t>
            </a:r>
            <a:r>
              <a:rPr lang="en-GB" altLang="en-GB" sz="2800" dirty="0" smtClean="0"/>
              <a:t> </a:t>
            </a:r>
            <a:r>
              <a:rPr lang="en-GB" altLang="en-GB" sz="2800" dirty="0" smtClean="0"/>
              <a:t>(</a:t>
            </a:r>
            <a:r>
              <a:rPr lang="en-GB" altLang="en-GB" sz="2800" dirty="0"/>
              <a:t>1939 </a:t>
            </a:r>
            <a:r>
              <a:rPr lang="en-GB" altLang="en-GB" sz="2800" dirty="0">
                <a:latin typeface="Times"/>
              </a:rPr>
              <a:t>–</a:t>
            </a:r>
            <a:r>
              <a:rPr lang="en-GB" altLang="en-GB" sz="2800" dirty="0"/>
              <a:t> 1945</a:t>
            </a:r>
            <a:r>
              <a:rPr lang="en-GB" altLang="en-GB" sz="2800" dirty="0" smtClean="0"/>
              <a:t>) </a:t>
            </a:r>
            <a:r>
              <a:rPr lang="en-GB" altLang="en-GB" sz="2000" dirty="0" smtClean="0">
                <a:solidFill>
                  <a:srgbClr val="FF0000"/>
                </a:solidFill>
              </a:rPr>
              <a:t>(36-39)</a:t>
            </a:r>
            <a:endParaRPr lang="en-GB" altLang="en-GB" sz="2000" dirty="0">
              <a:solidFill>
                <a:srgbClr val="FF0000"/>
              </a:solidFill>
            </a:endParaRPr>
          </a:p>
          <a:p>
            <a:pPr lvl="1">
              <a:lnSpc>
                <a:spcPct val="80000"/>
              </a:lnSpc>
            </a:pPr>
            <a:r>
              <a:rPr lang="en-GB" altLang="en-GB" sz="2400" dirty="0">
                <a:solidFill>
                  <a:srgbClr val="C00000"/>
                </a:solidFill>
              </a:rPr>
              <a:t>Goering </a:t>
            </a:r>
            <a:r>
              <a:rPr lang="en-GB" altLang="en-GB" sz="2400" dirty="0" smtClean="0">
                <a:solidFill>
                  <a:srgbClr val="C00000"/>
                </a:solidFill>
              </a:rPr>
              <a:t>- Speer</a:t>
            </a:r>
            <a:endParaRPr lang="en-GB" altLang="en-GB" sz="2400" dirty="0">
              <a:solidFill>
                <a:srgbClr val="C00000"/>
              </a:solidFill>
            </a:endParaRPr>
          </a:p>
          <a:p>
            <a:pPr lvl="1">
              <a:lnSpc>
                <a:spcPct val="80000"/>
              </a:lnSpc>
            </a:pPr>
            <a:r>
              <a:rPr lang="en-GB" altLang="en-GB" sz="2400" dirty="0" smtClean="0">
                <a:solidFill>
                  <a:srgbClr val="C00000"/>
                </a:solidFill>
              </a:rPr>
              <a:t>Blitzkrieg </a:t>
            </a:r>
            <a:r>
              <a:rPr lang="en-GB" altLang="en-GB" sz="2400" dirty="0" smtClean="0">
                <a:solidFill>
                  <a:srgbClr val="C00000"/>
                </a:solidFill>
              </a:rPr>
              <a:t>+ Total </a:t>
            </a:r>
            <a:r>
              <a:rPr lang="en-GB" altLang="en-GB" sz="2400" dirty="0">
                <a:solidFill>
                  <a:srgbClr val="C00000"/>
                </a:solidFill>
              </a:rPr>
              <a:t>War</a:t>
            </a:r>
          </a:p>
        </p:txBody>
      </p:sp>
      <p:pic>
        <p:nvPicPr>
          <p:cNvPr id="13317" name="Picture 5" descr="hi010"/>
          <p:cNvPicPr>
            <a:picLocks noChangeAspect="1" noChangeArrowheads="1"/>
          </p:cNvPicPr>
          <p:nvPr/>
        </p:nvPicPr>
        <p:blipFill>
          <a:blip r:embed="rId2" cstate="print"/>
          <a:srcRect/>
          <a:stretch>
            <a:fillRect/>
          </a:stretch>
        </p:blipFill>
        <p:spPr bwMode="auto">
          <a:xfrm>
            <a:off x="3929063" y="0"/>
            <a:ext cx="5214937" cy="68580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a:t>Was the 4YP a success?</a:t>
            </a:r>
            <a:endParaRPr lang="en-US"/>
          </a:p>
        </p:txBody>
      </p:sp>
      <p:sp>
        <p:nvSpPr>
          <p:cNvPr id="68611" name="Rectangle 3"/>
          <p:cNvSpPr>
            <a:spLocks noGrp="1" noChangeArrowheads="1"/>
          </p:cNvSpPr>
          <p:nvPr>
            <p:ph type="body" idx="1"/>
          </p:nvPr>
        </p:nvSpPr>
        <p:spPr/>
        <p:txBody>
          <a:bodyPr/>
          <a:lstStyle/>
          <a:p>
            <a:r>
              <a:rPr lang="en-GB" sz="2800" dirty="0"/>
              <a:t>Full employment?</a:t>
            </a:r>
          </a:p>
          <a:p>
            <a:r>
              <a:rPr lang="en-GB" sz="2800" dirty="0"/>
              <a:t>Inflation kept under control!</a:t>
            </a:r>
          </a:p>
          <a:p>
            <a:r>
              <a:rPr lang="en-GB" sz="2800" dirty="0"/>
              <a:t>Germany rearmed!</a:t>
            </a:r>
          </a:p>
          <a:p>
            <a:pPr lvl="1"/>
            <a:r>
              <a:rPr lang="en-GB" sz="2400" dirty="0"/>
              <a:t>Army</a:t>
            </a:r>
          </a:p>
          <a:p>
            <a:pPr lvl="2"/>
            <a:r>
              <a:rPr lang="en-GB" sz="2000" dirty="0">
                <a:solidFill>
                  <a:srgbClr val="C00000"/>
                </a:solidFill>
              </a:rPr>
              <a:t>Tanks</a:t>
            </a:r>
          </a:p>
          <a:p>
            <a:pPr lvl="1"/>
            <a:r>
              <a:rPr lang="en-GB" sz="2400" dirty="0"/>
              <a:t>Navy</a:t>
            </a:r>
          </a:p>
          <a:p>
            <a:pPr lvl="2"/>
            <a:r>
              <a:rPr lang="en-GB" sz="2000" dirty="0">
                <a:solidFill>
                  <a:srgbClr val="C00000"/>
                </a:solidFill>
              </a:rPr>
              <a:t>Pocket Battleships</a:t>
            </a:r>
          </a:p>
          <a:p>
            <a:pPr lvl="1"/>
            <a:r>
              <a:rPr lang="en-GB" sz="2400" dirty="0"/>
              <a:t>Luftwaffe</a:t>
            </a:r>
          </a:p>
          <a:p>
            <a:pPr lvl="2"/>
            <a:r>
              <a:rPr lang="en-GB" sz="2000" dirty="0">
                <a:solidFill>
                  <a:srgbClr val="C00000"/>
                </a:solidFill>
              </a:rPr>
              <a:t>Tactical bombers</a:t>
            </a:r>
          </a:p>
          <a:p>
            <a:pPr lvl="2"/>
            <a:r>
              <a:rPr lang="en-GB" sz="2000" dirty="0">
                <a:solidFill>
                  <a:srgbClr val="C00000"/>
                </a:solidFill>
              </a:rPr>
              <a:t>Fighter aircraft</a:t>
            </a:r>
          </a:p>
          <a:p>
            <a:pPr>
              <a:buFontTx/>
              <a:buNone/>
            </a:pP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11188" y="0"/>
            <a:ext cx="7772400" cy="1143000"/>
          </a:xfrm>
        </p:spPr>
        <p:txBody>
          <a:bodyPr/>
          <a:lstStyle/>
          <a:p>
            <a:r>
              <a:rPr lang="en-GB"/>
              <a:t>Was the 4YP a success?</a:t>
            </a:r>
          </a:p>
        </p:txBody>
      </p:sp>
      <p:sp>
        <p:nvSpPr>
          <p:cNvPr id="67587" name="Rectangle 3"/>
          <p:cNvSpPr>
            <a:spLocks noGrp="1" noChangeArrowheads="1"/>
          </p:cNvSpPr>
          <p:nvPr>
            <p:ph type="body" idx="1"/>
          </p:nvPr>
        </p:nvSpPr>
        <p:spPr>
          <a:xfrm>
            <a:off x="684213" y="981075"/>
            <a:ext cx="8002587" cy="5876925"/>
          </a:xfrm>
        </p:spPr>
        <p:txBody>
          <a:bodyPr/>
          <a:lstStyle/>
          <a:p>
            <a:pPr>
              <a:lnSpc>
                <a:spcPct val="80000"/>
              </a:lnSpc>
            </a:pPr>
            <a:r>
              <a:rPr lang="en-GB" sz="2000" dirty="0"/>
              <a:t>Autarky uneconomic!</a:t>
            </a:r>
          </a:p>
          <a:p>
            <a:pPr lvl="1">
              <a:lnSpc>
                <a:spcPct val="80000"/>
              </a:lnSpc>
            </a:pPr>
            <a:r>
              <a:rPr lang="en-GB" sz="1800" dirty="0">
                <a:solidFill>
                  <a:srgbClr val="C00000"/>
                </a:solidFill>
              </a:rPr>
              <a:t>Self-sufficiency is an uneconomic allocation of resources</a:t>
            </a:r>
          </a:p>
          <a:p>
            <a:pPr lvl="1">
              <a:lnSpc>
                <a:spcPct val="80000"/>
              </a:lnSpc>
            </a:pPr>
            <a:r>
              <a:rPr lang="en-GB" sz="1800" dirty="0">
                <a:solidFill>
                  <a:srgbClr val="C00000"/>
                </a:solidFill>
              </a:rPr>
              <a:t>Lebensraum and Expansion became a necessity</a:t>
            </a:r>
          </a:p>
          <a:p>
            <a:pPr>
              <a:lnSpc>
                <a:spcPct val="80000"/>
              </a:lnSpc>
            </a:pPr>
            <a:r>
              <a:rPr lang="en-GB" sz="2000" dirty="0"/>
              <a:t>Patchy production increases</a:t>
            </a:r>
          </a:p>
          <a:p>
            <a:pPr lvl="1">
              <a:lnSpc>
                <a:spcPct val="80000"/>
              </a:lnSpc>
            </a:pPr>
            <a:r>
              <a:rPr lang="en-GB" sz="1800" dirty="0">
                <a:solidFill>
                  <a:srgbClr val="C00000"/>
                </a:solidFill>
              </a:rPr>
              <a:t>Bureaucratic meddling</a:t>
            </a:r>
          </a:p>
          <a:p>
            <a:pPr lvl="1">
              <a:lnSpc>
                <a:spcPct val="80000"/>
              </a:lnSpc>
            </a:pPr>
            <a:r>
              <a:rPr lang="en-GB" sz="1800" dirty="0">
                <a:solidFill>
                  <a:srgbClr val="C00000"/>
                </a:solidFill>
              </a:rPr>
              <a:t>Distorted market forces</a:t>
            </a:r>
          </a:p>
          <a:p>
            <a:pPr>
              <a:lnSpc>
                <a:spcPct val="80000"/>
              </a:lnSpc>
            </a:pPr>
            <a:r>
              <a:rPr lang="en-GB" sz="2000" dirty="0"/>
              <a:t>Slave economy</a:t>
            </a:r>
          </a:p>
          <a:p>
            <a:pPr lvl="1">
              <a:lnSpc>
                <a:spcPct val="80000"/>
              </a:lnSpc>
            </a:pPr>
            <a:r>
              <a:rPr lang="en-GB" sz="1800" dirty="0">
                <a:solidFill>
                  <a:srgbClr val="C00000"/>
                </a:solidFill>
              </a:rPr>
              <a:t>Poor working conditions</a:t>
            </a:r>
          </a:p>
          <a:p>
            <a:pPr lvl="1">
              <a:lnSpc>
                <a:spcPct val="80000"/>
              </a:lnSpc>
            </a:pPr>
            <a:r>
              <a:rPr lang="en-GB" sz="1800" dirty="0">
                <a:solidFill>
                  <a:srgbClr val="C00000"/>
                </a:solidFill>
              </a:rPr>
              <a:t>Few incentives</a:t>
            </a:r>
          </a:p>
          <a:p>
            <a:pPr>
              <a:lnSpc>
                <a:spcPct val="80000"/>
              </a:lnSpc>
            </a:pPr>
            <a:r>
              <a:rPr lang="en-GB" sz="2000" dirty="0"/>
              <a:t>Inflation controlled through price and wage controls</a:t>
            </a:r>
          </a:p>
          <a:p>
            <a:pPr>
              <a:lnSpc>
                <a:spcPct val="80000"/>
              </a:lnSpc>
            </a:pPr>
            <a:r>
              <a:rPr lang="en-GB" sz="2000" dirty="0"/>
              <a:t>Bureaucratic chaos</a:t>
            </a:r>
          </a:p>
          <a:p>
            <a:pPr lvl="1">
              <a:lnSpc>
                <a:spcPct val="80000"/>
              </a:lnSpc>
            </a:pPr>
            <a:r>
              <a:rPr lang="en-GB" sz="1800" dirty="0">
                <a:solidFill>
                  <a:srgbClr val="C00000"/>
                </a:solidFill>
              </a:rPr>
              <a:t>No standardisation</a:t>
            </a:r>
          </a:p>
          <a:p>
            <a:pPr lvl="1">
              <a:lnSpc>
                <a:spcPct val="80000"/>
              </a:lnSpc>
            </a:pPr>
            <a:r>
              <a:rPr lang="en-GB" sz="1800" dirty="0">
                <a:solidFill>
                  <a:srgbClr val="C00000"/>
                </a:solidFill>
              </a:rPr>
              <a:t>Jealousy</a:t>
            </a:r>
          </a:p>
          <a:p>
            <a:pPr>
              <a:lnSpc>
                <a:spcPct val="80000"/>
              </a:lnSpc>
            </a:pPr>
            <a:r>
              <a:rPr lang="en-GB" sz="2000" dirty="0"/>
              <a:t>Served favourites first</a:t>
            </a:r>
          </a:p>
          <a:p>
            <a:pPr lvl="1">
              <a:lnSpc>
                <a:spcPct val="80000"/>
              </a:lnSpc>
            </a:pPr>
            <a:r>
              <a:rPr lang="en-GB" sz="1800" dirty="0">
                <a:solidFill>
                  <a:srgbClr val="C00000"/>
                </a:solidFill>
              </a:rPr>
              <a:t>Bureaucratic competition for scarce resources</a:t>
            </a:r>
          </a:p>
          <a:p>
            <a:pPr lvl="1">
              <a:lnSpc>
                <a:spcPct val="80000"/>
              </a:lnSpc>
            </a:pPr>
            <a:r>
              <a:rPr lang="en-GB" sz="1800" dirty="0">
                <a:solidFill>
                  <a:srgbClr val="C00000"/>
                </a:solidFill>
              </a:rPr>
              <a:t>Luftwaffe before army before navy</a:t>
            </a:r>
          </a:p>
          <a:p>
            <a:pPr lvl="1">
              <a:lnSpc>
                <a:spcPct val="80000"/>
              </a:lnSpc>
            </a:pPr>
            <a:r>
              <a:rPr lang="en-GB" sz="1800" dirty="0">
                <a:solidFill>
                  <a:srgbClr val="C00000"/>
                </a:solidFill>
              </a:rPr>
              <a:t>SS before Wehrmacht</a:t>
            </a:r>
          </a:p>
          <a:p>
            <a:pPr>
              <a:lnSpc>
                <a:spcPct val="80000"/>
              </a:lnSpc>
            </a:pPr>
            <a:r>
              <a:rPr lang="en-GB" sz="2000" dirty="0"/>
              <a:t>Germany was not prepared for war!</a:t>
            </a:r>
          </a:p>
          <a:p>
            <a:pPr lvl="1">
              <a:lnSpc>
                <a:spcPct val="80000"/>
              </a:lnSpc>
            </a:pPr>
            <a:r>
              <a:rPr lang="en-GB" sz="1800" dirty="0">
                <a:solidFill>
                  <a:srgbClr val="C00000"/>
                </a:solidFill>
              </a:rPr>
              <a:t>It was ready for short, sharp Blitzkrieg wars but not a long </a:t>
            </a:r>
            <a:r>
              <a:rPr lang="en-GB" sz="1800" dirty="0" err="1">
                <a:solidFill>
                  <a:srgbClr val="C00000"/>
                </a:solidFill>
              </a:rPr>
              <a:t>attritional</a:t>
            </a:r>
            <a:r>
              <a:rPr lang="en-GB" sz="1800" dirty="0">
                <a:solidFill>
                  <a:srgbClr val="C00000"/>
                </a:solidFill>
              </a:rPr>
              <a:t> war!</a:t>
            </a:r>
          </a:p>
          <a:p>
            <a:pPr lvl="1">
              <a:lnSpc>
                <a:spcPct val="80000"/>
              </a:lnSpc>
            </a:pPr>
            <a:endParaRPr lang="en-GB"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15888"/>
            <a:ext cx="4356100" cy="1122362"/>
          </a:xfrm>
        </p:spPr>
        <p:txBody>
          <a:bodyPr/>
          <a:lstStyle/>
          <a:p>
            <a:r>
              <a:rPr lang="en-GB" altLang="en-GB" sz="3600"/>
              <a:t>Did Nazi Economic Policy lead to war?</a:t>
            </a:r>
          </a:p>
        </p:txBody>
      </p:sp>
      <p:sp>
        <p:nvSpPr>
          <p:cNvPr id="17411" name="Rectangle 3"/>
          <p:cNvSpPr>
            <a:spLocks noGrp="1" noChangeArrowheads="1"/>
          </p:cNvSpPr>
          <p:nvPr>
            <p:ph type="body" idx="1"/>
          </p:nvPr>
        </p:nvSpPr>
        <p:spPr>
          <a:xfrm>
            <a:off x="539750" y="1341438"/>
            <a:ext cx="3671888" cy="5062537"/>
          </a:xfrm>
        </p:spPr>
        <p:txBody>
          <a:bodyPr/>
          <a:lstStyle/>
          <a:p>
            <a:r>
              <a:rPr lang="en-GB" altLang="en-GB" sz="2800"/>
              <a:t>Was the entire German economic system heading for meltdown in 1939?</a:t>
            </a:r>
          </a:p>
          <a:p>
            <a:r>
              <a:rPr lang="en-GB" altLang="en-GB" sz="2800"/>
              <a:t>Did the Nazi government have the confidence to ask for more sacrifices from the German workers?</a:t>
            </a:r>
          </a:p>
        </p:txBody>
      </p:sp>
      <p:pic>
        <p:nvPicPr>
          <p:cNvPr id="17413" name="Picture 5" descr="hi014"/>
          <p:cNvPicPr>
            <a:picLocks noChangeAspect="1" noChangeArrowheads="1"/>
          </p:cNvPicPr>
          <p:nvPr/>
        </p:nvPicPr>
        <p:blipFill>
          <a:blip r:embed="rId2" cstate="print"/>
          <a:srcRect/>
          <a:stretch>
            <a:fillRect/>
          </a:stretch>
        </p:blipFill>
        <p:spPr bwMode="auto">
          <a:xfrm>
            <a:off x="4305300" y="0"/>
            <a:ext cx="4838700" cy="68580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GB" altLang="en-GB"/>
              <a:t>Government Finances</a:t>
            </a:r>
          </a:p>
        </p:txBody>
      </p:sp>
      <p:graphicFrame>
        <p:nvGraphicFramePr>
          <p:cNvPr id="76803" name="Object 3"/>
          <p:cNvGraphicFramePr>
            <a:graphicFrameLocks noGrp="1" noChangeAspect="1"/>
          </p:cNvGraphicFramePr>
          <p:nvPr>
            <p:ph idx="1"/>
          </p:nvPr>
        </p:nvGraphicFramePr>
        <p:xfrm>
          <a:off x="115888" y="1892300"/>
          <a:ext cx="8899525" cy="4064000"/>
        </p:xfrm>
        <a:graphic>
          <a:graphicData uri="http://schemas.openxmlformats.org/presentationml/2006/ole">
            <mc:AlternateContent xmlns:mc="http://schemas.openxmlformats.org/markup-compatibility/2006">
              <mc:Choice xmlns:v="urn:schemas-microsoft-com:vml" Requires="v">
                <p:oleObj spid="_x0000_s76815" name="Chart" r:id="rId3" imgW="8905951" imgH="4067251" progId="MSGraph.Chart.8">
                  <p:embed followColorScheme="full"/>
                </p:oleObj>
              </mc:Choice>
              <mc:Fallback>
                <p:oleObj name="Chart" r:id="rId3" imgW="8905951" imgH="4067251" progId="MSGraph.Chart.8">
                  <p:embed followColorScheme="full"/>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88" y="1892300"/>
                        <a:ext cx="8899525"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dirty="0"/>
              <a:t>Economic </a:t>
            </a:r>
            <a:r>
              <a:rPr lang="en-GB" dirty="0" smtClean="0"/>
              <a:t>Strain </a:t>
            </a:r>
            <a:r>
              <a:rPr lang="en-GB" dirty="0"/>
              <a:t>1939</a:t>
            </a:r>
          </a:p>
        </p:txBody>
      </p:sp>
      <p:sp>
        <p:nvSpPr>
          <p:cNvPr id="53251" name="Rectangle 3"/>
          <p:cNvSpPr>
            <a:spLocks noGrp="1" noChangeArrowheads="1"/>
          </p:cNvSpPr>
          <p:nvPr>
            <p:ph type="body" idx="1"/>
          </p:nvPr>
        </p:nvSpPr>
        <p:spPr>
          <a:xfrm>
            <a:off x="1187450" y="1752600"/>
            <a:ext cx="7499350" cy="5105400"/>
          </a:xfrm>
        </p:spPr>
        <p:txBody>
          <a:bodyPr/>
          <a:lstStyle/>
          <a:p>
            <a:pPr>
              <a:lnSpc>
                <a:spcPct val="90000"/>
              </a:lnSpc>
            </a:pPr>
            <a:r>
              <a:rPr lang="en-GB" sz="2400" dirty="0"/>
              <a:t>Overheating economy</a:t>
            </a:r>
          </a:p>
          <a:p>
            <a:pPr lvl="1">
              <a:lnSpc>
                <a:spcPct val="90000"/>
              </a:lnSpc>
            </a:pPr>
            <a:r>
              <a:rPr lang="en-GB" sz="2000" dirty="0">
                <a:solidFill>
                  <a:srgbClr val="C00000"/>
                </a:solidFill>
              </a:rPr>
              <a:t>Rearmament and Public Works</a:t>
            </a:r>
          </a:p>
          <a:p>
            <a:pPr>
              <a:lnSpc>
                <a:spcPct val="90000"/>
              </a:lnSpc>
            </a:pPr>
            <a:r>
              <a:rPr lang="en-GB" sz="2400" dirty="0"/>
              <a:t>Shortages</a:t>
            </a:r>
          </a:p>
          <a:p>
            <a:pPr lvl="1">
              <a:lnSpc>
                <a:spcPct val="90000"/>
              </a:lnSpc>
            </a:pPr>
            <a:r>
              <a:rPr lang="en-GB" sz="2000" dirty="0">
                <a:solidFill>
                  <a:srgbClr val="C00000"/>
                </a:solidFill>
              </a:rPr>
              <a:t>Raw Materials, Food, Consumer Goods, Foreign Exchange, Gold, Labour</a:t>
            </a:r>
          </a:p>
          <a:p>
            <a:pPr>
              <a:lnSpc>
                <a:spcPct val="90000"/>
              </a:lnSpc>
            </a:pPr>
            <a:r>
              <a:rPr lang="en-GB" sz="2400" dirty="0"/>
              <a:t>The armed forces competed for resources with industry</a:t>
            </a:r>
          </a:p>
          <a:p>
            <a:pPr lvl="1">
              <a:lnSpc>
                <a:spcPct val="90000"/>
              </a:lnSpc>
            </a:pPr>
            <a:r>
              <a:rPr lang="en-GB" sz="2000" dirty="0">
                <a:solidFill>
                  <a:srgbClr val="C00000"/>
                </a:solidFill>
              </a:rPr>
              <a:t>Manpower, raw materials, infrastructure</a:t>
            </a:r>
          </a:p>
          <a:p>
            <a:pPr>
              <a:lnSpc>
                <a:spcPct val="90000"/>
              </a:lnSpc>
            </a:pPr>
            <a:r>
              <a:rPr lang="en-GB" sz="2400" dirty="0"/>
              <a:t>Wage Pressure</a:t>
            </a:r>
          </a:p>
          <a:p>
            <a:pPr lvl="1">
              <a:lnSpc>
                <a:spcPct val="90000"/>
              </a:lnSpc>
            </a:pPr>
            <a:r>
              <a:rPr lang="en-GB" sz="2000" dirty="0">
                <a:solidFill>
                  <a:srgbClr val="C00000"/>
                </a:solidFill>
              </a:rPr>
              <a:t>Shortage of Labour</a:t>
            </a:r>
          </a:p>
          <a:p>
            <a:pPr lvl="1">
              <a:lnSpc>
                <a:spcPct val="90000"/>
              </a:lnSpc>
            </a:pPr>
            <a:r>
              <a:rPr lang="en-GB" sz="2000" dirty="0">
                <a:solidFill>
                  <a:srgbClr val="C00000"/>
                </a:solidFill>
              </a:rPr>
              <a:t>Reluctance to recruit women</a:t>
            </a:r>
          </a:p>
          <a:p>
            <a:pPr>
              <a:lnSpc>
                <a:spcPct val="90000"/>
              </a:lnSpc>
            </a:pPr>
            <a:r>
              <a:rPr lang="en-GB" sz="2400" dirty="0"/>
              <a:t>Agricultural Problems</a:t>
            </a:r>
          </a:p>
          <a:p>
            <a:pPr lvl="1">
              <a:lnSpc>
                <a:spcPct val="90000"/>
              </a:lnSpc>
            </a:pPr>
            <a:r>
              <a:rPr lang="en-GB" sz="2000" dirty="0">
                <a:solidFill>
                  <a:srgbClr val="C00000"/>
                </a:solidFill>
              </a:rPr>
              <a:t>Workers leaving countryside</a:t>
            </a:r>
          </a:p>
          <a:p>
            <a:pPr lvl="1">
              <a:lnSpc>
                <a:spcPct val="90000"/>
              </a:lnSpc>
            </a:pPr>
            <a:r>
              <a:rPr lang="en-GB" sz="2000" dirty="0">
                <a:solidFill>
                  <a:srgbClr val="C00000"/>
                </a:solidFill>
              </a:rPr>
              <a:t>Price freezes</a:t>
            </a:r>
          </a:p>
          <a:p>
            <a:pPr lvl="1">
              <a:lnSpc>
                <a:spcPct val="90000"/>
              </a:lnSpc>
            </a:pPr>
            <a:endParaRPr lang="en-GB"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GB" dirty="0"/>
              <a:t>Economic </a:t>
            </a:r>
            <a:r>
              <a:rPr lang="en-GB" dirty="0" smtClean="0"/>
              <a:t>Strain </a:t>
            </a:r>
            <a:r>
              <a:rPr lang="en-GB" dirty="0"/>
              <a:t>1939</a:t>
            </a:r>
          </a:p>
        </p:txBody>
      </p:sp>
      <p:sp>
        <p:nvSpPr>
          <p:cNvPr id="54275" name="Rectangle 3"/>
          <p:cNvSpPr>
            <a:spLocks noGrp="1" noChangeArrowheads="1"/>
          </p:cNvSpPr>
          <p:nvPr>
            <p:ph type="body" idx="1"/>
          </p:nvPr>
        </p:nvSpPr>
        <p:spPr>
          <a:xfrm>
            <a:off x="1187450" y="1752600"/>
            <a:ext cx="7499350" cy="5105400"/>
          </a:xfrm>
        </p:spPr>
        <p:txBody>
          <a:bodyPr/>
          <a:lstStyle/>
          <a:p>
            <a:pPr>
              <a:lnSpc>
                <a:spcPct val="80000"/>
              </a:lnSpc>
            </a:pPr>
            <a:r>
              <a:rPr lang="en-GB" sz="2800" dirty="0"/>
              <a:t>Balance of Payments problem</a:t>
            </a:r>
          </a:p>
          <a:p>
            <a:pPr lvl="1">
              <a:lnSpc>
                <a:spcPct val="80000"/>
              </a:lnSpc>
            </a:pPr>
            <a:r>
              <a:rPr lang="en-GB" sz="2400" dirty="0">
                <a:solidFill>
                  <a:srgbClr val="C00000"/>
                </a:solidFill>
              </a:rPr>
              <a:t>Imports growing</a:t>
            </a:r>
          </a:p>
          <a:p>
            <a:pPr lvl="1">
              <a:lnSpc>
                <a:spcPct val="80000"/>
              </a:lnSpc>
            </a:pPr>
            <a:r>
              <a:rPr lang="en-GB" sz="2400" dirty="0">
                <a:solidFill>
                  <a:srgbClr val="C00000"/>
                </a:solidFill>
              </a:rPr>
              <a:t>Exports declining</a:t>
            </a:r>
          </a:p>
          <a:p>
            <a:pPr>
              <a:lnSpc>
                <a:spcPct val="80000"/>
              </a:lnSpc>
            </a:pPr>
            <a:r>
              <a:rPr lang="en-GB" sz="2800" dirty="0"/>
              <a:t>Budget not balancing</a:t>
            </a:r>
          </a:p>
          <a:p>
            <a:pPr lvl="1">
              <a:lnSpc>
                <a:spcPct val="80000"/>
              </a:lnSpc>
            </a:pPr>
            <a:r>
              <a:rPr lang="en-GB" sz="2400" dirty="0">
                <a:solidFill>
                  <a:srgbClr val="C00000"/>
                </a:solidFill>
              </a:rPr>
              <a:t>International investors scared off</a:t>
            </a:r>
          </a:p>
          <a:p>
            <a:pPr lvl="1">
              <a:lnSpc>
                <a:spcPct val="80000"/>
              </a:lnSpc>
            </a:pPr>
            <a:r>
              <a:rPr lang="en-GB" sz="2400" dirty="0">
                <a:solidFill>
                  <a:srgbClr val="C00000"/>
                </a:solidFill>
              </a:rPr>
              <a:t>Jewish finances already confiscated</a:t>
            </a:r>
          </a:p>
          <a:p>
            <a:pPr lvl="1">
              <a:lnSpc>
                <a:spcPct val="80000"/>
              </a:lnSpc>
            </a:pPr>
            <a:r>
              <a:rPr lang="en-GB" sz="2400" dirty="0">
                <a:solidFill>
                  <a:srgbClr val="C00000"/>
                </a:solidFill>
              </a:rPr>
              <a:t>Reserves drying up</a:t>
            </a:r>
          </a:p>
          <a:p>
            <a:pPr lvl="1">
              <a:lnSpc>
                <a:spcPct val="80000"/>
              </a:lnSpc>
            </a:pPr>
            <a:r>
              <a:rPr lang="en-GB" sz="2400" dirty="0">
                <a:solidFill>
                  <a:srgbClr val="C00000"/>
                </a:solidFill>
              </a:rPr>
              <a:t>Producing few goods of export value</a:t>
            </a:r>
          </a:p>
          <a:p>
            <a:pPr>
              <a:lnSpc>
                <a:spcPct val="80000"/>
              </a:lnSpc>
            </a:pPr>
            <a:r>
              <a:rPr lang="en-GB" sz="2800" dirty="0"/>
              <a:t>Reluctance to ask workforce to make further sacrifices for the re-armament programme</a:t>
            </a:r>
          </a:p>
          <a:p>
            <a:pPr lvl="1">
              <a:lnSpc>
                <a:spcPct val="80000"/>
              </a:lnSpc>
            </a:pPr>
            <a:r>
              <a:rPr lang="en-GB" sz="2400" dirty="0" err="1">
                <a:solidFill>
                  <a:srgbClr val="C00000"/>
                </a:solidFill>
              </a:rPr>
              <a:t>Eg</a:t>
            </a:r>
            <a:r>
              <a:rPr lang="en-GB" sz="2400" dirty="0">
                <a:solidFill>
                  <a:srgbClr val="C00000"/>
                </a:solidFill>
              </a:rPr>
              <a:t> no rationing even contemplated</a:t>
            </a:r>
          </a:p>
          <a:p>
            <a:pPr lvl="1">
              <a:lnSpc>
                <a:spcPct val="80000"/>
              </a:lnSpc>
            </a:pPr>
            <a:r>
              <a:rPr lang="en-GB" sz="2400" dirty="0">
                <a:solidFill>
                  <a:srgbClr val="C00000"/>
                </a:solidFill>
              </a:rPr>
              <a:t>Women not required to work</a:t>
            </a:r>
          </a:p>
          <a:p>
            <a:pPr lvl="1">
              <a:lnSpc>
                <a:spcPct val="80000"/>
              </a:lnSpc>
            </a:pPr>
            <a:r>
              <a:rPr lang="en-GB" sz="2400" dirty="0">
                <a:solidFill>
                  <a:srgbClr val="C00000"/>
                </a:solidFill>
              </a:rPr>
              <a:t>Wage cuts avoided</a:t>
            </a:r>
          </a:p>
          <a:p>
            <a:pPr lvl="1">
              <a:lnSpc>
                <a:spcPct val="80000"/>
              </a:lnSpc>
            </a:pPr>
            <a:endParaRPr lang="en-GB"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19125" y="577850"/>
            <a:ext cx="8129588" cy="1143000"/>
          </a:xfrm>
        </p:spPr>
        <p:txBody>
          <a:bodyPr/>
          <a:lstStyle/>
          <a:p>
            <a:r>
              <a:rPr lang="en-GB" sz="3600"/>
              <a:t>The Early War Economy 1939 - 1941</a:t>
            </a:r>
          </a:p>
        </p:txBody>
      </p:sp>
      <p:sp>
        <p:nvSpPr>
          <p:cNvPr id="52227" name="Rectangle 3"/>
          <p:cNvSpPr>
            <a:spLocks noGrp="1" noChangeArrowheads="1"/>
          </p:cNvSpPr>
          <p:nvPr>
            <p:ph type="body" idx="1"/>
          </p:nvPr>
        </p:nvSpPr>
        <p:spPr>
          <a:xfrm>
            <a:off x="1219200" y="1752600"/>
            <a:ext cx="7456488" cy="5105400"/>
          </a:xfrm>
        </p:spPr>
        <p:txBody>
          <a:bodyPr/>
          <a:lstStyle/>
          <a:p>
            <a:pPr>
              <a:lnSpc>
                <a:spcPct val="90000"/>
              </a:lnSpc>
            </a:pPr>
            <a:r>
              <a:rPr lang="en-GB" sz="2400" dirty="0"/>
              <a:t>Anschluss of Austria and Czechoslovakia</a:t>
            </a:r>
          </a:p>
          <a:p>
            <a:pPr lvl="1">
              <a:lnSpc>
                <a:spcPct val="90000"/>
              </a:lnSpc>
            </a:pPr>
            <a:r>
              <a:rPr lang="en-GB" sz="2000" dirty="0">
                <a:solidFill>
                  <a:srgbClr val="C00000"/>
                </a:solidFill>
              </a:rPr>
              <a:t>Gained access to new raw materials</a:t>
            </a:r>
          </a:p>
          <a:p>
            <a:pPr lvl="1">
              <a:lnSpc>
                <a:spcPct val="90000"/>
              </a:lnSpc>
            </a:pPr>
            <a:r>
              <a:rPr lang="en-GB" sz="2000" dirty="0">
                <a:solidFill>
                  <a:srgbClr val="C00000"/>
                </a:solidFill>
              </a:rPr>
              <a:t>Skoda tank works</a:t>
            </a:r>
          </a:p>
          <a:p>
            <a:pPr>
              <a:lnSpc>
                <a:spcPct val="90000"/>
              </a:lnSpc>
            </a:pPr>
            <a:r>
              <a:rPr lang="en-GB" sz="2400" dirty="0"/>
              <a:t>Hitler had originally planned for war in 1942/3</a:t>
            </a:r>
          </a:p>
          <a:p>
            <a:pPr lvl="1">
              <a:lnSpc>
                <a:spcPct val="90000"/>
              </a:lnSpc>
            </a:pPr>
            <a:r>
              <a:rPr lang="en-GB" sz="2000" dirty="0">
                <a:solidFill>
                  <a:srgbClr val="C00000"/>
                </a:solidFill>
              </a:rPr>
              <a:t>Even 4YP was expected to run to 1940</a:t>
            </a:r>
          </a:p>
          <a:p>
            <a:pPr>
              <a:lnSpc>
                <a:spcPct val="90000"/>
              </a:lnSpc>
            </a:pPr>
            <a:r>
              <a:rPr lang="en-GB" sz="2400" dirty="0"/>
              <a:t>Not ready for war in 1939!</a:t>
            </a:r>
          </a:p>
          <a:p>
            <a:pPr lvl="1">
              <a:lnSpc>
                <a:spcPct val="90000"/>
              </a:lnSpc>
            </a:pPr>
            <a:r>
              <a:rPr lang="en-GB" sz="2000" dirty="0">
                <a:solidFill>
                  <a:srgbClr val="C00000"/>
                </a:solidFill>
              </a:rPr>
              <a:t>Rushed into war earlier than expected</a:t>
            </a:r>
          </a:p>
          <a:p>
            <a:pPr lvl="1">
              <a:lnSpc>
                <a:spcPct val="90000"/>
              </a:lnSpc>
            </a:pPr>
            <a:r>
              <a:rPr lang="en-GB" sz="2000" dirty="0">
                <a:solidFill>
                  <a:srgbClr val="C00000"/>
                </a:solidFill>
              </a:rPr>
              <a:t>Hitler genuinely surprised by Franco-British decision to fight over Poland</a:t>
            </a:r>
          </a:p>
          <a:p>
            <a:pPr>
              <a:lnSpc>
                <a:spcPct val="90000"/>
              </a:lnSpc>
            </a:pPr>
            <a:r>
              <a:rPr lang="en-GB" sz="2400" dirty="0"/>
              <a:t>Competing agencies vied to supply armed forces</a:t>
            </a:r>
          </a:p>
          <a:p>
            <a:pPr lvl="1">
              <a:lnSpc>
                <a:spcPct val="90000"/>
              </a:lnSpc>
            </a:pPr>
            <a:r>
              <a:rPr lang="en-GB" sz="2000" dirty="0">
                <a:solidFill>
                  <a:srgbClr val="C00000"/>
                </a:solidFill>
              </a:rPr>
              <a:t>Confusion, waste, duplication of effort, lack of coordination, incompatible equipment, competition for best equipment</a:t>
            </a:r>
          </a:p>
          <a:p>
            <a:pPr lvl="1">
              <a:lnSpc>
                <a:spcPct val="90000"/>
              </a:lnSpc>
            </a:pPr>
            <a:r>
              <a:rPr lang="en-GB" sz="2000" dirty="0">
                <a:solidFill>
                  <a:srgbClr val="C00000"/>
                </a:solidFill>
              </a:rPr>
              <a:t>Prestige projects rather than sensible projects</a:t>
            </a:r>
          </a:p>
          <a:p>
            <a:pPr lvl="1">
              <a:lnSpc>
                <a:spcPct val="90000"/>
              </a:lnSpc>
            </a:pPr>
            <a:endParaRPr lang="en-GB"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4213" y="0"/>
            <a:ext cx="7772400" cy="1143000"/>
          </a:xfrm>
        </p:spPr>
        <p:txBody>
          <a:bodyPr/>
          <a:lstStyle/>
          <a:p>
            <a:r>
              <a:rPr lang="en-GB"/>
              <a:t>Blitzkrieg Warfare</a:t>
            </a:r>
          </a:p>
        </p:txBody>
      </p:sp>
      <p:sp>
        <p:nvSpPr>
          <p:cNvPr id="55299" name="Rectangle 3"/>
          <p:cNvSpPr>
            <a:spLocks noGrp="1" noChangeArrowheads="1"/>
          </p:cNvSpPr>
          <p:nvPr>
            <p:ph type="body" idx="1"/>
          </p:nvPr>
        </p:nvSpPr>
        <p:spPr>
          <a:xfrm>
            <a:off x="539750" y="981075"/>
            <a:ext cx="8604250" cy="5805488"/>
          </a:xfrm>
        </p:spPr>
        <p:txBody>
          <a:bodyPr/>
          <a:lstStyle/>
          <a:p>
            <a:pPr>
              <a:lnSpc>
                <a:spcPct val="80000"/>
              </a:lnSpc>
            </a:pPr>
            <a:r>
              <a:rPr lang="en-GB" sz="2000" dirty="0"/>
              <a:t>Military planned for Blitzkrieg Tactics</a:t>
            </a:r>
          </a:p>
          <a:p>
            <a:pPr lvl="1">
              <a:lnSpc>
                <a:spcPct val="80000"/>
              </a:lnSpc>
            </a:pPr>
            <a:r>
              <a:rPr lang="en-GB" sz="1800" dirty="0">
                <a:solidFill>
                  <a:srgbClr val="1C1C1C"/>
                </a:solidFill>
              </a:rPr>
              <a:t>Short, sharp campaigns</a:t>
            </a:r>
          </a:p>
          <a:p>
            <a:pPr lvl="2">
              <a:lnSpc>
                <a:spcPct val="80000"/>
              </a:lnSpc>
            </a:pPr>
            <a:r>
              <a:rPr lang="en-GB" sz="1600" dirty="0">
                <a:solidFill>
                  <a:srgbClr val="C00000"/>
                </a:solidFill>
              </a:rPr>
              <a:t>Requiring speed, mobility and organisation</a:t>
            </a:r>
          </a:p>
          <a:p>
            <a:pPr lvl="2">
              <a:lnSpc>
                <a:spcPct val="80000"/>
              </a:lnSpc>
            </a:pPr>
            <a:r>
              <a:rPr lang="en-GB" sz="1600" dirty="0">
                <a:solidFill>
                  <a:srgbClr val="C00000"/>
                </a:solidFill>
              </a:rPr>
              <a:t>Poland, France perfect examples</a:t>
            </a:r>
          </a:p>
          <a:p>
            <a:pPr lvl="2">
              <a:lnSpc>
                <a:spcPct val="80000"/>
              </a:lnSpc>
            </a:pPr>
            <a:r>
              <a:rPr lang="en-GB" sz="1600" dirty="0">
                <a:solidFill>
                  <a:srgbClr val="C00000"/>
                </a:solidFill>
              </a:rPr>
              <a:t>Able to exploit conquered nations economies</a:t>
            </a:r>
          </a:p>
          <a:p>
            <a:pPr>
              <a:lnSpc>
                <a:spcPct val="80000"/>
              </a:lnSpc>
            </a:pPr>
            <a:r>
              <a:rPr lang="en-GB" sz="2000" dirty="0"/>
              <a:t>Extended campaigns highlighted weaknesses in equipment and supply</a:t>
            </a:r>
          </a:p>
          <a:p>
            <a:pPr lvl="1">
              <a:lnSpc>
                <a:spcPct val="80000"/>
              </a:lnSpc>
            </a:pPr>
            <a:r>
              <a:rPr lang="en-GB" sz="1800" dirty="0"/>
              <a:t>Inability to knock Britain out of war</a:t>
            </a:r>
          </a:p>
          <a:p>
            <a:pPr lvl="2">
              <a:lnSpc>
                <a:spcPct val="80000"/>
              </a:lnSpc>
            </a:pPr>
            <a:r>
              <a:rPr lang="en-GB" sz="1600" dirty="0">
                <a:solidFill>
                  <a:srgbClr val="1C1C1C"/>
                </a:solidFill>
              </a:rPr>
              <a:t>Europe, N Africa, Aegean campaigns</a:t>
            </a:r>
          </a:p>
          <a:p>
            <a:pPr lvl="3">
              <a:lnSpc>
                <a:spcPct val="80000"/>
              </a:lnSpc>
            </a:pPr>
            <a:r>
              <a:rPr lang="en-GB" sz="1400" dirty="0">
                <a:solidFill>
                  <a:srgbClr val="C00000"/>
                </a:solidFill>
              </a:rPr>
              <a:t>Inferior tanks, multiple variants, gasoline engines</a:t>
            </a:r>
          </a:p>
          <a:p>
            <a:pPr lvl="3">
              <a:lnSpc>
                <a:spcPct val="80000"/>
              </a:lnSpc>
            </a:pPr>
            <a:r>
              <a:rPr lang="en-GB" sz="1400" dirty="0">
                <a:solidFill>
                  <a:srgbClr val="C00000"/>
                </a:solidFill>
              </a:rPr>
              <a:t>Inadequate Anti-Tank </a:t>
            </a:r>
            <a:r>
              <a:rPr lang="en-GB" sz="1400" dirty="0" smtClean="0">
                <a:solidFill>
                  <a:srgbClr val="C00000"/>
                </a:solidFill>
              </a:rPr>
              <a:t>guns - 88mm </a:t>
            </a:r>
          </a:p>
          <a:p>
            <a:pPr lvl="2">
              <a:lnSpc>
                <a:spcPct val="80000"/>
              </a:lnSpc>
            </a:pPr>
            <a:r>
              <a:rPr lang="en-GB" sz="1600" dirty="0" smtClean="0">
                <a:solidFill>
                  <a:srgbClr val="1C1C1C"/>
                </a:solidFill>
              </a:rPr>
              <a:t>Luftwaffe </a:t>
            </a:r>
          </a:p>
          <a:p>
            <a:pPr lvl="3">
              <a:lnSpc>
                <a:spcPct val="80000"/>
              </a:lnSpc>
            </a:pPr>
            <a:r>
              <a:rPr lang="en-GB" sz="1400" dirty="0" smtClean="0">
                <a:solidFill>
                  <a:srgbClr val="C00000"/>
                </a:solidFill>
              </a:rPr>
              <a:t>Wrong kind of planes for strategic bombing</a:t>
            </a:r>
          </a:p>
          <a:p>
            <a:pPr lvl="3">
              <a:lnSpc>
                <a:spcPct val="80000"/>
              </a:lnSpc>
            </a:pPr>
            <a:r>
              <a:rPr lang="en-GB" sz="1400" dirty="0" smtClean="0">
                <a:solidFill>
                  <a:srgbClr val="C00000"/>
                </a:solidFill>
              </a:rPr>
              <a:t>used up valuable aeroplanes and still failed to achieve its strategic aims</a:t>
            </a:r>
          </a:p>
          <a:p>
            <a:pPr lvl="3">
              <a:lnSpc>
                <a:spcPct val="80000"/>
              </a:lnSpc>
            </a:pPr>
            <a:r>
              <a:rPr lang="en-GB" sz="1400" dirty="0" smtClean="0">
                <a:solidFill>
                  <a:srgbClr val="C00000"/>
                </a:solidFill>
              </a:rPr>
              <a:t>RAF strategically bombing Germany at will</a:t>
            </a:r>
          </a:p>
          <a:p>
            <a:pPr lvl="2">
              <a:lnSpc>
                <a:spcPct val="80000"/>
              </a:lnSpc>
            </a:pPr>
            <a:r>
              <a:rPr lang="en-GB" sz="1600" dirty="0" smtClean="0"/>
              <a:t>Navy</a:t>
            </a:r>
          </a:p>
          <a:p>
            <a:pPr lvl="3">
              <a:lnSpc>
                <a:spcPct val="80000"/>
              </a:lnSpc>
            </a:pPr>
            <a:r>
              <a:rPr lang="en-GB" sz="1400" dirty="0" smtClean="0">
                <a:solidFill>
                  <a:srgbClr val="C00000"/>
                </a:solidFill>
              </a:rPr>
              <a:t>Invested in Battleships rather than submarines</a:t>
            </a:r>
          </a:p>
          <a:p>
            <a:pPr lvl="1">
              <a:lnSpc>
                <a:spcPct val="80000"/>
              </a:lnSpc>
            </a:pPr>
            <a:r>
              <a:rPr lang="en-GB" sz="1800" dirty="0" smtClean="0"/>
              <a:t>Russia</a:t>
            </a:r>
          </a:p>
          <a:p>
            <a:pPr lvl="2">
              <a:lnSpc>
                <a:spcPct val="80000"/>
              </a:lnSpc>
            </a:pPr>
            <a:r>
              <a:rPr lang="en-GB" sz="1600" dirty="0" smtClean="0"/>
              <a:t>Highlighted inappropriate equipment for terrain and weather</a:t>
            </a:r>
          </a:p>
          <a:p>
            <a:pPr lvl="3">
              <a:lnSpc>
                <a:spcPct val="80000"/>
              </a:lnSpc>
            </a:pPr>
            <a:r>
              <a:rPr lang="en-GB" sz="1400" dirty="0" smtClean="0">
                <a:solidFill>
                  <a:srgbClr val="C00000"/>
                </a:solidFill>
              </a:rPr>
              <a:t>Narrow tracked tanks</a:t>
            </a:r>
          </a:p>
          <a:p>
            <a:pPr lvl="3">
              <a:lnSpc>
                <a:spcPct val="80000"/>
              </a:lnSpc>
            </a:pPr>
            <a:r>
              <a:rPr lang="en-GB" sz="1400" dirty="0" smtClean="0">
                <a:solidFill>
                  <a:srgbClr val="C00000"/>
                </a:solidFill>
              </a:rPr>
              <a:t>No heating systems</a:t>
            </a:r>
          </a:p>
          <a:p>
            <a:pPr lvl="3">
              <a:lnSpc>
                <a:spcPct val="80000"/>
              </a:lnSpc>
            </a:pPr>
            <a:r>
              <a:rPr lang="en-GB" sz="1400" dirty="0" smtClean="0">
                <a:solidFill>
                  <a:srgbClr val="C00000"/>
                </a:solidFill>
              </a:rPr>
              <a:t>No winter uniforms (except Luftwaffe)</a:t>
            </a:r>
          </a:p>
          <a:p>
            <a:pPr lvl="3">
              <a:lnSpc>
                <a:spcPct val="80000"/>
              </a:lnSpc>
            </a:pPr>
            <a:r>
              <a:rPr lang="en-GB" sz="1400" dirty="0" smtClean="0">
                <a:solidFill>
                  <a:srgbClr val="C00000"/>
                </a:solidFill>
              </a:rPr>
              <a:t>Wrong train gauges</a:t>
            </a:r>
          </a:p>
          <a:p>
            <a:pPr lvl="3">
              <a:lnSpc>
                <a:spcPct val="80000"/>
              </a:lnSpc>
            </a:pPr>
            <a:r>
              <a:rPr lang="en-GB" sz="1400" dirty="0" smtClean="0">
                <a:solidFill>
                  <a:srgbClr val="C00000"/>
                </a:solidFill>
              </a:rPr>
              <a:t>Vast distances for trucks to travel </a:t>
            </a:r>
          </a:p>
          <a:p>
            <a:pPr marL="1371600" lvl="3" indent="0">
              <a:lnSpc>
                <a:spcPct val="80000"/>
              </a:lnSpc>
              <a:buNone/>
            </a:pPr>
            <a:r>
              <a:rPr lang="en-GB" sz="1400" dirty="0">
                <a:solidFill>
                  <a:srgbClr val="C00000"/>
                </a:solidFill>
              </a:rPr>
              <a:t>	</a:t>
            </a:r>
            <a:r>
              <a:rPr lang="en-GB" sz="1400" dirty="0" smtClean="0">
                <a:solidFill>
                  <a:srgbClr val="C00000"/>
                </a:solidFill>
              </a:rPr>
              <a:t>(burning more petrol than they were able to bring to the tanks!)</a:t>
            </a:r>
            <a:endParaRPr lang="en-GB" sz="1400" dirty="0">
              <a:solidFill>
                <a:srgbClr val="C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11188" y="333375"/>
            <a:ext cx="7772400" cy="1143000"/>
          </a:xfrm>
        </p:spPr>
        <p:txBody>
          <a:bodyPr/>
          <a:lstStyle/>
          <a:p>
            <a:r>
              <a:rPr lang="en-GB"/>
              <a:t>War of Attrition, 1942 - 45</a:t>
            </a:r>
          </a:p>
        </p:txBody>
      </p:sp>
      <p:sp>
        <p:nvSpPr>
          <p:cNvPr id="56323" name="Rectangle 3"/>
          <p:cNvSpPr>
            <a:spLocks noGrp="1" noChangeArrowheads="1"/>
          </p:cNvSpPr>
          <p:nvPr>
            <p:ph type="body" idx="1"/>
          </p:nvPr>
        </p:nvSpPr>
        <p:spPr>
          <a:xfrm>
            <a:off x="684213" y="1484313"/>
            <a:ext cx="8002587" cy="5373687"/>
          </a:xfrm>
        </p:spPr>
        <p:txBody>
          <a:bodyPr/>
          <a:lstStyle/>
          <a:p>
            <a:pPr>
              <a:lnSpc>
                <a:spcPct val="80000"/>
              </a:lnSpc>
            </a:pPr>
            <a:r>
              <a:rPr lang="en-GB" sz="2000" dirty="0"/>
              <a:t>Goering blamed for 4YP and Luftwaffe failures</a:t>
            </a:r>
          </a:p>
          <a:p>
            <a:pPr>
              <a:lnSpc>
                <a:spcPct val="80000"/>
              </a:lnSpc>
            </a:pPr>
            <a:r>
              <a:rPr lang="en-GB" sz="2000" dirty="0"/>
              <a:t>Fritz </a:t>
            </a:r>
            <a:r>
              <a:rPr lang="en-GB" sz="2000" dirty="0" err="1"/>
              <a:t>Todt</a:t>
            </a:r>
            <a:endParaRPr lang="en-GB" sz="2000" dirty="0"/>
          </a:p>
          <a:p>
            <a:pPr lvl="1">
              <a:lnSpc>
                <a:spcPct val="80000"/>
              </a:lnSpc>
            </a:pPr>
            <a:r>
              <a:rPr lang="en-GB" sz="1800" dirty="0"/>
              <a:t>Inspects Russian Front 1942</a:t>
            </a:r>
          </a:p>
          <a:p>
            <a:pPr lvl="2">
              <a:lnSpc>
                <a:spcPct val="80000"/>
              </a:lnSpc>
            </a:pPr>
            <a:r>
              <a:rPr lang="en-GB" sz="1600" dirty="0">
                <a:solidFill>
                  <a:srgbClr val="C00000"/>
                </a:solidFill>
              </a:rPr>
              <a:t>He warns Hitler that they cannot continue to fight for long with existing supply system</a:t>
            </a:r>
          </a:p>
          <a:p>
            <a:pPr>
              <a:lnSpc>
                <a:spcPct val="80000"/>
              </a:lnSpc>
            </a:pPr>
            <a:r>
              <a:rPr lang="en-GB" sz="2000" dirty="0"/>
              <a:t>Organisation </a:t>
            </a:r>
            <a:r>
              <a:rPr lang="en-GB" sz="2000" dirty="0" err="1"/>
              <a:t>Todt</a:t>
            </a:r>
            <a:r>
              <a:rPr lang="en-GB" sz="2000" dirty="0"/>
              <a:t> given the responsibility to centrally plan to fight for a long term war</a:t>
            </a:r>
          </a:p>
          <a:p>
            <a:pPr lvl="1">
              <a:lnSpc>
                <a:spcPct val="80000"/>
              </a:lnSpc>
            </a:pPr>
            <a:r>
              <a:rPr lang="en-GB" sz="1800" b="1" dirty="0"/>
              <a:t>Total War</a:t>
            </a:r>
            <a:r>
              <a:rPr lang="en-GB" sz="1800" dirty="0"/>
              <a:t> philosophy finally introduced</a:t>
            </a:r>
          </a:p>
          <a:p>
            <a:pPr lvl="1">
              <a:lnSpc>
                <a:spcPct val="80000"/>
              </a:lnSpc>
            </a:pPr>
            <a:r>
              <a:rPr lang="en-GB" sz="1800" dirty="0"/>
              <a:t>More use of slave labour (plenty of new slaves)</a:t>
            </a:r>
          </a:p>
          <a:p>
            <a:pPr lvl="1">
              <a:lnSpc>
                <a:spcPct val="80000"/>
              </a:lnSpc>
            </a:pPr>
            <a:r>
              <a:rPr lang="en-GB" sz="1800" dirty="0"/>
              <a:t>Actually give Industry more freedom from government controls</a:t>
            </a:r>
          </a:p>
          <a:p>
            <a:pPr lvl="2">
              <a:lnSpc>
                <a:spcPct val="80000"/>
              </a:lnSpc>
            </a:pPr>
            <a:r>
              <a:rPr lang="en-GB" sz="1600" dirty="0">
                <a:solidFill>
                  <a:srgbClr val="C00000"/>
                </a:solidFill>
              </a:rPr>
              <a:t>Set priorities/targets allow industry to figure out how to achieve them</a:t>
            </a:r>
          </a:p>
          <a:p>
            <a:pPr lvl="3">
              <a:lnSpc>
                <a:spcPct val="80000"/>
              </a:lnSpc>
            </a:pPr>
            <a:r>
              <a:rPr lang="en-GB" sz="1400" dirty="0">
                <a:solidFill>
                  <a:srgbClr val="C00000"/>
                </a:solidFill>
              </a:rPr>
              <a:t>Central Planning Board</a:t>
            </a:r>
          </a:p>
          <a:p>
            <a:pPr lvl="3">
              <a:lnSpc>
                <a:spcPct val="80000"/>
              </a:lnSpc>
            </a:pPr>
            <a:r>
              <a:rPr lang="en-GB" sz="1400" dirty="0">
                <a:solidFill>
                  <a:srgbClr val="C00000"/>
                </a:solidFill>
              </a:rPr>
              <a:t>6,000 experts drawn from industry itself</a:t>
            </a:r>
          </a:p>
          <a:p>
            <a:pPr lvl="1">
              <a:lnSpc>
                <a:spcPct val="80000"/>
              </a:lnSpc>
            </a:pPr>
            <a:r>
              <a:rPr lang="en-GB" sz="1800" dirty="0"/>
              <a:t>Simplify and harmonise manufacturing process</a:t>
            </a:r>
          </a:p>
          <a:p>
            <a:pPr lvl="2">
              <a:lnSpc>
                <a:spcPct val="80000"/>
              </a:lnSpc>
            </a:pPr>
            <a:r>
              <a:rPr lang="en-GB" sz="1600" dirty="0">
                <a:solidFill>
                  <a:srgbClr val="C00000"/>
                </a:solidFill>
              </a:rPr>
              <a:t>Standardisation and simplification of equipment</a:t>
            </a:r>
          </a:p>
          <a:p>
            <a:pPr lvl="3">
              <a:lnSpc>
                <a:spcPct val="80000"/>
              </a:lnSpc>
            </a:pPr>
            <a:r>
              <a:rPr lang="en-GB" sz="1400" dirty="0" err="1">
                <a:solidFill>
                  <a:srgbClr val="C00000"/>
                </a:solidFill>
              </a:rPr>
              <a:t>Eg</a:t>
            </a:r>
            <a:r>
              <a:rPr lang="en-GB" sz="1400" dirty="0">
                <a:solidFill>
                  <a:srgbClr val="C00000"/>
                </a:solidFill>
              </a:rPr>
              <a:t> Tank destroyers</a:t>
            </a:r>
          </a:p>
          <a:p>
            <a:pPr lvl="1">
              <a:lnSpc>
                <a:spcPct val="80000"/>
              </a:lnSpc>
            </a:pPr>
            <a:r>
              <a:rPr lang="en-GB" sz="1800" dirty="0" err="1"/>
              <a:t>Todt</a:t>
            </a:r>
            <a:r>
              <a:rPr lang="en-GB" sz="1800" dirty="0"/>
              <a:t> killed in air crash 1942</a:t>
            </a:r>
          </a:p>
          <a:p>
            <a:pPr lvl="1">
              <a:lnSpc>
                <a:spcPct val="80000"/>
              </a:lnSpc>
            </a:pPr>
            <a:r>
              <a:rPr lang="en-GB" sz="1800" dirty="0"/>
              <a:t>Speer takes over OT</a:t>
            </a:r>
          </a:p>
          <a:p>
            <a:pPr lvl="2">
              <a:lnSpc>
                <a:spcPct val="80000"/>
              </a:lnSpc>
            </a:pPr>
            <a:r>
              <a:rPr lang="en-GB" sz="1600" dirty="0">
                <a:solidFill>
                  <a:srgbClr val="C00000"/>
                </a:solidFill>
              </a:rPr>
              <a:t>Officially takes control over 4YP in 1943 too</a:t>
            </a:r>
          </a:p>
          <a:p>
            <a:pPr>
              <a:lnSpc>
                <a:spcPct val="80000"/>
              </a:lnSpc>
            </a:pPr>
            <a:r>
              <a:rPr lang="en-GB" sz="2000" dirty="0"/>
              <a:t>Manages to double production despite massive allied bombing</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42" name="Rectangle 90"/>
          <p:cNvSpPr>
            <a:spLocks noGrp="1" noChangeArrowheads="1"/>
          </p:cNvSpPr>
          <p:nvPr>
            <p:ph type="title"/>
          </p:nvPr>
        </p:nvSpPr>
        <p:spPr/>
        <p:txBody>
          <a:bodyPr/>
          <a:lstStyle/>
          <a:p>
            <a:r>
              <a:rPr lang="en-GB" sz="3600"/>
              <a:t>Favoured Industrialists:</a:t>
            </a:r>
            <a:br>
              <a:rPr lang="en-GB" sz="3600"/>
            </a:br>
            <a:r>
              <a:rPr lang="en-GB" sz="3600"/>
              <a:t>Dependence upon IG Farben</a:t>
            </a:r>
            <a:endParaRPr lang="en-US" sz="3600"/>
          </a:p>
        </p:txBody>
      </p:sp>
      <p:graphicFrame>
        <p:nvGraphicFramePr>
          <p:cNvPr id="74844" name="Group 92"/>
          <p:cNvGraphicFramePr>
            <a:graphicFrameLocks noGrp="1"/>
          </p:cNvGraphicFramePr>
          <p:nvPr>
            <p:ph idx="1"/>
          </p:nvPr>
        </p:nvGraphicFramePr>
        <p:xfrm>
          <a:off x="1219200" y="1752600"/>
          <a:ext cx="7467600" cy="4352292"/>
        </p:xfrm>
        <a:graphic>
          <a:graphicData uri="http://schemas.openxmlformats.org/drawingml/2006/table">
            <a:tbl>
              <a:tblPr/>
              <a:tblGrid>
                <a:gridCol w="2489200"/>
                <a:gridCol w="2489200"/>
                <a:gridCol w="2489200"/>
              </a:tblGrid>
              <a:tr h="6731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cs typeface="Arial" charset="0"/>
                        </a:rPr>
                        <a:t>Product </a:t>
                      </a:r>
                      <a:endParaRPr kumimoji="0" lang="en-GB" sz="2400" b="0" i="0" u="none" strike="noStrike" cap="none" normalizeH="0" baseline="0" smtClean="0">
                        <a:ln>
                          <a:noFill/>
                        </a:ln>
                        <a:solidFill>
                          <a:schemeClr val="tx1"/>
                        </a:solidFill>
                        <a:effectLst/>
                        <a:latin typeface="Arial" charset="0"/>
                        <a:cs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cs typeface="Arial" charset="0"/>
                        </a:rPr>
                        <a:t>Total German Production</a:t>
                      </a:r>
                      <a:endParaRPr kumimoji="0" lang="en-GB" sz="2400" b="0" i="0" u="none" strike="noStrike" cap="none" normalizeH="0" baseline="0" smtClean="0">
                        <a:ln>
                          <a:noFill/>
                        </a:ln>
                        <a:solidFill>
                          <a:schemeClr val="tx1"/>
                        </a:solidFill>
                        <a:effectLst/>
                        <a:latin typeface="Arial" charset="0"/>
                        <a:cs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cs typeface="Arial" charset="0"/>
                        </a:rPr>
                        <a:t>Percent Produced by</a:t>
                      </a:r>
                      <a:r>
                        <a:rPr kumimoji="0" lang="en-GB" sz="1200" b="0" i="0" u="none" strike="noStrike" cap="none" normalizeH="0" baseline="0" smtClean="0">
                          <a:ln>
                            <a:noFill/>
                          </a:ln>
                          <a:solidFill>
                            <a:schemeClr val="tx1"/>
                          </a:solidFill>
                          <a:effectLst/>
                          <a:latin typeface="Arial" charset="0"/>
                          <a:cs typeface="Arial" charset="0"/>
                        </a:rPr>
                        <a:t/>
                      </a:r>
                      <a:br>
                        <a:rPr kumimoji="0" lang="en-GB" sz="1200" b="0" i="0" u="none" strike="noStrike" cap="none" normalizeH="0" baseline="0" smtClean="0">
                          <a:ln>
                            <a:noFill/>
                          </a:ln>
                          <a:solidFill>
                            <a:schemeClr val="tx1"/>
                          </a:solidFill>
                          <a:effectLst/>
                          <a:latin typeface="Arial" charset="0"/>
                          <a:cs typeface="Arial" charset="0"/>
                        </a:rPr>
                      </a:br>
                      <a:r>
                        <a:rPr kumimoji="0" lang="en-GB" sz="1200" b="1" i="0" u="none" strike="noStrike" cap="none" normalizeH="0" baseline="0" smtClean="0">
                          <a:ln>
                            <a:noFill/>
                          </a:ln>
                          <a:solidFill>
                            <a:schemeClr val="tx1"/>
                          </a:solidFill>
                          <a:effectLst/>
                          <a:latin typeface="Arial" charset="0"/>
                          <a:cs typeface="Arial" charset="0"/>
                        </a:rPr>
                        <a:t>I.G. Farben </a:t>
                      </a:r>
                      <a:endParaRPr kumimoji="0" lang="en-GB" sz="2400" b="0" i="0" u="none" strike="noStrike" cap="none" normalizeH="0" baseline="0" smtClean="0">
                        <a:ln>
                          <a:noFill/>
                        </a:ln>
                        <a:solidFill>
                          <a:schemeClr val="tx1"/>
                        </a:solidFill>
                        <a:effectLst/>
                        <a:latin typeface="Arial" charset="0"/>
                        <a:cs typeface="Arial" charset="0"/>
                      </a:endParaRPr>
                    </a:p>
                  </a:txBody>
                  <a:tcPr anchor="b" horzOverflow="overflow">
                    <a:lnL>
                      <a:noFill/>
                    </a:lnL>
                    <a:lnR cap="flat">
                      <a:noFill/>
                    </a:lnR>
                    <a:lnT cap="flat">
                      <a:noFill/>
                    </a:lnT>
                    <a:lnB>
                      <a:noFill/>
                    </a:lnB>
                    <a:lnTlToBr>
                      <a:noFill/>
                    </a:lnTlToBr>
                    <a:lnBlToTr>
                      <a:noFill/>
                    </a:lnBlToTr>
                    <a:noFill/>
                  </a:tcPr>
                </a:tc>
              </a:tr>
              <a:tr h="3635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Synthetic Rubber</a:t>
                      </a:r>
                      <a:r>
                        <a:rPr kumimoji="0" lang="en-GB" sz="1200" b="0" i="0" u="none" strike="noStrike" cap="none" normalizeH="0" baseline="0" smtClean="0">
                          <a:ln>
                            <a:noFill/>
                          </a:ln>
                          <a:solidFill>
                            <a:schemeClr val="tx1"/>
                          </a:solidFill>
                          <a:effectLst/>
                          <a:latin typeface="Times"/>
                          <a:cs typeface="Arial" charset="0"/>
                        </a:rPr>
                        <a:t> </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118,600 tons</a:t>
                      </a:r>
                      <a:r>
                        <a:rPr kumimoji="0" lang="en-GB" sz="1200" b="0" i="0" u="none" strike="noStrike" cap="none" normalizeH="0" baseline="0" smtClean="0">
                          <a:ln>
                            <a:noFill/>
                          </a:ln>
                          <a:solidFill>
                            <a:schemeClr val="tx1"/>
                          </a:solidFill>
                          <a:effectLst/>
                          <a:latin typeface="Times"/>
                          <a:cs typeface="Arial" charset="0"/>
                        </a:rPr>
                        <a:t> </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100</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2794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Methanol</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251,000 tons</a:t>
                      </a:r>
                      <a:r>
                        <a:rPr kumimoji="0" lang="en-GB" sz="1200" b="0" i="0" u="none" strike="noStrike" cap="none" normalizeH="0" baseline="0" smtClean="0">
                          <a:ln>
                            <a:noFill/>
                          </a:ln>
                          <a:solidFill>
                            <a:schemeClr val="tx1"/>
                          </a:solidFill>
                          <a:effectLst/>
                          <a:latin typeface="Times"/>
                          <a:cs typeface="Arial" charset="0"/>
                        </a:rPr>
                        <a:t> </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100</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3222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Lubricating Oil</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60,000 tons</a:t>
                      </a:r>
                      <a:r>
                        <a:rPr kumimoji="0" lang="en-GB" sz="1200" b="0" i="0" u="none" strike="noStrike" cap="none" normalizeH="0" baseline="0" smtClean="0">
                          <a:ln>
                            <a:noFill/>
                          </a:ln>
                          <a:solidFill>
                            <a:schemeClr val="tx1"/>
                          </a:solidFill>
                          <a:effectLst/>
                          <a:latin typeface="Times"/>
                          <a:cs typeface="Arial" charset="0"/>
                        </a:rPr>
                        <a:t> </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100</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Dyestuffs</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31,670 tons</a:t>
                      </a:r>
                      <a:r>
                        <a:rPr kumimoji="0" lang="en-GB" sz="1200" b="0" i="0" u="none" strike="noStrike" cap="none" normalizeH="0" baseline="0" smtClean="0">
                          <a:ln>
                            <a:noFill/>
                          </a:ln>
                          <a:solidFill>
                            <a:schemeClr val="tx1"/>
                          </a:solidFill>
                          <a:effectLst/>
                          <a:latin typeface="Times"/>
                          <a:cs typeface="Arial" charset="0"/>
                        </a:rPr>
                        <a:t> </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98</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2174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Poison Gas</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95</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238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Nickel</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2,000 tons</a:t>
                      </a:r>
                      <a:r>
                        <a:rPr kumimoji="0" lang="en-GB" sz="1200" b="0" i="0" u="none" strike="noStrike" cap="none" normalizeH="0" baseline="0" smtClean="0">
                          <a:ln>
                            <a:noFill/>
                          </a:ln>
                          <a:solidFill>
                            <a:schemeClr val="tx1"/>
                          </a:solidFill>
                          <a:effectLst/>
                          <a:latin typeface="Times"/>
                          <a:cs typeface="Arial" charset="0"/>
                        </a:rPr>
                        <a:t> </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95</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238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Plastics</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57,000 tons</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90</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2397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Magnesium</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27,400 tons</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88</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Explosives</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221,000 tons</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84</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258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Gunpowder</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210,000 tons</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70</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4937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High Octane (Aviation)</a:t>
                      </a:r>
                      <a:r>
                        <a:rPr kumimoji="0" lang="en-GB" sz="1200" b="0" i="0" u="none" strike="noStrike" cap="none" normalizeH="0" baseline="0" smtClean="0">
                          <a:ln>
                            <a:noFill/>
                          </a:ln>
                          <a:solidFill>
                            <a:schemeClr val="tx1"/>
                          </a:solidFill>
                          <a:effectLst/>
                          <a:latin typeface="Times"/>
                          <a:cs typeface="Arial" charset="0"/>
                        </a:rPr>
                        <a:t>  </a:t>
                      </a:r>
                      <a:r>
                        <a:rPr kumimoji="0" lang="en-GB" sz="1200" b="0" i="0" u="none" strike="noStrike" cap="none" normalizeH="0" baseline="0" smtClean="0">
                          <a:ln>
                            <a:noFill/>
                          </a:ln>
                          <a:solidFill>
                            <a:schemeClr val="tx1"/>
                          </a:solidFill>
                          <a:effectLst/>
                          <a:latin typeface="Arial" charset="0"/>
                          <a:cs typeface="Arial" charset="0"/>
                        </a:rPr>
                        <a:t/>
                      </a:r>
                      <a:br>
                        <a:rPr kumimoji="0" lang="en-GB" sz="1200" b="0" i="0" u="none" strike="noStrike" cap="none" normalizeH="0" baseline="0" smtClean="0">
                          <a:ln>
                            <a:noFill/>
                          </a:ln>
                          <a:solidFill>
                            <a:schemeClr val="tx1"/>
                          </a:solidFill>
                          <a:effectLst/>
                          <a:latin typeface="Arial" charset="0"/>
                          <a:cs typeface="Arial" charset="0"/>
                        </a:rPr>
                      </a:br>
                      <a:r>
                        <a:rPr kumimoji="0" lang="en-GB" sz="1200" b="0" i="0" u="none" strike="noStrike" cap="none" normalizeH="0" baseline="0" smtClean="0">
                          <a:ln>
                            <a:noFill/>
                          </a:ln>
                          <a:solidFill>
                            <a:schemeClr val="tx1"/>
                          </a:solidFill>
                          <a:effectLst/>
                          <a:latin typeface="Arial" charset="0"/>
                          <a:cs typeface="Arial" charset="0"/>
                        </a:rPr>
                        <a:t>Gasoline</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650,000 tons</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46</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a:noFill/>
                    </a:lnB>
                    <a:lnTlToBr>
                      <a:noFill/>
                    </a:lnTlToBr>
                    <a:lnBlToTr>
                      <a:noFill/>
                    </a:lnBlToTr>
                    <a:noFill/>
                  </a:tcPr>
                </a:tc>
              </a:tr>
              <a:tr h="3000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Sulfuric Acid</a:t>
                      </a:r>
                      <a:r>
                        <a:rPr kumimoji="0" lang="en-GB" sz="1200" b="0" i="0" u="none" strike="noStrike" cap="none" normalizeH="0" baseline="0" smtClean="0">
                          <a:ln>
                            <a:noFill/>
                          </a:ln>
                          <a:solidFill>
                            <a:schemeClr val="tx1"/>
                          </a:solidFill>
                          <a:effectLst/>
                          <a:latin typeface="Times"/>
                          <a:cs typeface="Arial" charset="0"/>
                        </a:rPr>
                        <a:t> </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a:noFill/>
                    </a:lnT>
                    <a:lnB cap="flat">
                      <a:noFill/>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707,000 tons</a:t>
                      </a:r>
                      <a:r>
                        <a:rPr kumimoji="0" lang="en-GB" sz="1200" b="0" i="0" u="none" strike="noStrike" cap="none" normalizeH="0" baseline="0" smtClean="0">
                          <a:ln>
                            <a:noFill/>
                          </a:ln>
                          <a:solidFill>
                            <a:schemeClr val="tx1"/>
                          </a:solidFill>
                          <a:effectLst/>
                          <a:latin typeface="Times"/>
                          <a:cs typeface="Arial" charset="0"/>
                        </a:rPr>
                        <a:t> </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cs typeface="Arial" charset="0"/>
                        </a:rPr>
                        <a:t>35</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9125" y="577850"/>
            <a:ext cx="7192963" cy="1143000"/>
          </a:xfrm>
        </p:spPr>
        <p:txBody>
          <a:bodyPr/>
          <a:lstStyle/>
          <a:p>
            <a:r>
              <a:rPr lang="en-GB" altLang="en-GB"/>
              <a:t>Schacht</a:t>
            </a:r>
            <a:r>
              <a:rPr lang="en-GB" altLang="en-GB">
                <a:latin typeface="Times"/>
              </a:rPr>
              <a:t>’</a:t>
            </a:r>
            <a:r>
              <a:rPr lang="en-GB" altLang="en-GB"/>
              <a:t>s Miracle?</a:t>
            </a:r>
          </a:p>
        </p:txBody>
      </p:sp>
      <p:sp>
        <p:nvSpPr>
          <p:cNvPr id="15363" name="Rectangle 3"/>
          <p:cNvSpPr>
            <a:spLocks noGrp="1" noChangeArrowheads="1"/>
          </p:cNvSpPr>
          <p:nvPr>
            <p:ph type="body" sz="half" idx="1"/>
          </p:nvPr>
        </p:nvSpPr>
        <p:spPr>
          <a:xfrm>
            <a:off x="1219200" y="1752600"/>
            <a:ext cx="7162800" cy="5105400"/>
          </a:xfrm>
        </p:spPr>
        <p:txBody>
          <a:bodyPr/>
          <a:lstStyle/>
          <a:p>
            <a:pPr>
              <a:lnSpc>
                <a:spcPct val="90000"/>
              </a:lnSpc>
            </a:pPr>
            <a:r>
              <a:rPr lang="en-GB" altLang="en-GB" dirty="0"/>
              <a:t>Gently at first </a:t>
            </a:r>
          </a:p>
          <a:p>
            <a:pPr lvl="1">
              <a:lnSpc>
                <a:spcPct val="90000"/>
              </a:lnSpc>
            </a:pPr>
            <a:r>
              <a:rPr lang="en-GB" altLang="en-GB" dirty="0"/>
              <a:t>International Recovery underway anyway</a:t>
            </a:r>
          </a:p>
          <a:p>
            <a:pPr lvl="2">
              <a:lnSpc>
                <a:spcPct val="90000"/>
              </a:lnSpc>
            </a:pPr>
            <a:r>
              <a:rPr lang="en-GB" altLang="en-GB" dirty="0">
                <a:solidFill>
                  <a:srgbClr val="C00000"/>
                </a:solidFill>
              </a:rPr>
              <a:t>1929 - 1933 the deepest part of the Depression</a:t>
            </a:r>
          </a:p>
          <a:p>
            <a:pPr>
              <a:lnSpc>
                <a:spcPct val="90000"/>
              </a:lnSpc>
            </a:pPr>
            <a:r>
              <a:rPr lang="en-GB" altLang="en-GB" dirty="0"/>
              <a:t>Priorities</a:t>
            </a:r>
          </a:p>
          <a:p>
            <a:pPr lvl="1">
              <a:lnSpc>
                <a:spcPct val="90000"/>
              </a:lnSpc>
            </a:pPr>
            <a:r>
              <a:rPr lang="en-GB" altLang="en-GB" dirty="0"/>
              <a:t>Wished to reassure Industrialist backers</a:t>
            </a:r>
          </a:p>
          <a:p>
            <a:pPr lvl="2">
              <a:lnSpc>
                <a:spcPct val="90000"/>
              </a:lnSpc>
            </a:pPr>
            <a:r>
              <a:rPr lang="en-GB" altLang="en-GB" dirty="0">
                <a:solidFill>
                  <a:srgbClr val="C00000"/>
                </a:solidFill>
              </a:rPr>
              <a:t>Not Socialist redistributors despite their name</a:t>
            </a:r>
          </a:p>
          <a:p>
            <a:pPr lvl="1">
              <a:lnSpc>
                <a:spcPct val="90000"/>
              </a:lnSpc>
            </a:pPr>
            <a:r>
              <a:rPr lang="en-GB" altLang="en-GB" dirty="0"/>
              <a:t>Reassure International money markets/investors</a:t>
            </a:r>
          </a:p>
          <a:p>
            <a:pPr lvl="1">
              <a:lnSpc>
                <a:spcPct val="90000"/>
              </a:lnSpc>
            </a:pPr>
            <a:r>
              <a:rPr lang="en-GB" altLang="en-GB" dirty="0"/>
              <a:t>Unemployment</a:t>
            </a:r>
          </a:p>
          <a:p>
            <a:pPr lvl="2">
              <a:lnSpc>
                <a:spcPct val="90000"/>
              </a:lnSpc>
            </a:pPr>
            <a:r>
              <a:rPr lang="en-GB" altLang="en-GB" sz="2400" dirty="0">
                <a:solidFill>
                  <a:srgbClr val="C00000"/>
                </a:solidFill>
              </a:rPr>
              <a:t>Rebuild Germany</a:t>
            </a:r>
          </a:p>
          <a:p>
            <a:pPr lvl="2">
              <a:lnSpc>
                <a:spcPct val="90000"/>
              </a:lnSpc>
            </a:pPr>
            <a:r>
              <a:rPr lang="en-GB" altLang="en-GB" sz="2400" dirty="0">
                <a:solidFill>
                  <a:srgbClr val="C00000"/>
                </a:solidFill>
              </a:rPr>
              <a:t>Catch up with neighbours</a:t>
            </a:r>
            <a:endParaRPr lang="en-GB" altLang="en-GB" dirty="0">
              <a:solidFill>
                <a:srgbClr val="C00000"/>
              </a:solidFill>
            </a:endParaRPr>
          </a:p>
          <a:p>
            <a:pPr lvl="1">
              <a:lnSpc>
                <a:spcPct val="90000"/>
              </a:lnSpc>
            </a:pPr>
            <a:r>
              <a:rPr lang="en-GB" altLang="en-GB" dirty="0"/>
              <a:t>Hitler still busy consolidating his power base</a:t>
            </a:r>
          </a:p>
        </p:txBody>
      </p:sp>
      <p:pic>
        <p:nvPicPr>
          <p:cNvPr id="15365" name="Picture 5" descr="Schacht"/>
          <p:cNvPicPr>
            <a:picLocks noChangeAspect="1" noChangeArrowheads="1"/>
          </p:cNvPicPr>
          <p:nvPr/>
        </p:nvPicPr>
        <p:blipFill>
          <a:blip r:embed="rId2" cstate="print"/>
          <a:srcRect/>
          <a:stretch>
            <a:fillRect/>
          </a:stretch>
        </p:blipFill>
        <p:spPr bwMode="auto">
          <a:xfrm>
            <a:off x="7797800" y="0"/>
            <a:ext cx="1346200" cy="177323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Rectangle 8"/>
          <p:cNvSpPr>
            <a:spLocks noGrp="1" noChangeArrowheads="1"/>
          </p:cNvSpPr>
          <p:nvPr>
            <p:ph type="title"/>
          </p:nvPr>
        </p:nvSpPr>
        <p:spPr/>
        <p:txBody>
          <a:bodyPr/>
          <a:lstStyle/>
          <a:p>
            <a:r>
              <a:rPr lang="en-GB" altLang="en-GB"/>
              <a:t>Unemployment</a:t>
            </a:r>
          </a:p>
        </p:txBody>
      </p:sp>
      <p:graphicFrame>
        <p:nvGraphicFramePr>
          <p:cNvPr id="18436" name="Object 4"/>
          <p:cNvGraphicFramePr>
            <a:graphicFrameLocks noGrp="1" noChangeAspect="1"/>
          </p:cNvGraphicFramePr>
          <p:nvPr>
            <p:ph sz="half" idx="1"/>
          </p:nvPr>
        </p:nvGraphicFramePr>
        <p:xfrm>
          <a:off x="1219200" y="2703513"/>
          <a:ext cx="3657600" cy="2439987"/>
        </p:xfrm>
        <a:graphic>
          <a:graphicData uri="http://schemas.openxmlformats.org/presentationml/2006/ole">
            <mc:AlternateContent xmlns:mc="http://schemas.openxmlformats.org/markup-compatibility/2006">
              <mc:Choice xmlns:v="urn:schemas-microsoft-com:vml" Requires="v">
                <p:oleObj spid="_x0000_s18460" name="Chart" r:id="rId3" imgW="6096000" imgH="4067251" progId="MSGraph.Chart.8">
                  <p:embed followColorScheme="full"/>
                </p:oleObj>
              </mc:Choice>
              <mc:Fallback>
                <p:oleObj name="Chart" r:id="rId3" imgW="6096000" imgH="4067251" progId="MSGraph.Chart.8">
                  <p:embed followColorScheme="full"/>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703513"/>
                        <a:ext cx="3657600" cy="2439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9" name="Object 7"/>
          <p:cNvGraphicFramePr>
            <a:graphicFrameLocks noGrp="1" noChangeAspect="1"/>
          </p:cNvGraphicFramePr>
          <p:nvPr>
            <p:ph sz="half" idx="2"/>
          </p:nvPr>
        </p:nvGraphicFramePr>
        <p:xfrm>
          <a:off x="192088" y="1422400"/>
          <a:ext cx="8874125" cy="5080000"/>
        </p:xfrm>
        <a:graphic>
          <a:graphicData uri="http://schemas.openxmlformats.org/presentationml/2006/ole">
            <mc:AlternateContent xmlns:mc="http://schemas.openxmlformats.org/markup-compatibility/2006">
              <mc:Choice xmlns:v="urn:schemas-microsoft-com:vml" Requires="v">
                <p:oleObj spid="_x0000_s18461" name="Chart" r:id="rId5" imgW="14792249" imgH="8467649" progId="MSGraph.Chart.8">
                  <p:embed followColorScheme="full"/>
                </p:oleObj>
              </mc:Choice>
              <mc:Fallback>
                <p:oleObj name="Chart" r:id="rId5" imgW="14792249" imgH="8467649" progId="MSGraph.Chart.8">
                  <p:embed followColorScheme="full"/>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088" y="1422400"/>
                        <a:ext cx="8874125" cy="5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19125" y="577850"/>
            <a:ext cx="7192963" cy="1143000"/>
          </a:xfrm>
        </p:spPr>
        <p:txBody>
          <a:bodyPr/>
          <a:lstStyle/>
          <a:p>
            <a:r>
              <a:rPr lang="en-GB" altLang="en-GB" dirty="0"/>
              <a:t>Schacht</a:t>
            </a:r>
            <a:r>
              <a:rPr lang="en-GB" altLang="en-GB" dirty="0">
                <a:latin typeface="Times"/>
              </a:rPr>
              <a:t>’</a:t>
            </a:r>
            <a:r>
              <a:rPr lang="en-GB" altLang="en-GB" dirty="0"/>
              <a:t>s Miracle?</a:t>
            </a:r>
          </a:p>
        </p:txBody>
      </p:sp>
      <p:sp>
        <p:nvSpPr>
          <p:cNvPr id="30723" name="Rectangle 3"/>
          <p:cNvSpPr>
            <a:spLocks noGrp="1" noChangeArrowheads="1"/>
          </p:cNvSpPr>
          <p:nvPr>
            <p:ph type="body" sz="half" idx="1"/>
          </p:nvPr>
        </p:nvSpPr>
        <p:spPr>
          <a:xfrm>
            <a:off x="251520" y="1752600"/>
            <a:ext cx="3888432" cy="5105400"/>
          </a:xfrm>
        </p:spPr>
        <p:txBody>
          <a:bodyPr/>
          <a:lstStyle/>
          <a:p>
            <a:pPr>
              <a:lnSpc>
                <a:spcPct val="90000"/>
              </a:lnSpc>
            </a:pPr>
            <a:r>
              <a:rPr lang="en-GB" altLang="en-GB" sz="2400" dirty="0"/>
              <a:t>Stimulation </a:t>
            </a:r>
            <a:r>
              <a:rPr lang="en-GB" altLang="en-GB" sz="2400" dirty="0" smtClean="0"/>
              <a:t>of Economy</a:t>
            </a:r>
            <a:endParaRPr lang="en-GB" altLang="en-GB" sz="2400" dirty="0"/>
          </a:p>
          <a:p>
            <a:pPr lvl="1">
              <a:lnSpc>
                <a:spcPct val="90000"/>
              </a:lnSpc>
            </a:pPr>
            <a:r>
              <a:rPr lang="en-GB" altLang="en-GB" sz="2000" dirty="0">
                <a:solidFill>
                  <a:srgbClr val="C00000"/>
                </a:solidFill>
              </a:rPr>
              <a:t>Public Works</a:t>
            </a:r>
          </a:p>
          <a:p>
            <a:pPr lvl="2">
              <a:lnSpc>
                <a:spcPct val="90000"/>
              </a:lnSpc>
            </a:pPr>
            <a:r>
              <a:rPr lang="en-GB" altLang="en-GB" sz="1800" dirty="0">
                <a:solidFill>
                  <a:srgbClr val="C00000"/>
                </a:solidFill>
              </a:rPr>
              <a:t>Houses</a:t>
            </a:r>
          </a:p>
          <a:p>
            <a:pPr lvl="2">
              <a:lnSpc>
                <a:spcPct val="90000"/>
              </a:lnSpc>
            </a:pPr>
            <a:r>
              <a:rPr lang="en-GB" altLang="en-GB" sz="1800" dirty="0">
                <a:solidFill>
                  <a:srgbClr val="C00000"/>
                </a:solidFill>
              </a:rPr>
              <a:t>Roads</a:t>
            </a:r>
          </a:p>
          <a:p>
            <a:pPr lvl="1">
              <a:lnSpc>
                <a:spcPct val="90000"/>
              </a:lnSpc>
            </a:pPr>
            <a:r>
              <a:rPr lang="en-GB" altLang="en-GB" sz="2000" dirty="0">
                <a:solidFill>
                  <a:srgbClr val="C00000"/>
                </a:solidFill>
              </a:rPr>
              <a:t>Grants to Newlyweds</a:t>
            </a:r>
          </a:p>
          <a:p>
            <a:pPr lvl="1">
              <a:lnSpc>
                <a:spcPct val="90000"/>
              </a:lnSpc>
            </a:pPr>
            <a:r>
              <a:rPr lang="en-GB" altLang="en-GB" sz="2000" dirty="0">
                <a:solidFill>
                  <a:srgbClr val="C00000"/>
                </a:solidFill>
              </a:rPr>
              <a:t>Tax relief for supportive industries</a:t>
            </a:r>
          </a:p>
          <a:p>
            <a:pPr lvl="1">
              <a:lnSpc>
                <a:spcPct val="90000"/>
              </a:lnSpc>
            </a:pPr>
            <a:r>
              <a:rPr lang="en-GB" altLang="en-GB" sz="2000" dirty="0">
                <a:solidFill>
                  <a:srgbClr val="C00000"/>
                </a:solidFill>
              </a:rPr>
              <a:t>Deficit Financing</a:t>
            </a:r>
          </a:p>
          <a:p>
            <a:pPr lvl="2">
              <a:lnSpc>
                <a:spcPct val="90000"/>
              </a:lnSpc>
            </a:pPr>
            <a:r>
              <a:rPr lang="en-GB" altLang="en-GB" sz="1800" dirty="0" err="1">
                <a:solidFill>
                  <a:srgbClr val="C00000"/>
                </a:solidFill>
              </a:rPr>
              <a:t>Mefo</a:t>
            </a:r>
            <a:r>
              <a:rPr lang="en-GB" altLang="en-GB" sz="1800" dirty="0">
                <a:solidFill>
                  <a:srgbClr val="C00000"/>
                </a:solidFill>
              </a:rPr>
              <a:t> bills	</a:t>
            </a:r>
          </a:p>
          <a:p>
            <a:pPr lvl="3">
              <a:lnSpc>
                <a:spcPct val="90000"/>
              </a:lnSpc>
            </a:pPr>
            <a:r>
              <a:rPr lang="en-GB" altLang="en-GB" sz="1600" dirty="0">
                <a:solidFill>
                  <a:srgbClr val="C00000"/>
                </a:solidFill>
              </a:rPr>
              <a:t>To avoid </a:t>
            </a:r>
            <a:r>
              <a:rPr lang="en-GB" altLang="en-GB" sz="1600" dirty="0" smtClean="0">
                <a:solidFill>
                  <a:srgbClr val="C00000"/>
                </a:solidFill>
              </a:rPr>
              <a:t>inflation</a:t>
            </a:r>
          </a:p>
          <a:p>
            <a:pPr marL="1371600" lvl="3" indent="0">
              <a:lnSpc>
                <a:spcPct val="90000"/>
              </a:lnSpc>
              <a:buNone/>
            </a:pPr>
            <a:endParaRPr lang="en-GB" altLang="en-GB" sz="1600" dirty="0">
              <a:solidFill>
                <a:srgbClr val="FF0000"/>
              </a:solidFill>
            </a:endParaRPr>
          </a:p>
          <a:p>
            <a:pPr>
              <a:lnSpc>
                <a:spcPct val="90000"/>
              </a:lnSpc>
            </a:pPr>
            <a:r>
              <a:rPr lang="en-GB" altLang="en-GB" sz="2400" dirty="0"/>
              <a:t>Government Controls</a:t>
            </a:r>
          </a:p>
          <a:p>
            <a:pPr lvl="1">
              <a:lnSpc>
                <a:spcPct val="90000"/>
              </a:lnSpc>
            </a:pPr>
            <a:r>
              <a:rPr lang="en-GB" altLang="en-GB" sz="2000" dirty="0">
                <a:solidFill>
                  <a:srgbClr val="C00000"/>
                </a:solidFill>
              </a:rPr>
              <a:t>Removal of Trade Unions</a:t>
            </a:r>
          </a:p>
          <a:p>
            <a:pPr lvl="1">
              <a:lnSpc>
                <a:spcPct val="90000"/>
              </a:lnSpc>
            </a:pPr>
            <a:r>
              <a:rPr lang="en-GB" altLang="en-GB" sz="2000" dirty="0">
                <a:solidFill>
                  <a:srgbClr val="C00000"/>
                </a:solidFill>
              </a:rPr>
              <a:t>Wages and Prices set</a:t>
            </a:r>
          </a:p>
          <a:p>
            <a:pPr>
              <a:lnSpc>
                <a:spcPct val="90000"/>
              </a:lnSpc>
            </a:pPr>
            <a:endParaRPr lang="en-GB" altLang="en-GB" sz="2400" dirty="0"/>
          </a:p>
        </p:txBody>
      </p:sp>
      <p:sp>
        <p:nvSpPr>
          <p:cNvPr id="30724" name="Rectangle 4"/>
          <p:cNvSpPr>
            <a:spLocks noGrp="1" noChangeArrowheads="1"/>
          </p:cNvSpPr>
          <p:nvPr>
            <p:ph type="body" sz="half" idx="2"/>
          </p:nvPr>
        </p:nvSpPr>
        <p:spPr>
          <a:xfrm>
            <a:off x="4067944" y="1484784"/>
            <a:ext cx="4752528" cy="5373216"/>
          </a:xfrm>
        </p:spPr>
        <p:txBody>
          <a:bodyPr/>
          <a:lstStyle/>
          <a:p>
            <a:pPr>
              <a:lnSpc>
                <a:spcPct val="90000"/>
              </a:lnSpc>
            </a:pPr>
            <a:r>
              <a:rPr lang="en-GB" altLang="en-GB" sz="2400" dirty="0"/>
              <a:t>Missing from statistics</a:t>
            </a:r>
          </a:p>
          <a:p>
            <a:pPr lvl="1">
              <a:lnSpc>
                <a:spcPct val="90000"/>
              </a:lnSpc>
            </a:pPr>
            <a:r>
              <a:rPr lang="en-GB" altLang="en-GB" sz="2000" dirty="0">
                <a:solidFill>
                  <a:srgbClr val="C00000"/>
                </a:solidFill>
              </a:rPr>
              <a:t>Jews</a:t>
            </a:r>
          </a:p>
          <a:p>
            <a:pPr lvl="1">
              <a:lnSpc>
                <a:spcPct val="90000"/>
              </a:lnSpc>
            </a:pPr>
            <a:r>
              <a:rPr lang="en-GB" altLang="en-GB" sz="2000" dirty="0">
                <a:solidFill>
                  <a:srgbClr val="C00000"/>
                </a:solidFill>
              </a:rPr>
              <a:t>Youth Service</a:t>
            </a:r>
          </a:p>
          <a:p>
            <a:pPr lvl="1">
              <a:lnSpc>
                <a:spcPct val="90000"/>
              </a:lnSpc>
            </a:pPr>
            <a:r>
              <a:rPr lang="en-GB" altLang="en-GB" sz="2000" dirty="0" err="1">
                <a:solidFill>
                  <a:srgbClr val="C00000"/>
                </a:solidFill>
              </a:rPr>
              <a:t>Conscriptees</a:t>
            </a:r>
            <a:r>
              <a:rPr lang="en-GB" altLang="en-GB" sz="2000" dirty="0">
                <a:solidFill>
                  <a:srgbClr val="C00000"/>
                </a:solidFill>
              </a:rPr>
              <a:t> (1935 - )</a:t>
            </a:r>
          </a:p>
          <a:p>
            <a:pPr lvl="1">
              <a:lnSpc>
                <a:spcPct val="90000"/>
              </a:lnSpc>
            </a:pPr>
            <a:r>
              <a:rPr lang="en-GB" altLang="en-GB" sz="2000" dirty="0">
                <a:solidFill>
                  <a:srgbClr val="C00000"/>
                </a:solidFill>
              </a:rPr>
              <a:t>Married women</a:t>
            </a:r>
          </a:p>
          <a:p>
            <a:pPr lvl="1">
              <a:lnSpc>
                <a:spcPct val="90000"/>
              </a:lnSpc>
            </a:pPr>
            <a:r>
              <a:rPr lang="en-GB" altLang="en-GB" sz="2000" dirty="0">
                <a:solidFill>
                  <a:srgbClr val="C00000"/>
                </a:solidFill>
              </a:rPr>
              <a:t>Agricultural </a:t>
            </a:r>
            <a:r>
              <a:rPr lang="en-GB" altLang="en-GB" sz="2000" dirty="0" smtClean="0">
                <a:solidFill>
                  <a:srgbClr val="C00000"/>
                </a:solidFill>
              </a:rPr>
              <a:t>workers</a:t>
            </a:r>
          </a:p>
          <a:p>
            <a:pPr lvl="1">
              <a:lnSpc>
                <a:spcPct val="90000"/>
              </a:lnSpc>
            </a:pPr>
            <a:endParaRPr lang="en-GB" altLang="en-GB" sz="2000" dirty="0">
              <a:solidFill>
                <a:srgbClr val="FF0000"/>
              </a:solidFill>
            </a:endParaRPr>
          </a:p>
          <a:p>
            <a:pPr>
              <a:lnSpc>
                <a:spcPct val="90000"/>
              </a:lnSpc>
            </a:pPr>
            <a:r>
              <a:rPr lang="en-GB" altLang="en-GB" sz="2400" dirty="0"/>
              <a:t>Was Hitler a friend to the workers? Or to the Capitalists</a:t>
            </a:r>
            <a:r>
              <a:rPr lang="en-GB" altLang="en-GB" sz="2400" dirty="0" smtClean="0"/>
              <a:t>?</a:t>
            </a:r>
          </a:p>
          <a:p>
            <a:pPr marL="0" indent="0">
              <a:lnSpc>
                <a:spcPct val="90000"/>
              </a:lnSpc>
              <a:buNone/>
            </a:pPr>
            <a:endParaRPr lang="en-GB" altLang="en-GB" sz="2400" dirty="0"/>
          </a:p>
          <a:p>
            <a:pPr>
              <a:lnSpc>
                <a:spcPct val="90000"/>
              </a:lnSpc>
            </a:pPr>
            <a:r>
              <a:rPr lang="en-GB" altLang="en-GB" sz="2400" dirty="0"/>
              <a:t>How did Hitler think that he achieved his so-called economic miracle?</a:t>
            </a:r>
          </a:p>
          <a:p>
            <a:pPr lvl="1">
              <a:lnSpc>
                <a:spcPct val="90000"/>
              </a:lnSpc>
            </a:pPr>
            <a:r>
              <a:rPr lang="en-GB" altLang="en-GB" sz="2000" dirty="0">
                <a:solidFill>
                  <a:srgbClr val="C00000"/>
                </a:solidFill>
              </a:rPr>
              <a:t>Did his totalitarian political ideas aid his economic goals?</a:t>
            </a:r>
          </a:p>
          <a:p>
            <a:pPr>
              <a:lnSpc>
                <a:spcPct val="90000"/>
              </a:lnSpc>
            </a:pPr>
            <a:endParaRPr lang="en-GB" altLang="en-GB" sz="2400" dirty="0"/>
          </a:p>
        </p:txBody>
      </p:sp>
      <p:pic>
        <p:nvPicPr>
          <p:cNvPr id="30725" name="Picture 5" descr="Schacht"/>
          <p:cNvPicPr>
            <a:picLocks noChangeAspect="1" noChangeArrowheads="1"/>
          </p:cNvPicPr>
          <p:nvPr/>
        </p:nvPicPr>
        <p:blipFill>
          <a:blip r:embed="rId2" cstate="print"/>
          <a:srcRect/>
          <a:stretch>
            <a:fillRect/>
          </a:stretch>
        </p:blipFill>
        <p:spPr bwMode="auto">
          <a:xfrm>
            <a:off x="7797800" y="0"/>
            <a:ext cx="1346200" cy="177323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611188" y="288925"/>
            <a:ext cx="8064500" cy="6453188"/>
          </a:xfrm>
        </p:spPr>
        <p:txBody>
          <a:bodyPr/>
          <a:lstStyle/>
          <a:p>
            <a:pPr>
              <a:lnSpc>
                <a:spcPct val="80000"/>
              </a:lnSpc>
            </a:pPr>
            <a:r>
              <a:rPr lang="en-GB" altLang="en-GB" sz="2000" dirty="0">
                <a:latin typeface="Times"/>
              </a:rPr>
              <a:t>“</a:t>
            </a:r>
            <a:r>
              <a:rPr lang="en-GB" altLang="en-GB" sz="2000" dirty="0">
                <a:latin typeface="Garamond" pitchFamily="18" charset="0"/>
              </a:rPr>
              <a:t>What we have achieved in two and a half years in the way of a planned </a:t>
            </a:r>
            <a:r>
              <a:rPr lang="en-GB" altLang="en-GB" sz="2000" dirty="0">
                <a:solidFill>
                  <a:srgbClr val="C00000"/>
                </a:solidFill>
                <a:latin typeface="Garamond" pitchFamily="18" charset="0"/>
              </a:rPr>
              <a:t>provision of labour, a planned regulation of the market, a planned control of prices and wages</a:t>
            </a:r>
            <a:r>
              <a:rPr lang="en-GB" altLang="en-GB" sz="2000" dirty="0">
                <a:latin typeface="Garamond" pitchFamily="18" charset="0"/>
              </a:rPr>
              <a:t>, was considered a few years ago to be absolutely impossible. We only succeeded because behind these apparently dead economic measures we had the living energies of the whole nation. We had, however, first to create a number of technical and psychological conditions before we could carry out this purpose. </a:t>
            </a:r>
            <a:endParaRPr lang="en-GB" altLang="en-GB" sz="2000" dirty="0" smtClean="0">
              <a:latin typeface="Garamond" pitchFamily="18" charset="0"/>
            </a:endParaRPr>
          </a:p>
          <a:p>
            <a:pPr>
              <a:lnSpc>
                <a:spcPct val="80000"/>
              </a:lnSpc>
            </a:pPr>
            <a:endParaRPr lang="en-GB" altLang="en-GB" sz="2000" dirty="0">
              <a:latin typeface="Garamond" pitchFamily="18" charset="0"/>
            </a:endParaRPr>
          </a:p>
          <a:p>
            <a:pPr>
              <a:lnSpc>
                <a:spcPct val="80000"/>
              </a:lnSpc>
            </a:pPr>
            <a:r>
              <a:rPr lang="en-GB" altLang="en-GB" sz="2000" dirty="0" smtClean="0">
                <a:latin typeface="Garamond" pitchFamily="18" charset="0"/>
              </a:rPr>
              <a:t>In </a:t>
            </a:r>
            <a:r>
              <a:rPr lang="en-GB" altLang="en-GB" sz="2000" dirty="0">
                <a:latin typeface="Garamond" pitchFamily="18" charset="0"/>
              </a:rPr>
              <a:t>order to guarantee the functioning of the national economy it was </a:t>
            </a:r>
            <a:r>
              <a:rPr lang="en-GB" altLang="en-GB" sz="2000" dirty="0">
                <a:solidFill>
                  <a:srgbClr val="C00000"/>
                </a:solidFill>
                <a:latin typeface="Garamond" pitchFamily="18" charset="0"/>
              </a:rPr>
              <a:t>necessary first to put a stop to the everlasting fluctuations of wages and prices. </a:t>
            </a:r>
            <a:r>
              <a:rPr lang="en-GB" altLang="en-GB" sz="2000" dirty="0">
                <a:latin typeface="Garamond" pitchFamily="18" charset="0"/>
              </a:rPr>
              <a:t>It was further necessary to remove the conditions giving rise to interference which did not spring from higher national economic necessities </a:t>
            </a:r>
            <a:r>
              <a:rPr lang="en-GB" altLang="en-GB" sz="2000" dirty="0" err="1">
                <a:latin typeface="Garamond" pitchFamily="18" charset="0"/>
              </a:rPr>
              <a:t>ie</a:t>
            </a:r>
            <a:r>
              <a:rPr lang="en-GB" altLang="en-GB" sz="2000" dirty="0">
                <a:latin typeface="Garamond" pitchFamily="18" charset="0"/>
              </a:rPr>
              <a:t> </a:t>
            </a:r>
            <a:r>
              <a:rPr lang="en-GB" altLang="en-GB" sz="2000" dirty="0">
                <a:solidFill>
                  <a:srgbClr val="C00000"/>
                </a:solidFill>
                <a:latin typeface="Garamond" pitchFamily="18" charset="0"/>
              </a:rPr>
              <a:t>to destroy the class organisations of both camps which lived on the politics of wages and </a:t>
            </a:r>
            <a:r>
              <a:rPr lang="en-GB" altLang="en-GB" sz="2000" dirty="0" smtClean="0">
                <a:solidFill>
                  <a:srgbClr val="C00000"/>
                </a:solidFill>
                <a:latin typeface="Garamond" pitchFamily="18" charset="0"/>
              </a:rPr>
              <a:t>prices</a:t>
            </a:r>
            <a:r>
              <a:rPr lang="en-GB" altLang="en-GB" sz="2000" dirty="0">
                <a:solidFill>
                  <a:srgbClr val="C00000"/>
                </a:solidFill>
                <a:latin typeface="Garamond" pitchFamily="18" charset="0"/>
              </a:rPr>
              <a:t>.</a:t>
            </a:r>
            <a:endParaRPr lang="en-GB" altLang="en-GB" sz="2000" dirty="0" smtClean="0">
              <a:solidFill>
                <a:srgbClr val="C00000"/>
              </a:solidFill>
              <a:latin typeface="Garamond" pitchFamily="18" charset="0"/>
            </a:endParaRPr>
          </a:p>
          <a:p>
            <a:pPr>
              <a:lnSpc>
                <a:spcPct val="80000"/>
              </a:lnSpc>
            </a:pPr>
            <a:endParaRPr lang="en-GB" altLang="en-GB" sz="2000" dirty="0">
              <a:latin typeface="Garamond" pitchFamily="18" charset="0"/>
            </a:endParaRPr>
          </a:p>
          <a:p>
            <a:pPr>
              <a:lnSpc>
                <a:spcPct val="80000"/>
              </a:lnSpc>
            </a:pPr>
            <a:r>
              <a:rPr lang="en-GB" altLang="en-GB" sz="2000" dirty="0" smtClean="0">
                <a:latin typeface="Garamond" pitchFamily="18" charset="0"/>
              </a:rPr>
              <a:t>The </a:t>
            </a:r>
            <a:r>
              <a:rPr lang="en-GB" altLang="en-GB" sz="2000" dirty="0">
                <a:latin typeface="Garamond" pitchFamily="18" charset="0"/>
              </a:rPr>
              <a:t>destruction of the Trade Unions, both of employers and employees, which were based on the class struggle demanded a similar removal of the political parties which were maintained by these groups of interest, which interest in return supported them. Here arose the necessity for a </a:t>
            </a:r>
            <a:r>
              <a:rPr lang="en-GB" altLang="en-GB" sz="2000" dirty="0">
                <a:solidFill>
                  <a:srgbClr val="C00000"/>
                </a:solidFill>
                <a:latin typeface="Garamond" pitchFamily="18" charset="0"/>
              </a:rPr>
              <a:t>new conservative and vital constitution and a new organisation of the Reich and state</a:t>
            </a:r>
            <a:r>
              <a:rPr lang="en-GB" altLang="en-GB" sz="2000" dirty="0" smtClean="0">
                <a:solidFill>
                  <a:srgbClr val="C00000"/>
                </a:solidFill>
                <a:latin typeface="Garamond" pitchFamily="18" charset="0"/>
              </a:rPr>
              <a:t>.</a:t>
            </a:r>
            <a:r>
              <a:rPr lang="en-GB" altLang="en-GB" sz="2000" dirty="0" smtClean="0">
                <a:solidFill>
                  <a:srgbClr val="C00000"/>
                </a:solidFill>
                <a:latin typeface="Times"/>
              </a:rPr>
              <a:t>”</a:t>
            </a:r>
          </a:p>
          <a:p>
            <a:pPr marL="0" indent="0">
              <a:lnSpc>
                <a:spcPct val="80000"/>
              </a:lnSpc>
              <a:buNone/>
            </a:pPr>
            <a:endParaRPr lang="en-GB" altLang="en-GB" sz="2000" dirty="0">
              <a:solidFill>
                <a:srgbClr val="FF0000"/>
              </a:solidFill>
              <a:latin typeface="Garamond" pitchFamily="18" charset="0"/>
            </a:endParaRPr>
          </a:p>
          <a:p>
            <a:pPr lvl="1">
              <a:lnSpc>
                <a:spcPct val="80000"/>
              </a:lnSpc>
            </a:pPr>
            <a:r>
              <a:rPr lang="en-GB" altLang="en-GB" sz="1800" b="1" dirty="0"/>
              <a:t>Adolf Hitler 1935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19125" y="0"/>
            <a:ext cx="7772400" cy="1143000"/>
          </a:xfrm>
        </p:spPr>
        <p:txBody>
          <a:bodyPr/>
          <a:lstStyle/>
          <a:p>
            <a:r>
              <a:rPr lang="en-GB" altLang="en-GB"/>
              <a:t>Impact of Schacht</a:t>
            </a:r>
            <a:r>
              <a:rPr lang="en-GB" altLang="en-GB">
                <a:latin typeface="Times"/>
              </a:rPr>
              <a:t>’</a:t>
            </a:r>
            <a:r>
              <a:rPr lang="en-GB" altLang="en-GB"/>
              <a:t>s Policies</a:t>
            </a:r>
          </a:p>
        </p:txBody>
      </p:sp>
      <p:sp>
        <p:nvSpPr>
          <p:cNvPr id="31747" name="Rectangle 3"/>
          <p:cNvSpPr>
            <a:spLocks noGrp="1" noChangeArrowheads="1"/>
          </p:cNvSpPr>
          <p:nvPr>
            <p:ph type="body" idx="1"/>
          </p:nvPr>
        </p:nvSpPr>
        <p:spPr>
          <a:xfrm>
            <a:off x="685800" y="914400"/>
            <a:ext cx="8458200" cy="4343400"/>
          </a:xfrm>
        </p:spPr>
        <p:txBody>
          <a:bodyPr/>
          <a:lstStyle/>
          <a:p>
            <a:r>
              <a:rPr lang="en-GB" altLang="en-GB" sz="2400" dirty="0"/>
              <a:t>Industrial Production doubled</a:t>
            </a:r>
          </a:p>
          <a:p>
            <a:r>
              <a:rPr lang="en-GB" altLang="en-GB" sz="2400" dirty="0"/>
              <a:t>Full employment (of a sort)</a:t>
            </a:r>
          </a:p>
          <a:p>
            <a:r>
              <a:rPr lang="en-GB" altLang="en-GB" sz="2400" dirty="0"/>
              <a:t>Industrialists satisfied that they could work with the Nazis</a:t>
            </a:r>
          </a:p>
          <a:p>
            <a:r>
              <a:rPr lang="en-GB" altLang="en-GB" sz="2400" dirty="0"/>
              <a:t>International sceptics silenced</a:t>
            </a:r>
          </a:p>
          <a:p>
            <a:r>
              <a:rPr lang="en-GB" altLang="en-GB" sz="2400" dirty="0"/>
              <a:t>Investment in Infrastructure</a:t>
            </a:r>
          </a:p>
          <a:p>
            <a:pPr lvl="1"/>
            <a:r>
              <a:rPr lang="en-GB" altLang="en-GB" sz="2000" dirty="0">
                <a:solidFill>
                  <a:srgbClr val="C00000"/>
                </a:solidFill>
              </a:rPr>
              <a:t>Electrification, new media, auto industry</a:t>
            </a:r>
          </a:p>
          <a:p>
            <a:r>
              <a:rPr lang="en-GB" altLang="en-GB" sz="2400" dirty="0"/>
              <a:t>Trade Unionists suppressed	</a:t>
            </a:r>
          </a:p>
          <a:p>
            <a:pPr lvl="1"/>
            <a:r>
              <a:rPr lang="en-GB" altLang="en-GB" sz="2000" dirty="0">
                <a:solidFill>
                  <a:srgbClr val="C00000"/>
                </a:solidFill>
              </a:rPr>
              <a:t>Removal of wage demand pressure</a:t>
            </a:r>
          </a:p>
          <a:p>
            <a:pPr>
              <a:lnSpc>
                <a:spcPct val="90000"/>
              </a:lnSpc>
            </a:pPr>
            <a:r>
              <a:rPr lang="en-GB" altLang="en-GB" sz="2400" dirty="0"/>
              <a:t>Balance of Trade Crisis</a:t>
            </a:r>
          </a:p>
          <a:p>
            <a:pPr lvl="1">
              <a:lnSpc>
                <a:spcPct val="90000"/>
              </a:lnSpc>
            </a:pPr>
            <a:r>
              <a:rPr lang="en-GB" altLang="en-GB" sz="2000" dirty="0">
                <a:solidFill>
                  <a:srgbClr val="C00000"/>
                </a:solidFill>
              </a:rPr>
              <a:t>Recovery sucked in imports</a:t>
            </a:r>
          </a:p>
          <a:p>
            <a:pPr lvl="2">
              <a:lnSpc>
                <a:spcPct val="90000"/>
              </a:lnSpc>
            </a:pPr>
            <a:r>
              <a:rPr lang="en-GB" altLang="en-GB" sz="1800" dirty="0">
                <a:solidFill>
                  <a:srgbClr val="C00000"/>
                </a:solidFill>
              </a:rPr>
              <a:t>Run on foreign currency and gold reserves</a:t>
            </a:r>
          </a:p>
          <a:p>
            <a:pPr lvl="1">
              <a:lnSpc>
                <a:spcPct val="90000"/>
              </a:lnSpc>
            </a:pPr>
            <a:r>
              <a:rPr lang="en-GB" altLang="en-GB" sz="2000" dirty="0"/>
              <a:t>1934 </a:t>
            </a:r>
            <a:r>
              <a:rPr lang="en-GB" altLang="en-GB" sz="2000" dirty="0">
                <a:latin typeface="Times"/>
              </a:rPr>
              <a:t>‘</a:t>
            </a:r>
            <a:r>
              <a:rPr lang="en-GB" altLang="en-GB" sz="2000" dirty="0"/>
              <a:t>New Plan</a:t>
            </a:r>
            <a:r>
              <a:rPr lang="en-GB" altLang="en-GB" sz="2000" dirty="0">
                <a:latin typeface="Times"/>
              </a:rPr>
              <a:t>’</a:t>
            </a:r>
            <a:endParaRPr lang="en-GB" altLang="en-GB" sz="2000" dirty="0"/>
          </a:p>
          <a:p>
            <a:pPr lvl="2">
              <a:lnSpc>
                <a:spcPct val="90000"/>
              </a:lnSpc>
            </a:pPr>
            <a:r>
              <a:rPr lang="en-GB" altLang="en-GB" sz="1800" dirty="0">
                <a:solidFill>
                  <a:srgbClr val="C00000"/>
                </a:solidFill>
              </a:rPr>
              <a:t>Regulation of Imports</a:t>
            </a:r>
          </a:p>
          <a:p>
            <a:pPr lvl="3">
              <a:lnSpc>
                <a:spcPct val="90000"/>
              </a:lnSpc>
            </a:pPr>
            <a:r>
              <a:rPr lang="en-GB" altLang="en-GB" sz="1600" dirty="0">
                <a:solidFill>
                  <a:srgbClr val="C00000"/>
                </a:solidFill>
              </a:rPr>
              <a:t>All had to be approved</a:t>
            </a:r>
          </a:p>
          <a:p>
            <a:pPr lvl="2">
              <a:lnSpc>
                <a:spcPct val="90000"/>
              </a:lnSpc>
            </a:pPr>
            <a:r>
              <a:rPr lang="en-GB" altLang="en-GB" sz="1800" dirty="0">
                <a:solidFill>
                  <a:srgbClr val="C00000"/>
                </a:solidFill>
              </a:rPr>
              <a:t>Bilateral Trade Agreements</a:t>
            </a:r>
          </a:p>
          <a:p>
            <a:pPr lvl="3">
              <a:lnSpc>
                <a:spcPct val="90000"/>
              </a:lnSpc>
            </a:pPr>
            <a:r>
              <a:rPr lang="en-GB" altLang="en-GB" sz="1600" dirty="0">
                <a:solidFill>
                  <a:srgbClr val="C00000"/>
                </a:solidFill>
              </a:rPr>
              <a:t>Barter preferred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title"/>
          </p:nvPr>
        </p:nvSpPr>
        <p:spPr/>
        <p:txBody>
          <a:bodyPr/>
          <a:lstStyle/>
          <a:p>
            <a:r>
              <a:rPr lang="en-GB" altLang="en-GB"/>
              <a:t>Government Finances</a:t>
            </a:r>
          </a:p>
        </p:txBody>
      </p:sp>
      <p:graphicFrame>
        <p:nvGraphicFramePr>
          <p:cNvPr id="21508" name="Object 4"/>
          <p:cNvGraphicFramePr>
            <a:graphicFrameLocks noGrp="1" noChangeAspect="1"/>
          </p:cNvGraphicFramePr>
          <p:nvPr>
            <p:ph idx="1"/>
          </p:nvPr>
        </p:nvGraphicFramePr>
        <p:xfrm>
          <a:off x="115888" y="1892300"/>
          <a:ext cx="8899525" cy="4064000"/>
        </p:xfrm>
        <a:graphic>
          <a:graphicData uri="http://schemas.openxmlformats.org/presentationml/2006/ole">
            <mc:AlternateContent xmlns:mc="http://schemas.openxmlformats.org/markup-compatibility/2006">
              <mc:Choice xmlns:v="urn:schemas-microsoft-com:vml" Requires="v">
                <p:oleObj spid="_x0000_s21520" name="Chart" r:id="rId3" imgW="8905951" imgH="4067251" progId="MSGraph.Chart.8">
                  <p:embed followColorScheme="full"/>
                </p:oleObj>
              </mc:Choice>
              <mc:Fallback>
                <p:oleObj name="Chart" r:id="rId3" imgW="8905951" imgH="4067251" progId="MSGraph.Chart.8">
                  <p:embed followColorScheme="full"/>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888" y="1892300"/>
                        <a:ext cx="8899525"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default</Template>
  <TotalTime>666</TotalTime>
  <Words>2919</Words>
  <Application>Microsoft Macintosh PowerPoint</Application>
  <PresentationFormat>On-screen Show (4:3)</PresentationFormat>
  <Paragraphs>456</Paragraphs>
  <Slides>39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4" baseType="lpstr">
      <vt:lpstr>Garamond</vt:lpstr>
      <vt:lpstr>Times</vt:lpstr>
      <vt:lpstr>Arial</vt:lpstr>
      <vt:lpstr>default</vt:lpstr>
      <vt:lpstr>Chart</vt:lpstr>
      <vt:lpstr>Nazi Economic Policy</vt:lpstr>
      <vt:lpstr>  What was Hitler’s Will for the Economy?</vt:lpstr>
      <vt:lpstr>Three Key Phases</vt:lpstr>
      <vt:lpstr>Schacht’s Miracle?</vt:lpstr>
      <vt:lpstr>Unemployment</vt:lpstr>
      <vt:lpstr>Schacht’s Miracle?</vt:lpstr>
      <vt:lpstr>PowerPoint Presentation</vt:lpstr>
      <vt:lpstr>Impact of Schacht’s Policies</vt:lpstr>
      <vt:lpstr>Government Finances</vt:lpstr>
      <vt:lpstr>Guns or Butter?</vt:lpstr>
      <vt:lpstr>Schacht Out, Goering In</vt:lpstr>
      <vt:lpstr>The Four Year Plan 1936 - 1940</vt:lpstr>
      <vt:lpstr>The Army Trumped</vt:lpstr>
      <vt:lpstr>Ordination of Four Year Plan</vt:lpstr>
      <vt:lpstr>Aims of the 4YP</vt:lpstr>
      <vt:lpstr>Autarky in 4YP</vt:lpstr>
      <vt:lpstr>Autarky in 4YP (cont.)</vt:lpstr>
      <vt:lpstr>Anti-semitic underpinnings of the Four Year Plan</vt:lpstr>
      <vt:lpstr>“I am now sitting in your chair!”</vt:lpstr>
      <vt:lpstr>The Rise and Rise of the 4YP</vt:lpstr>
      <vt:lpstr>Success breeds Success</vt:lpstr>
      <vt:lpstr>When is a private company private?</vt:lpstr>
      <vt:lpstr>Who should run the German economy?</vt:lpstr>
      <vt:lpstr>Nazi Meddling</vt:lpstr>
      <vt:lpstr>Industrialists Balance Sheet</vt:lpstr>
      <vt:lpstr>Standing up to Nazi Economic Policy </vt:lpstr>
      <vt:lpstr>The Nazi Divide and Rule Response</vt:lpstr>
      <vt:lpstr>The Hermann Goring Reichswerke</vt:lpstr>
      <vt:lpstr>Was the 4YP a success?</vt:lpstr>
      <vt:lpstr>Was the 4YP a success?</vt:lpstr>
      <vt:lpstr>Was the 4YP a success?</vt:lpstr>
      <vt:lpstr>Did Nazi Economic Policy lead to war?</vt:lpstr>
      <vt:lpstr>Government Finances</vt:lpstr>
      <vt:lpstr>Economic Strain 1939</vt:lpstr>
      <vt:lpstr>Economic Strain 1939</vt:lpstr>
      <vt:lpstr>The Early War Economy 1939 - 1941</vt:lpstr>
      <vt:lpstr>Blitzkrieg Warfare</vt:lpstr>
      <vt:lpstr>War of Attrition, 1942 - 45</vt:lpstr>
      <vt:lpstr>Favoured Industrialists: Dependence upon IG Farben</vt:lpstr>
    </vt:vector>
  </TitlesOfParts>
  <Company>Laptops for Teachers</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Nazi Economic Policy</dc:title>
  <dc:creator>Stephen Luscombe</dc:creator>
  <cp:lastModifiedBy>James Cormick</cp:lastModifiedBy>
  <cp:revision>84</cp:revision>
  <cp:lastPrinted>2009-04-22T19:24:48Z</cp:lastPrinted>
  <dcterms:created xsi:type="dcterms:W3CDTF">2005-01-20T21:19:37Z</dcterms:created>
  <dcterms:modified xsi:type="dcterms:W3CDTF">2021-01-04T12:43:13Z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TC010875781033</vt:lpwstr>
  </property>
</Properties>
</file>