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267" r:id="rId3"/>
    <p:sldId id="268" r:id="rId4"/>
    <p:sldId id="257" r:id="rId5"/>
    <p:sldId id="258" r:id="rId6"/>
    <p:sldId id="269" r:id="rId7"/>
    <p:sldId id="270" r:id="rId8"/>
    <p:sldId id="275" r:id="rId9"/>
    <p:sldId id="280" r:id="rId10"/>
    <p:sldId id="279" r:id="rId11"/>
    <p:sldId id="281" r:id="rId12"/>
    <p:sldId id="282" r:id="rId13"/>
    <p:sldId id="283" r:id="rId14"/>
    <p:sldId id="260" r:id="rId15"/>
    <p:sldId id="261" r:id="rId16"/>
    <p:sldId id="262" r:id="rId17"/>
    <p:sldId id="265" r:id="rId18"/>
    <p:sldId id="266" r:id="rId19"/>
    <p:sldId id="259" r:id="rId20"/>
    <p:sldId id="263" r:id="rId21"/>
    <p:sldId id="264" r:id="rId22"/>
    <p:sldId id="272" r:id="rId23"/>
    <p:sldId id="273" r:id="rId24"/>
    <p:sldId id="274" r:id="rId25"/>
    <p:sldId id="271" r:id="rId26"/>
    <p:sldId id="276" r:id="rId27"/>
    <p:sldId id="277" r:id="rId28"/>
    <p:sldId id="278" r:id="rId29"/>
    <p:sldId id="284" r:id="rId30"/>
    <p:sldId id="285" r:id="rId31"/>
  </p:sldIdLst>
  <p:sldSz cx="9144000" cy="6858000" type="screen4x3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87" autoAdjust="0"/>
  </p:normalViewPr>
  <p:slideViewPr>
    <p:cSldViewPr snapToGrid="0" snapToObjects="1"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0F32E-E980-4A2E-B3D0-9DB2B63796F5}" type="datetimeFigureOut">
              <a:rPr lang="fr-CH" smtClean="0"/>
              <a:t>11.05.2015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DCB70-493A-480F-BDBA-1E283FC1031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8078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The Civil </a:t>
            </a:r>
            <a:r>
              <a:rPr lang="fr-FR" b="1" dirty="0" err="1"/>
              <a:t>W</a:t>
            </a:r>
            <a:r>
              <a:rPr lang="fr-FR" b="1" dirty="0" err="1" smtClean="0"/>
              <a:t>ar</a:t>
            </a:r>
            <a:r>
              <a:rPr lang="fr-FR" b="1" dirty="0" smtClean="0"/>
              <a:t> 1936-39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i="1" dirty="0" err="1" smtClean="0"/>
              <a:t>Democracy</a:t>
            </a:r>
            <a:r>
              <a:rPr lang="fr-FR" i="1" dirty="0" smtClean="0"/>
              <a:t> &amp; Civil </a:t>
            </a:r>
            <a:r>
              <a:rPr lang="fr-FR" i="1" dirty="0" err="1" smtClean="0"/>
              <a:t>War</a:t>
            </a:r>
            <a:r>
              <a:rPr lang="fr-FR" i="1" dirty="0" smtClean="0"/>
              <a:t> in Spain 1931-1939 – M </a:t>
            </a:r>
            <a:r>
              <a:rPr lang="fr-FR" i="1" dirty="0" err="1" smtClean="0"/>
              <a:t>Blinkhorn</a:t>
            </a:r>
            <a:r>
              <a:rPr lang="fr-FR" i="1" dirty="0" smtClean="0"/>
              <a:t>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624340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Franco the outsider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940" y="2070846"/>
            <a:ext cx="9062060" cy="4182035"/>
          </a:xfrm>
        </p:spPr>
        <p:txBody>
          <a:bodyPr/>
          <a:lstStyle/>
          <a:p>
            <a:r>
              <a:rPr lang="fr-FR" dirty="0" smtClean="0"/>
              <a:t>July 36 – Franco a </a:t>
            </a:r>
            <a:r>
              <a:rPr lang="fr-FR" dirty="0" err="1" smtClean="0"/>
              <a:t>late</a:t>
            </a:r>
            <a:r>
              <a:rPr lang="fr-FR" dirty="0" smtClean="0"/>
              <a:t> </a:t>
            </a:r>
            <a:r>
              <a:rPr lang="fr-FR" dirty="0" err="1" smtClean="0"/>
              <a:t>recruit</a:t>
            </a:r>
            <a:r>
              <a:rPr lang="fr-FR" dirty="0" smtClean="0"/>
              <a:t> to the Nat cause</a:t>
            </a:r>
          </a:p>
          <a:p>
            <a:r>
              <a:rPr lang="fr-FR" dirty="0" smtClean="0"/>
              <a:t>Sanjurjo </a:t>
            </a:r>
            <a:r>
              <a:rPr lang="fr-FR" dirty="0" err="1" smtClean="0"/>
              <a:t>seen</a:t>
            </a:r>
            <a:r>
              <a:rPr lang="fr-FR" dirty="0" smtClean="0"/>
              <a:t> as leader; </a:t>
            </a:r>
            <a:r>
              <a:rPr lang="fr-FR" dirty="0" err="1" smtClean="0"/>
              <a:t>Mola</a:t>
            </a:r>
            <a:r>
              <a:rPr lang="fr-FR" dirty="0" smtClean="0"/>
              <a:t>, the </a:t>
            </a:r>
            <a:r>
              <a:rPr lang="fr-FR" dirty="0" err="1" smtClean="0"/>
              <a:t>director</a:t>
            </a:r>
            <a:r>
              <a:rPr lang="fr-FR" dirty="0" smtClean="0"/>
              <a:t>; </a:t>
            </a:r>
            <a:r>
              <a:rPr lang="fr-FR" dirty="0" err="1" smtClean="0"/>
              <a:t>Goded</a:t>
            </a:r>
            <a:r>
              <a:rPr lang="fr-FR" dirty="0" smtClean="0"/>
              <a:t>, Catalan </a:t>
            </a:r>
            <a:r>
              <a:rPr lang="fr-FR" dirty="0" err="1" smtClean="0"/>
              <a:t>ally</a:t>
            </a:r>
            <a:endParaRPr lang="fr-FR" dirty="0" smtClean="0"/>
          </a:p>
          <a:p>
            <a:r>
              <a:rPr lang="fr-FR" dirty="0" smtClean="0"/>
              <a:t>F </a:t>
            </a:r>
            <a:r>
              <a:rPr lang="fr-FR" dirty="0" err="1" smtClean="0"/>
              <a:t>seen</a:t>
            </a:r>
            <a:r>
              <a:rPr lang="fr-FR" dirty="0" smtClean="0"/>
              <a:t> as </a:t>
            </a:r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young</a:t>
            </a:r>
            <a:r>
              <a:rPr lang="fr-FR" dirty="0" smtClean="0"/>
              <a:t> (44); </a:t>
            </a:r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cautious</a:t>
            </a:r>
            <a:r>
              <a:rPr lang="fr-FR" dirty="0"/>
              <a:t> </a:t>
            </a:r>
            <a:r>
              <a:rPr lang="fr-FR" dirty="0" smtClean="0"/>
              <a:t>- ‘Miss </a:t>
            </a:r>
            <a:r>
              <a:rPr lang="fr-FR" dirty="0" err="1" smtClean="0"/>
              <a:t>Canary</a:t>
            </a:r>
            <a:r>
              <a:rPr lang="fr-FR" dirty="0" smtClean="0"/>
              <a:t> </a:t>
            </a:r>
            <a:r>
              <a:rPr lang="fr-FR" dirty="0" err="1" smtClean="0"/>
              <a:t>Islands</a:t>
            </a:r>
            <a:r>
              <a:rPr lang="fr-FR" dirty="0" smtClean="0"/>
              <a:t>‘</a:t>
            </a:r>
          </a:p>
          <a:p>
            <a:r>
              <a:rPr lang="fr-FR" dirty="0" smtClean="0"/>
              <a:t>BUT fortune on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side</a:t>
            </a:r>
            <a:r>
              <a:rPr lang="fr-FR" dirty="0" smtClean="0"/>
              <a:t> – </a:t>
            </a:r>
            <a:r>
              <a:rPr lang="fr-FR" dirty="0" err="1" smtClean="0"/>
              <a:t>opponents</a:t>
            </a:r>
            <a:r>
              <a:rPr lang="fr-FR" dirty="0" smtClean="0"/>
              <a:t> </a:t>
            </a:r>
            <a:r>
              <a:rPr lang="fr-FR" dirty="0" err="1" smtClean="0"/>
              <a:t>saw</a:t>
            </a:r>
            <a:r>
              <a:rPr lang="fr-FR" dirty="0" smtClean="0"/>
              <a:t> ‘</a:t>
            </a:r>
            <a:r>
              <a:rPr lang="fr-FR" dirty="0" err="1" smtClean="0"/>
              <a:t>dirty</a:t>
            </a:r>
            <a:r>
              <a:rPr lang="fr-FR" dirty="0" smtClean="0"/>
              <a:t> tricks’</a:t>
            </a:r>
          </a:p>
          <a:p>
            <a:r>
              <a:rPr lang="fr-FR" dirty="0" smtClean="0"/>
              <a:t>Sanjurjo </a:t>
            </a:r>
            <a:r>
              <a:rPr lang="fr-FR" dirty="0" err="1" smtClean="0"/>
              <a:t>died</a:t>
            </a:r>
            <a:r>
              <a:rPr lang="fr-FR" dirty="0" smtClean="0"/>
              <a:t> in plane crash </a:t>
            </a:r>
            <a:r>
              <a:rPr lang="fr-FR" dirty="0" err="1" smtClean="0"/>
              <a:t>returning</a:t>
            </a:r>
            <a:r>
              <a:rPr lang="fr-FR" dirty="0" smtClean="0"/>
              <a:t> to Spain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Goded</a:t>
            </a:r>
            <a:r>
              <a:rPr lang="fr-FR" dirty="0" smtClean="0"/>
              <a:t> </a:t>
            </a:r>
            <a:r>
              <a:rPr lang="fr-FR" dirty="0" err="1" smtClean="0"/>
              <a:t>imprisoned</a:t>
            </a:r>
            <a:r>
              <a:rPr lang="fr-FR" dirty="0" smtClean="0"/>
              <a:t> &amp; </a:t>
            </a:r>
            <a:r>
              <a:rPr lang="fr-FR" dirty="0" err="1" smtClean="0"/>
              <a:t>executed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failed</a:t>
            </a:r>
            <a:r>
              <a:rPr lang="fr-FR" dirty="0" smtClean="0"/>
              <a:t> Barcelona </a:t>
            </a:r>
            <a:r>
              <a:rPr lang="fr-FR" dirty="0" err="1" smtClean="0"/>
              <a:t>rebellion</a:t>
            </a:r>
            <a:endParaRPr lang="fr-FR" dirty="0" smtClean="0"/>
          </a:p>
          <a:p>
            <a:r>
              <a:rPr lang="fr-FR" dirty="0" err="1" smtClean="0"/>
              <a:t>Mola</a:t>
            </a:r>
            <a:r>
              <a:rPr lang="fr-FR" dirty="0" smtClean="0"/>
              <a:t> </a:t>
            </a:r>
            <a:r>
              <a:rPr lang="fr-FR" dirty="0" err="1" smtClean="0"/>
              <a:t>seen</a:t>
            </a:r>
            <a:r>
              <a:rPr lang="fr-FR" dirty="0" smtClean="0"/>
              <a:t> as a </a:t>
            </a:r>
            <a:r>
              <a:rPr lang="fr-FR" dirty="0" err="1" smtClean="0"/>
              <a:t>Carlist</a:t>
            </a:r>
            <a:r>
              <a:rPr lang="fr-FR" dirty="0" smtClean="0"/>
              <a:t> and </a:t>
            </a:r>
            <a:r>
              <a:rPr lang="fr-FR" dirty="0" err="1" smtClean="0"/>
              <a:t>bogged</a:t>
            </a:r>
            <a:r>
              <a:rPr lang="fr-FR" dirty="0" smtClean="0"/>
              <a:t> down in N Spain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37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Rise of Franco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578" y="2070846"/>
            <a:ext cx="8747102" cy="4668096"/>
          </a:xfrm>
        </p:spPr>
        <p:txBody>
          <a:bodyPr>
            <a:normAutofit fontScale="92500"/>
          </a:bodyPr>
          <a:lstStyle/>
          <a:p>
            <a:r>
              <a:rPr lang="fr-FR" dirty="0" err="1" smtClean="0"/>
              <a:t>Franco’s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in the </a:t>
            </a:r>
            <a:r>
              <a:rPr lang="fr-FR" dirty="0" err="1" smtClean="0"/>
              <a:t>rebellion</a:t>
            </a:r>
            <a:r>
              <a:rPr lang="fr-FR" dirty="0" smtClean="0"/>
              <a:t> of central importance</a:t>
            </a:r>
          </a:p>
          <a:p>
            <a:r>
              <a:rPr lang="fr-FR" dirty="0" smtClean="0"/>
              <a:t>Commander of AA gave </a:t>
            </a:r>
            <a:r>
              <a:rPr lang="fr-FR" dirty="0" err="1" smtClean="0"/>
              <a:t>him</a:t>
            </a:r>
            <a:r>
              <a:rPr lang="fr-FR" dirty="0" smtClean="0"/>
              <a:t> </a:t>
            </a:r>
            <a:r>
              <a:rPr lang="fr-FR" dirty="0" err="1" smtClean="0"/>
              <a:t>prominence</a:t>
            </a:r>
            <a:endParaRPr lang="fr-FR" dirty="0" smtClean="0"/>
          </a:p>
          <a:p>
            <a:r>
              <a:rPr lang="fr-FR" dirty="0" err="1" smtClean="0"/>
              <a:t>Especially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first </a:t>
            </a:r>
            <a:r>
              <a:rPr lang="fr-FR" dirty="0" err="1" smtClean="0"/>
              <a:t>wave</a:t>
            </a:r>
            <a:r>
              <a:rPr lang="fr-FR" dirty="0" smtClean="0"/>
              <a:t> of rebellions </a:t>
            </a:r>
            <a:r>
              <a:rPr lang="fr-FR" dirty="0" err="1" smtClean="0"/>
              <a:t>stalled</a:t>
            </a:r>
            <a:endParaRPr lang="fr-FR" dirty="0" smtClean="0"/>
          </a:p>
          <a:p>
            <a:r>
              <a:rPr lang="fr-FR" dirty="0" smtClean="0"/>
              <a:t>AA vital </a:t>
            </a:r>
            <a:r>
              <a:rPr lang="fr-FR" dirty="0" err="1" smtClean="0"/>
              <a:t>now</a:t>
            </a:r>
            <a:r>
              <a:rPr lang="fr-FR" dirty="0" smtClean="0"/>
              <a:t> to </a:t>
            </a:r>
            <a:r>
              <a:rPr lang="fr-FR" dirty="0" err="1" smtClean="0"/>
              <a:t>Nationalist</a:t>
            </a:r>
            <a:r>
              <a:rPr lang="fr-FR" dirty="0" smtClean="0"/>
              <a:t> offensive – </a:t>
            </a:r>
            <a:r>
              <a:rPr lang="fr-FR" dirty="0" err="1" smtClean="0"/>
              <a:t>proven</a:t>
            </a:r>
            <a:r>
              <a:rPr lang="fr-FR" dirty="0" smtClean="0"/>
              <a:t> </a:t>
            </a:r>
            <a:r>
              <a:rPr lang="fr-FR" dirty="0" err="1" smtClean="0"/>
              <a:t>late</a:t>
            </a:r>
            <a:r>
              <a:rPr lang="fr-FR" dirty="0" smtClean="0"/>
              <a:t> 36 on…</a:t>
            </a:r>
          </a:p>
          <a:p>
            <a:r>
              <a:rPr lang="fr-FR" dirty="0" smtClean="0"/>
              <a:t>AA </a:t>
            </a:r>
            <a:r>
              <a:rPr lang="fr-FR" dirty="0" err="1" smtClean="0"/>
              <a:t>airlift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Sp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provided</a:t>
            </a:r>
            <a:r>
              <a:rPr lang="fr-FR" dirty="0" smtClean="0"/>
              <a:t> F w/intro to AH &amp; </a:t>
            </a:r>
            <a:r>
              <a:rPr lang="fr-FR" dirty="0" err="1" smtClean="0"/>
              <a:t>Muss</a:t>
            </a:r>
            <a:endParaRPr lang="fr-FR" dirty="0" smtClean="0"/>
          </a:p>
          <a:p>
            <a:r>
              <a:rPr lang="fr-FR" dirty="0" err="1" smtClean="0"/>
              <a:t>Only</a:t>
            </a:r>
            <a:r>
              <a:rPr lang="fr-FR" dirty="0" smtClean="0"/>
              <a:t> Nat General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connection</a:t>
            </a:r>
            <a:endParaRPr lang="fr-FR" dirty="0" smtClean="0"/>
          </a:p>
          <a:p>
            <a:r>
              <a:rPr lang="fr-FR" dirty="0" smtClean="0"/>
              <a:t>28 Sept 36 – F </a:t>
            </a:r>
            <a:r>
              <a:rPr lang="fr-FR" dirty="0" err="1" smtClean="0"/>
              <a:t>chosen</a:t>
            </a:r>
            <a:r>
              <a:rPr lang="fr-FR" dirty="0" smtClean="0"/>
              <a:t> as </a:t>
            </a:r>
            <a:r>
              <a:rPr lang="fr-FR" dirty="0" err="1" smtClean="0"/>
              <a:t>Generalisimo</a:t>
            </a:r>
            <a:r>
              <a:rPr lang="fr-FR" dirty="0" smtClean="0"/>
              <a:t>/Head of </a:t>
            </a:r>
            <a:r>
              <a:rPr lang="fr-FR" dirty="0" err="1" smtClean="0"/>
              <a:t>Govt</a:t>
            </a:r>
            <a:r>
              <a:rPr lang="fr-FR" dirty="0" smtClean="0"/>
              <a:t> of </a:t>
            </a:r>
            <a:r>
              <a:rPr lang="fr-FR" dirty="0" err="1" smtClean="0"/>
              <a:t>Sp</a:t>
            </a:r>
            <a:r>
              <a:rPr lang="fr-FR" dirty="0" smtClean="0"/>
              <a:t> state</a:t>
            </a:r>
          </a:p>
          <a:p>
            <a:r>
              <a:rPr lang="fr-FR" dirty="0" smtClean="0"/>
              <a:t>Mil/</a:t>
            </a:r>
            <a:r>
              <a:rPr lang="fr-FR" dirty="0" err="1" smtClean="0"/>
              <a:t>pol</a:t>
            </a:r>
            <a:r>
              <a:rPr lang="fr-FR" dirty="0" smtClean="0"/>
              <a:t> power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to </a:t>
            </a:r>
            <a:r>
              <a:rPr lang="fr-FR" dirty="0" err="1" smtClean="0"/>
              <a:t>stay</a:t>
            </a:r>
            <a:r>
              <a:rPr lang="fr-FR" dirty="0" smtClean="0"/>
              <a:t> in </a:t>
            </a:r>
            <a:r>
              <a:rPr lang="fr-FR" dirty="0" err="1" smtClean="0"/>
              <a:t>his</a:t>
            </a:r>
            <a:r>
              <a:rPr lang="fr-FR" dirty="0" smtClean="0"/>
              <a:t> hands for 39 </a:t>
            </a:r>
            <a:r>
              <a:rPr lang="fr-FR" dirty="0" err="1" smtClean="0"/>
              <a:t>years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2127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Nationalist</a:t>
            </a:r>
            <a:r>
              <a:rPr lang="fr-FR" dirty="0" smtClean="0"/>
              <a:t> </a:t>
            </a:r>
            <a:r>
              <a:rPr lang="fr-FR" dirty="0" err="1" smtClean="0"/>
              <a:t>rivals</a:t>
            </a:r>
            <a:r>
              <a:rPr lang="fr-FR" dirty="0" smtClean="0"/>
              <a:t> to Franco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to deal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Nationalist</a:t>
            </a:r>
            <a:r>
              <a:rPr lang="fr-FR" dirty="0" smtClean="0"/>
              <a:t> </a:t>
            </a:r>
            <a:r>
              <a:rPr lang="fr-FR" dirty="0" err="1" smtClean="0"/>
              <a:t>powerbases</a:t>
            </a:r>
            <a:endParaRPr lang="fr-FR" dirty="0" smtClean="0"/>
          </a:p>
          <a:p>
            <a:r>
              <a:rPr lang="fr-FR" dirty="0" smtClean="0"/>
              <a:t>Independent </a:t>
            </a:r>
            <a:r>
              <a:rPr lang="fr-FR" dirty="0" err="1" smtClean="0"/>
              <a:t>movements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as </a:t>
            </a:r>
            <a:r>
              <a:rPr lang="fr-FR" dirty="0" err="1" smtClean="0"/>
              <a:t>Carlists</a:t>
            </a:r>
            <a:r>
              <a:rPr lang="fr-FR" dirty="0" smtClean="0"/>
              <a:t>; </a:t>
            </a:r>
            <a:r>
              <a:rPr lang="fr-FR" dirty="0" err="1"/>
              <a:t>F</a:t>
            </a:r>
            <a:r>
              <a:rPr lang="fr-FR" dirty="0" err="1" smtClean="0"/>
              <a:t>alange</a:t>
            </a:r>
            <a:endParaRPr lang="fr-FR" dirty="0" smtClean="0"/>
          </a:p>
          <a:p>
            <a:r>
              <a:rPr lang="fr-FR" dirty="0" err="1" smtClean="0"/>
              <a:t>Carlists</a:t>
            </a:r>
            <a:r>
              <a:rPr lang="fr-FR" dirty="0" smtClean="0"/>
              <a:t> – </a:t>
            </a:r>
            <a:r>
              <a:rPr lang="fr-FR" dirty="0" err="1" smtClean="0"/>
              <a:t>selective</a:t>
            </a:r>
            <a:r>
              <a:rPr lang="fr-FR" dirty="0" smtClean="0"/>
              <a:t> – conservative; </a:t>
            </a:r>
            <a:r>
              <a:rPr lang="fr-FR" dirty="0" err="1" smtClean="0"/>
              <a:t>Catholic</a:t>
            </a:r>
            <a:endParaRPr lang="fr-FR" dirty="0" smtClean="0"/>
          </a:p>
          <a:p>
            <a:r>
              <a:rPr lang="fr-FR" dirty="0" err="1"/>
              <a:t>F</a:t>
            </a:r>
            <a:r>
              <a:rPr lang="fr-FR" dirty="0" err="1" smtClean="0"/>
              <a:t>alange</a:t>
            </a:r>
            <a:r>
              <a:rPr lang="fr-FR" dirty="0" smtClean="0"/>
              <a:t> – </a:t>
            </a:r>
            <a:r>
              <a:rPr lang="fr-FR" dirty="0" err="1" smtClean="0"/>
              <a:t>populist</a:t>
            </a:r>
            <a:r>
              <a:rPr lang="fr-FR" dirty="0" smtClean="0"/>
              <a:t> – </a:t>
            </a:r>
            <a:r>
              <a:rPr lang="fr-FR" dirty="0" err="1" smtClean="0"/>
              <a:t>allcomers</a:t>
            </a:r>
            <a:r>
              <a:rPr lang="fr-FR" dirty="0" smtClean="0"/>
              <a:t> in </a:t>
            </a:r>
            <a:r>
              <a:rPr lang="fr-FR" dirty="0" err="1" smtClean="0"/>
              <a:t>their</a:t>
            </a:r>
            <a:r>
              <a:rPr lang="fr-FR" dirty="0" smtClean="0"/>
              <a:t> 10 000s</a:t>
            </a:r>
          </a:p>
          <a:p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err="1" smtClean="0"/>
              <a:t>rivals</a:t>
            </a:r>
            <a:r>
              <a:rPr lang="fr-FR" dirty="0" smtClean="0"/>
              <a:t> for </a:t>
            </a:r>
            <a:r>
              <a:rPr lang="fr-FR" dirty="0" err="1" smtClean="0"/>
              <a:t>Nationalist</a:t>
            </a:r>
            <a:r>
              <a:rPr lang="fr-FR" dirty="0" smtClean="0"/>
              <a:t> Head of State</a:t>
            </a:r>
          </a:p>
          <a:p>
            <a:r>
              <a:rPr lang="fr-FR" dirty="0" smtClean="0"/>
              <a:t>Division </a:t>
            </a:r>
            <a:r>
              <a:rPr lang="fr-FR" dirty="0" err="1" smtClean="0"/>
              <a:t>damaging</a:t>
            </a:r>
            <a:r>
              <a:rPr lang="fr-FR" dirty="0" smtClean="0"/>
              <a:t> to the </a:t>
            </a:r>
            <a:r>
              <a:rPr lang="fr-FR" dirty="0" err="1" smtClean="0"/>
              <a:t>war</a:t>
            </a:r>
            <a:r>
              <a:rPr lang="fr-FR" dirty="0" smtClean="0"/>
              <a:t> effort</a:t>
            </a:r>
          </a:p>
          <a:p>
            <a:r>
              <a:rPr lang="fr-FR" dirty="0" err="1"/>
              <a:t>M</a:t>
            </a:r>
            <a:r>
              <a:rPr lang="fr-FR" dirty="0" err="1" smtClean="0"/>
              <a:t>odels</a:t>
            </a:r>
            <a:r>
              <a:rPr lang="fr-FR" dirty="0" smtClean="0"/>
              <a:t> for post-</a:t>
            </a:r>
            <a:r>
              <a:rPr lang="fr-FR" dirty="0" err="1" smtClean="0"/>
              <a:t>war</a:t>
            </a:r>
            <a:r>
              <a:rPr lang="fr-FR" dirty="0" smtClean="0"/>
              <a:t> Spain – I&amp;G SPS; </a:t>
            </a:r>
            <a:r>
              <a:rPr lang="fr-FR" dirty="0" err="1" smtClean="0"/>
              <a:t>totalitarian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444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Consolidation of Franco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4850" y="2070846"/>
            <a:ext cx="8747103" cy="465785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1</a:t>
            </a:r>
            <a:r>
              <a:rPr lang="fr-FR" dirty="0" smtClean="0"/>
              <a:t>936-7 </a:t>
            </a:r>
            <a:r>
              <a:rPr lang="fr-FR" dirty="0" err="1" smtClean="0"/>
              <a:t>winter</a:t>
            </a:r>
            <a:r>
              <a:rPr lang="fr-FR" dirty="0" smtClean="0"/>
              <a:t> – Franco </a:t>
            </a:r>
            <a:r>
              <a:rPr lang="fr-FR" dirty="0" err="1" smtClean="0"/>
              <a:t>consolidates</a:t>
            </a:r>
            <a:r>
              <a:rPr lang="fr-FR" dirty="0" smtClean="0"/>
              <a:t> position</a:t>
            </a:r>
          </a:p>
          <a:p>
            <a:r>
              <a:rPr lang="fr-FR" dirty="0" smtClean="0"/>
              <a:t>R/w </a:t>
            </a:r>
            <a:r>
              <a:rPr lang="fr-FR" dirty="0" err="1" smtClean="0"/>
              <a:t>militias</a:t>
            </a:r>
            <a:r>
              <a:rPr lang="fr-FR" dirty="0" smtClean="0"/>
              <a:t> </a:t>
            </a:r>
            <a:r>
              <a:rPr lang="fr-FR" dirty="0" err="1" smtClean="0"/>
              <a:t>brought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army</a:t>
            </a:r>
            <a:r>
              <a:rPr lang="fr-FR" dirty="0" smtClean="0"/>
              <a:t> control</a:t>
            </a:r>
          </a:p>
          <a:p>
            <a:r>
              <a:rPr lang="fr-FR" dirty="0" smtClean="0"/>
              <a:t>Rival </a:t>
            </a:r>
            <a:r>
              <a:rPr lang="fr-FR" dirty="0" err="1" smtClean="0"/>
              <a:t>pol</a:t>
            </a:r>
            <a:r>
              <a:rPr lang="fr-FR" dirty="0" smtClean="0"/>
              <a:t> </a:t>
            </a:r>
            <a:r>
              <a:rPr lang="fr-FR" dirty="0" err="1" smtClean="0"/>
              <a:t>movements</a:t>
            </a:r>
            <a:r>
              <a:rPr lang="fr-FR" dirty="0" smtClean="0"/>
              <a:t> </a:t>
            </a:r>
            <a:r>
              <a:rPr lang="fr-FR" dirty="0" err="1"/>
              <a:t>divided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no </a:t>
            </a:r>
            <a:r>
              <a:rPr lang="fr-FR" dirty="0" err="1"/>
              <a:t>emerging</a:t>
            </a:r>
            <a:r>
              <a:rPr lang="fr-FR" dirty="0"/>
              <a:t> </a:t>
            </a:r>
            <a:r>
              <a:rPr lang="fr-FR" dirty="0" smtClean="0"/>
              <a:t>leaders</a:t>
            </a:r>
          </a:p>
          <a:p>
            <a:r>
              <a:rPr lang="fr-FR" dirty="0" err="1" smtClean="0"/>
              <a:t>Nov</a:t>
            </a:r>
            <a:r>
              <a:rPr lang="fr-FR" dirty="0" smtClean="0"/>
              <a:t> 36 - </a:t>
            </a:r>
            <a:r>
              <a:rPr lang="fr-FR" dirty="0" err="1" smtClean="0"/>
              <a:t>Falange</a:t>
            </a:r>
            <a:r>
              <a:rPr lang="fr-FR" dirty="0" smtClean="0"/>
              <a:t> </a:t>
            </a:r>
            <a:r>
              <a:rPr lang="fr-FR" dirty="0" err="1" smtClean="0"/>
              <a:t>leaderless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Primo de Rivera </a:t>
            </a:r>
            <a:r>
              <a:rPr lang="fr-FR" dirty="0" err="1" smtClean="0"/>
              <a:t>executed</a:t>
            </a:r>
            <a:endParaRPr lang="fr-FR" dirty="0" smtClean="0"/>
          </a:p>
          <a:p>
            <a:r>
              <a:rPr lang="fr-FR" dirty="0" err="1" smtClean="0"/>
              <a:t>Dec</a:t>
            </a:r>
            <a:r>
              <a:rPr lang="fr-FR" dirty="0" smtClean="0"/>
              <a:t> 36 - </a:t>
            </a:r>
            <a:r>
              <a:rPr lang="fr-FR" dirty="0" err="1" smtClean="0"/>
              <a:t>Carlist</a:t>
            </a:r>
            <a:r>
              <a:rPr lang="fr-FR" dirty="0" smtClean="0"/>
              <a:t> leader </a:t>
            </a:r>
            <a:r>
              <a:rPr lang="fr-FR" dirty="0" err="1" smtClean="0"/>
              <a:t>Fal</a:t>
            </a:r>
            <a:r>
              <a:rPr lang="fr-FR" dirty="0" smtClean="0"/>
              <a:t> </a:t>
            </a:r>
            <a:r>
              <a:rPr lang="fr-FR" dirty="0" err="1" smtClean="0"/>
              <a:t>Conde</a:t>
            </a:r>
            <a:r>
              <a:rPr lang="fr-FR" dirty="0" smtClean="0"/>
              <a:t> </a:t>
            </a:r>
            <a:r>
              <a:rPr lang="fr-FR" dirty="0" err="1" smtClean="0"/>
              <a:t>exiled</a:t>
            </a:r>
            <a:r>
              <a:rPr lang="fr-FR" dirty="0" smtClean="0"/>
              <a:t> by Franco</a:t>
            </a:r>
          </a:p>
          <a:p>
            <a:r>
              <a:rPr lang="fr-FR" dirty="0" smtClean="0"/>
              <a:t>19 </a:t>
            </a:r>
            <a:r>
              <a:rPr lang="fr-FR" dirty="0" err="1"/>
              <a:t>A</a:t>
            </a:r>
            <a:r>
              <a:rPr lang="fr-FR" dirty="0" err="1" smtClean="0"/>
              <a:t>pr</a:t>
            </a:r>
            <a:r>
              <a:rPr lang="fr-FR" dirty="0" smtClean="0"/>
              <a:t> 37 – </a:t>
            </a:r>
            <a:r>
              <a:rPr lang="fr-FR" dirty="0" err="1" smtClean="0"/>
              <a:t>Decree</a:t>
            </a:r>
            <a:r>
              <a:rPr lang="fr-FR" dirty="0" smtClean="0"/>
              <a:t> of Unification – est single party of Nat </a:t>
            </a:r>
            <a:r>
              <a:rPr lang="fr-FR" dirty="0" err="1" smtClean="0"/>
              <a:t>Sp</a:t>
            </a:r>
            <a:endParaRPr lang="fr-FR" dirty="0" smtClean="0"/>
          </a:p>
          <a:p>
            <a:r>
              <a:rPr lang="fr-FR" dirty="0" smtClean="0"/>
              <a:t>FET </a:t>
            </a:r>
            <a:r>
              <a:rPr lang="fr-FR" dirty="0" err="1" smtClean="0"/>
              <a:t>combined</a:t>
            </a:r>
            <a:r>
              <a:rPr lang="fr-FR" dirty="0" smtClean="0"/>
              <a:t> </a:t>
            </a:r>
            <a:r>
              <a:rPr lang="fr-FR" dirty="0" err="1"/>
              <a:t>F</a:t>
            </a:r>
            <a:r>
              <a:rPr lang="fr-FR" dirty="0" err="1" smtClean="0"/>
              <a:t>alange</a:t>
            </a:r>
            <a:r>
              <a:rPr lang="fr-FR" dirty="0" smtClean="0"/>
              <a:t>; </a:t>
            </a:r>
            <a:r>
              <a:rPr lang="fr-FR" dirty="0" err="1" smtClean="0"/>
              <a:t>Carlists</a:t>
            </a:r>
            <a:r>
              <a:rPr lang="fr-FR" dirty="0" smtClean="0"/>
              <a:t>; </a:t>
            </a:r>
            <a:r>
              <a:rPr lang="fr-FR" dirty="0" err="1" smtClean="0"/>
              <a:t>independent</a:t>
            </a:r>
            <a:r>
              <a:rPr lang="fr-FR" dirty="0" smtClean="0"/>
              <a:t> </a:t>
            </a:r>
            <a:r>
              <a:rPr lang="fr-FR" dirty="0" err="1" smtClean="0"/>
              <a:t>militias</a:t>
            </a:r>
            <a:endParaRPr lang="fr-FR" dirty="0" smtClean="0"/>
          </a:p>
          <a:p>
            <a:r>
              <a:rPr lang="fr-FR" dirty="0" smtClean="0"/>
              <a:t>Jan 38 – </a:t>
            </a:r>
            <a:r>
              <a:rPr lang="fr-FR" dirty="0" err="1" smtClean="0"/>
              <a:t>Nationalist</a:t>
            </a:r>
            <a:r>
              <a:rPr lang="fr-FR" dirty="0" smtClean="0"/>
              <a:t> Cabinet </a:t>
            </a:r>
            <a:r>
              <a:rPr lang="fr-FR" dirty="0" err="1" smtClean="0"/>
              <a:t>appointed</a:t>
            </a:r>
            <a:endParaRPr lang="fr-FR" dirty="0" smtClean="0"/>
          </a:p>
          <a:p>
            <a:r>
              <a:rPr lang="fr-FR" dirty="0" smtClean="0"/>
              <a:t>All </a:t>
            </a:r>
            <a:r>
              <a:rPr lang="fr-FR" dirty="0" err="1" smtClean="0"/>
              <a:t>features</a:t>
            </a:r>
            <a:r>
              <a:rPr lang="fr-FR" dirty="0" smtClean="0"/>
              <a:t> of post-</a:t>
            </a:r>
            <a:r>
              <a:rPr lang="fr-FR" dirty="0" err="1" smtClean="0"/>
              <a:t>war</a:t>
            </a:r>
            <a:r>
              <a:rPr lang="fr-FR" dirty="0" smtClean="0"/>
              <a:t> Franco </a:t>
            </a:r>
            <a:r>
              <a:rPr lang="fr-FR" dirty="0" err="1" smtClean="0"/>
              <a:t>dictatorship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in place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7923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Espace réservé pour une image  8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-2907" b="-2907"/>
          <a:stretch/>
        </p:blipFill>
        <p:spPr>
          <a:xfrm rot="21414040">
            <a:off x="509976" y="219480"/>
            <a:ext cx="8381545" cy="6392962"/>
          </a:xfrm>
        </p:spPr>
      </p:pic>
    </p:spTree>
    <p:extLst>
      <p:ext uri="{BB962C8B-B14F-4D97-AF65-F5344CB8AC3E}">
        <p14:creationId xmlns:p14="http://schemas.microsoft.com/office/powerpoint/2010/main" val="2886130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Military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5171" y="2070846"/>
            <a:ext cx="8432054" cy="4182035"/>
          </a:xfrm>
        </p:spPr>
        <p:txBody>
          <a:bodyPr/>
          <a:lstStyle/>
          <a:p>
            <a:r>
              <a:rPr lang="fr-FR" i="1" dirty="0" smtClean="0"/>
              <a:t>Coup d’état</a:t>
            </a:r>
            <a:r>
              <a:rPr lang="fr-FR" dirty="0" smtClean="0"/>
              <a:t> </a:t>
            </a:r>
            <a:r>
              <a:rPr lang="fr-FR" dirty="0" err="1" smtClean="0"/>
              <a:t>depend</a:t>
            </a:r>
            <a:r>
              <a:rPr lang="fr-FR" dirty="0" smtClean="0"/>
              <a:t> on timing, </a:t>
            </a:r>
            <a:r>
              <a:rPr lang="fr-FR" dirty="0" err="1" smtClean="0"/>
              <a:t>daring</a:t>
            </a:r>
            <a:r>
              <a:rPr lang="fr-FR" dirty="0" smtClean="0"/>
              <a:t>, </a:t>
            </a:r>
            <a:r>
              <a:rPr lang="fr-FR" dirty="0" err="1" smtClean="0"/>
              <a:t>luck</a:t>
            </a:r>
            <a:r>
              <a:rPr lang="fr-FR" dirty="0" smtClean="0"/>
              <a:t> &amp; </a:t>
            </a:r>
            <a:r>
              <a:rPr lang="fr-FR" dirty="0" err="1" smtClean="0"/>
              <a:t>prep</a:t>
            </a:r>
            <a:endParaRPr lang="fr-FR" dirty="0" smtClean="0"/>
          </a:p>
          <a:p>
            <a:r>
              <a:rPr lang="fr-FR" dirty="0" smtClean="0"/>
              <a:t>CW </a:t>
            </a:r>
            <a:r>
              <a:rPr lang="fr-FR" dirty="0" err="1" smtClean="0"/>
              <a:t>depends</a:t>
            </a:r>
            <a:r>
              <a:rPr lang="fr-FR" dirty="0" smtClean="0"/>
              <a:t> on distribution of mil, </a:t>
            </a:r>
            <a:r>
              <a:rPr lang="fr-FR" dirty="0" err="1" smtClean="0"/>
              <a:t>ec</a:t>
            </a:r>
            <a:r>
              <a:rPr lang="fr-FR" dirty="0" smtClean="0"/>
              <a:t> &amp; </a:t>
            </a:r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endParaRPr lang="fr-FR" dirty="0" smtClean="0"/>
          </a:p>
          <a:p>
            <a:r>
              <a:rPr lang="fr-FR" dirty="0" err="1" smtClean="0"/>
              <a:t>Rebellion</a:t>
            </a:r>
            <a:r>
              <a:rPr lang="fr-FR" dirty="0" smtClean="0"/>
              <a:t> </a:t>
            </a:r>
            <a:r>
              <a:rPr lang="fr-FR" dirty="0" err="1" smtClean="0"/>
              <a:t>mainly</a:t>
            </a:r>
            <a:r>
              <a:rPr lang="fr-FR" dirty="0" smtClean="0"/>
              <a:t> </a:t>
            </a:r>
            <a:r>
              <a:rPr lang="fr-FR" dirty="0" err="1" smtClean="0"/>
              <a:t>military</a:t>
            </a:r>
            <a:r>
              <a:rPr lang="fr-FR" dirty="0" smtClean="0"/>
              <a:t>, but not all </a:t>
            </a:r>
            <a:r>
              <a:rPr lang="fr-FR" dirty="0" err="1" smtClean="0"/>
              <a:t>military</a:t>
            </a:r>
            <a:r>
              <a:rPr lang="fr-FR" dirty="0" smtClean="0"/>
              <a:t> </a:t>
            </a:r>
            <a:r>
              <a:rPr lang="fr-FR" dirty="0" err="1" smtClean="0"/>
              <a:t>rebelled</a:t>
            </a:r>
            <a:endParaRPr lang="fr-FR" dirty="0" smtClean="0"/>
          </a:p>
          <a:p>
            <a:r>
              <a:rPr lang="fr-FR" dirty="0" smtClean="0"/>
              <a:t>70-75% </a:t>
            </a:r>
            <a:r>
              <a:rPr lang="fr-FR" dirty="0" err="1" smtClean="0"/>
              <a:t>generals</a:t>
            </a:r>
            <a:r>
              <a:rPr lang="fr-FR" dirty="0" smtClean="0"/>
              <a:t> and </a:t>
            </a:r>
            <a:r>
              <a:rPr lang="fr-FR" dirty="0" err="1" smtClean="0"/>
              <a:t>majority</a:t>
            </a:r>
            <a:r>
              <a:rPr lang="fr-FR" dirty="0"/>
              <a:t> </a:t>
            </a:r>
            <a:r>
              <a:rPr lang="fr-FR" dirty="0" smtClean="0"/>
              <a:t>colonels loyal to </a:t>
            </a:r>
            <a:r>
              <a:rPr lang="fr-FR" dirty="0" err="1" smtClean="0"/>
              <a:t>Republic</a:t>
            </a:r>
            <a:endParaRPr lang="fr-FR" dirty="0" smtClean="0"/>
          </a:p>
          <a:p>
            <a:r>
              <a:rPr lang="fr-FR" dirty="0" err="1" smtClean="0"/>
              <a:t>Vast</a:t>
            </a:r>
            <a:r>
              <a:rPr lang="fr-FR" dirty="0" smtClean="0"/>
              <a:t> </a:t>
            </a:r>
            <a:r>
              <a:rPr lang="fr-FR" dirty="0" err="1" smtClean="0"/>
              <a:t>majority</a:t>
            </a:r>
            <a:r>
              <a:rPr lang="fr-FR" dirty="0" smtClean="0"/>
              <a:t> of </a:t>
            </a:r>
            <a:r>
              <a:rPr lang="fr-FR" dirty="0" err="1" smtClean="0"/>
              <a:t>younger</a:t>
            </a:r>
            <a:r>
              <a:rPr lang="fr-FR" dirty="0" smtClean="0"/>
              <a:t> </a:t>
            </a:r>
            <a:r>
              <a:rPr lang="fr-FR" dirty="0" err="1" smtClean="0"/>
              <a:t>officers</a:t>
            </a:r>
            <a:r>
              <a:rPr lang="fr-FR" dirty="0" smtClean="0"/>
              <a:t> </a:t>
            </a:r>
            <a:r>
              <a:rPr lang="fr-FR" dirty="0" err="1" smtClean="0"/>
              <a:t>joined</a:t>
            </a:r>
            <a:r>
              <a:rPr lang="fr-FR" dirty="0" smtClean="0"/>
              <a:t> </a:t>
            </a:r>
            <a:r>
              <a:rPr lang="fr-FR" dirty="0" err="1" smtClean="0"/>
              <a:t>rebellion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80508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212" y="79468"/>
            <a:ext cx="8864132" cy="1417638"/>
          </a:xfrm>
        </p:spPr>
        <p:txBody>
          <a:bodyPr/>
          <a:lstStyle/>
          <a:p>
            <a:r>
              <a:rPr lang="fr-FR" dirty="0" smtClean="0"/>
              <a:t>July 1936 mil forces &amp; </a:t>
            </a:r>
            <a:r>
              <a:rPr lang="fr-FR" dirty="0" err="1" smtClean="0"/>
              <a:t>resources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Republican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353518" y="2649071"/>
            <a:ext cx="4069256" cy="4015792"/>
          </a:xfrm>
        </p:spPr>
        <p:txBody>
          <a:bodyPr/>
          <a:lstStyle/>
          <a:p>
            <a:r>
              <a:rPr lang="fr-FR" dirty="0" smtClean="0"/>
              <a:t>55 </a:t>
            </a:r>
            <a:r>
              <a:rPr lang="fr-FR" dirty="0"/>
              <a:t>000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 smtClean="0"/>
              <a:t>mainland</a:t>
            </a:r>
            <a:r>
              <a:rPr lang="fr-FR" dirty="0" smtClean="0"/>
              <a:t> </a:t>
            </a:r>
            <a:r>
              <a:rPr lang="fr-FR" dirty="0" err="1" smtClean="0"/>
              <a:t>army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41 000 </a:t>
            </a:r>
            <a:r>
              <a:rPr lang="fr-FR" dirty="0" err="1" smtClean="0"/>
              <a:t>armed</a:t>
            </a:r>
            <a:r>
              <a:rPr lang="fr-FR" dirty="0" smtClean="0"/>
              <a:t> police</a:t>
            </a:r>
          </a:p>
          <a:p>
            <a:r>
              <a:rPr lang="fr-FR" dirty="0" smtClean="0"/>
              <a:t>60% air force</a:t>
            </a:r>
          </a:p>
          <a:p>
            <a:r>
              <a:rPr lang="fr-FR" dirty="0" err="1" smtClean="0"/>
              <a:t>Majority</a:t>
            </a:r>
            <a:r>
              <a:rPr lang="fr-FR" dirty="0" smtClean="0"/>
              <a:t> </a:t>
            </a:r>
            <a:r>
              <a:rPr lang="fr-FR" dirty="0" err="1" smtClean="0"/>
              <a:t>navy</a:t>
            </a:r>
            <a:r>
              <a:rPr lang="fr-FR" dirty="0" smtClean="0"/>
              <a:t> support</a:t>
            </a:r>
          </a:p>
          <a:p>
            <a:r>
              <a:rPr lang="fr-FR" dirty="0" smtClean="0"/>
              <a:t>Gold &amp; </a:t>
            </a:r>
            <a:r>
              <a:rPr lang="fr-FR" dirty="0" err="1" smtClean="0"/>
              <a:t>silver</a:t>
            </a:r>
            <a:r>
              <a:rPr lang="fr-FR" dirty="0" smtClean="0"/>
              <a:t> </a:t>
            </a:r>
            <a:r>
              <a:rPr lang="fr-FR" dirty="0" err="1" smtClean="0"/>
              <a:t>reserves</a:t>
            </a:r>
            <a:r>
              <a:rPr lang="fr-FR" dirty="0" smtClean="0"/>
              <a:t> of </a:t>
            </a:r>
            <a:r>
              <a:rPr lang="fr-FR" dirty="0" err="1" smtClean="0"/>
              <a:t>BoS</a:t>
            </a:r>
            <a:endParaRPr lang="fr-FR" dirty="0" smtClean="0"/>
          </a:p>
          <a:p>
            <a:r>
              <a:rPr lang="fr-FR" dirty="0" err="1" smtClean="0"/>
              <a:t>Ind</a:t>
            </a:r>
            <a:r>
              <a:rPr lang="fr-FR" dirty="0" smtClean="0"/>
              <a:t> </a:t>
            </a:r>
            <a:r>
              <a:rPr lang="fr-FR" dirty="0" err="1" smtClean="0"/>
              <a:t>heartlands</a:t>
            </a:r>
            <a:r>
              <a:rPr lang="fr-FR" dirty="0" smtClean="0"/>
              <a:t> &amp; Basque </a:t>
            </a:r>
            <a:r>
              <a:rPr lang="fr-FR" dirty="0" err="1" smtClean="0"/>
              <a:t>coast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err="1" smtClean="0"/>
              <a:t>Nationalist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4157588" cy="4015792"/>
          </a:xfrm>
        </p:spPr>
        <p:txBody>
          <a:bodyPr>
            <a:normAutofit/>
          </a:bodyPr>
          <a:lstStyle/>
          <a:p>
            <a:r>
              <a:rPr lang="fr-FR" dirty="0"/>
              <a:t>62 000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 smtClean="0"/>
              <a:t>mainland</a:t>
            </a:r>
            <a:r>
              <a:rPr lang="fr-FR" dirty="0" smtClean="0"/>
              <a:t> </a:t>
            </a:r>
            <a:r>
              <a:rPr lang="fr-FR" dirty="0" err="1" smtClean="0"/>
              <a:t>army</a:t>
            </a:r>
            <a:r>
              <a:rPr lang="fr-FR" dirty="0" smtClean="0"/>
              <a:t> </a:t>
            </a:r>
          </a:p>
          <a:p>
            <a:r>
              <a:rPr lang="fr-FR" dirty="0" smtClean="0"/>
              <a:t>24 000 </a:t>
            </a:r>
            <a:r>
              <a:rPr lang="fr-FR" dirty="0" err="1" smtClean="0"/>
              <a:t>Army</a:t>
            </a:r>
            <a:r>
              <a:rPr lang="fr-FR" dirty="0" smtClean="0"/>
              <a:t> of </a:t>
            </a:r>
            <a:r>
              <a:rPr lang="fr-FR" dirty="0" err="1" smtClean="0"/>
              <a:t>Africa</a:t>
            </a:r>
            <a:r>
              <a:rPr lang="fr-FR" dirty="0" smtClean="0"/>
              <a:t> (F)</a:t>
            </a:r>
          </a:p>
          <a:p>
            <a:r>
              <a:rPr lang="fr-FR" dirty="0" smtClean="0"/>
              <a:t>27 000 </a:t>
            </a:r>
            <a:r>
              <a:rPr lang="fr-FR" dirty="0" err="1" smtClean="0"/>
              <a:t>armed</a:t>
            </a:r>
            <a:r>
              <a:rPr lang="fr-FR" dirty="0" smtClean="0"/>
              <a:t> police</a:t>
            </a:r>
            <a:endParaRPr lang="fr-FR" dirty="0"/>
          </a:p>
          <a:p>
            <a:r>
              <a:rPr lang="fr-FR" dirty="0" smtClean="0"/>
              <a:t>40% air force</a:t>
            </a:r>
          </a:p>
          <a:p>
            <a:r>
              <a:rPr lang="fr-FR" dirty="0" err="1" smtClean="0"/>
              <a:t>Minority</a:t>
            </a:r>
            <a:r>
              <a:rPr lang="fr-FR" dirty="0" smtClean="0"/>
              <a:t> </a:t>
            </a:r>
            <a:r>
              <a:rPr lang="fr-FR" dirty="0" err="1" smtClean="0"/>
              <a:t>navy</a:t>
            </a:r>
            <a:r>
              <a:rPr lang="fr-FR" dirty="0" smtClean="0"/>
              <a:t> support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Rural dominance of </a:t>
            </a:r>
            <a:r>
              <a:rPr lang="fr-FR" dirty="0" err="1" smtClean="0"/>
              <a:t>Agric</a:t>
            </a:r>
            <a:r>
              <a:rPr lang="fr-FR" dirty="0" smtClean="0"/>
              <a:t> </a:t>
            </a:r>
            <a:r>
              <a:rPr lang="fr-FR" dirty="0" err="1" smtClean="0"/>
              <a:t>prod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2968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Outbreak</a:t>
            </a:r>
            <a:r>
              <a:rPr lang="fr-FR" dirty="0" smtClean="0"/>
              <a:t> - July-</a:t>
            </a:r>
            <a:r>
              <a:rPr lang="fr-FR" dirty="0" err="1" smtClean="0"/>
              <a:t>Oct</a:t>
            </a:r>
            <a:r>
              <a:rPr lang="fr-FR" dirty="0" smtClean="0"/>
              <a:t> 1936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0213" y="2070846"/>
            <a:ext cx="8720106" cy="4633299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Nationalist</a:t>
            </a:r>
            <a:r>
              <a:rPr lang="fr-FR" dirty="0" smtClean="0"/>
              <a:t> </a:t>
            </a:r>
            <a:r>
              <a:rPr lang="fr-FR" dirty="0" err="1" smtClean="0"/>
              <a:t>advances</a:t>
            </a:r>
            <a:r>
              <a:rPr lang="fr-FR" dirty="0" smtClean="0"/>
              <a:t> </a:t>
            </a:r>
            <a:r>
              <a:rPr lang="fr-FR" dirty="0" err="1" smtClean="0"/>
              <a:t>across</a:t>
            </a:r>
            <a:r>
              <a:rPr lang="fr-FR" dirty="0" smtClean="0"/>
              <a:t> Spain w/I&amp;G air </a:t>
            </a:r>
            <a:r>
              <a:rPr lang="fr-FR" dirty="0" err="1" smtClean="0"/>
              <a:t>supp</a:t>
            </a:r>
            <a:endParaRPr lang="fr-FR" dirty="0" smtClean="0"/>
          </a:p>
          <a:p>
            <a:r>
              <a:rPr lang="fr-FR" dirty="0" smtClean="0"/>
              <a:t>Pamplona,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/>
              <a:t>i</a:t>
            </a:r>
            <a:r>
              <a:rPr lang="fr-FR" dirty="0" err="1" smtClean="0"/>
              <a:t>solated</a:t>
            </a:r>
            <a:r>
              <a:rPr lang="fr-FR" dirty="0" smtClean="0"/>
              <a:t> Basque </a:t>
            </a:r>
            <a:r>
              <a:rPr lang="fr-FR" dirty="0" err="1" smtClean="0"/>
              <a:t>coast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F &amp; </a:t>
            </a:r>
            <a:r>
              <a:rPr lang="fr-FR" dirty="0" err="1" smtClean="0"/>
              <a:t>Rep</a:t>
            </a:r>
            <a:r>
              <a:rPr lang="fr-FR" dirty="0" smtClean="0"/>
              <a:t> Spain</a:t>
            </a:r>
          </a:p>
          <a:p>
            <a:r>
              <a:rPr lang="fr-FR" dirty="0" smtClean="0"/>
              <a:t>Advanced S to Madrid – </a:t>
            </a:r>
            <a:r>
              <a:rPr lang="fr-FR" dirty="0" err="1" smtClean="0"/>
              <a:t>defeated</a:t>
            </a:r>
            <a:r>
              <a:rPr lang="fr-FR" dirty="0" smtClean="0"/>
              <a:t> by </a:t>
            </a:r>
            <a:r>
              <a:rPr lang="fr-FR" dirty="0" err="1" smtClean="0"/>
              <a:t>militia</a:t>
            </a:r>
            <a:r>
              <a:rPr lang="fr-FR" dirty="0" smtClean="0"/>
              <a:t> N of city</a:t>
            </a:r>
          </a:p>
          <a:p>
            <a:endParaRPr lang="fr-FR" dirty="0"/>
          </a:p>
          <a:p>
            <a:r>
              <a:rPr lang="fr-FR" dirty="0" err="1" smtClean="0"/>
              <a:t>Andalucia</a:t>
            </a:r>
            <a:r>
              <a:rPr lang="fr-FR" dirty="0" smtClean="0"/>
              <a:t> </a:t>
            </a:r>
            <a:r>
              <a:rPr lang="fr-FR" dirty="0" err="1" smtClean="0"/>
              <a:t>quickly</a:t>
            </a:r>
            <a:r>
              <a:rPr lang="fr-FR" dirty="0" smtClean="0"/>
              <a:t> Nat –AA </a:t>
            </a:r>
            <a:r>
              <a:rPr lang="fr-FR" dirty="0" err="1" smtClean="0"/>
              <a:t>advanced</a:t>
            </a:r>
            <a:r>
              <a:rPr lang="fr-FR" dirty="0" smtClean="0"/>
              <a:t> N via Extremadura</a:t>
            </a:r>
          </a:p>
          <a:p>
            <a:r>
              <a:rPr lang="fr-FR" dirty="0" smtClean="0"/>
              <a:t>L/</a:t>
            </a:r>
            <a:r>
              <a:rPr lang="fr-FR" dirty="0" err="1" smtClean="0"/>
              <a:t>wing</a:t>
            </a:r>
            <a:r>
              <a:rPr lang="fr-FR" dirty="0" smtClean="0"/>
              <a:t> </a:t>
            </a:r>
            <a:r>
              <a:rPr lang="fr-FR" dirty="0" err="1" smtClean="0"/>
              <a:t>resistance</a:t>
            </a:r>
            <a:r>
              <a:rPr lang="fr-FR" dirty="0" smtClean="0"/>
              <a:t> all the </a:t>
            </a:r>
            <a:r>
              <a:rPr lang="fr-FR" dirty="0" err="1" smtClean="0"/>
              <a:t>way</a:t>
            </a:r>
            <a:r>
              <a:rPr lang="fr-FR" dirty="0" smtClean="0"/>
              <a:t> BUT </a:t>
            </a:r>
            <a:r>
              <a:rPr lang="fr-FR" dirty="0" err="1" smtClean="0"/>
              <a:t>insuff</a:t>
            </a:r>
            <a:r>
              <a:rPr lang="fr-FR" dirty="0" smtClean="0"/>
              <a:t> to </a:t>
            </a:r>
            <a:r>
              <a:rPr lang="fr-FR" dirty="0" err="1" smtClean="0"/>
              <a:t>halt</a:t>
            </a:r>
            <a:r>
              <a:rPr lang="fr-FR" dirty="0" smtClean="0"/>
              <a:t> </a:t>
            </a:r>
            <a:r>
              <a:rPr lang="fr-FR" dirty="0" err="1" smtClean="0"/>
              <a:t>adv</a:t>
            </a:r>
            <a:endParaRPr lang="fr-FR" dirty="0" smtClean="0"/>
          </a:p>
          <a:p>
            <a:r>
              <a:rPr lang="fr-FR" dirty="0" smtClean="0"/>
              <a:t>10 </a:t>
            </a:r>
            <a:r>
              <a:rPr lang="fr-FR" dirty="0" err="1" smtClean="0"/>
              <a:t>Aug</a:t>
            </a:r>
            <a:r>
              <a:rPr lang="fr-FR" dirty="0" smtClean="0"/>
              <a:t> 3 – Mérida </a:t>
            </a:r>
            <a:r>
              <a:rPr lang="fr-FR" dirty="0" err="1" smtClean="0"/>
              <a:t>taken</a:t>
            </a:r>
            <a:r>
              <a:rPr lang="fr-FR" dirty="0" smtClean="0"/>
              <a:t> &amp; Nat </a:t>
            </a:r>
            <a:r>
              <a:rPr lang="fr-FR" dirty="0" err="1" smtClean="0"/>
              <a:t>territory</a:t>
            </a:r>
            <a:r>
              <a:rPr lang="fr-FR" dirty="0" smtClean="0"/>
              <a:t> </a:t>
            </a:r>
            <a:r>
              <a:rPr lang="fr-FR" dirty="0" err="1" smtClean="0"/>
              <a:t>united</a:t>
            </a:r>
            <a:endParaRPr lang="fr-FR" dirty="0" smtClean="0"/>
          </a:p>
          <a:p>
            <a:r>
              <a:rPr lang="fr-FR" dirty="0" smtClean="0"/>
              <a:t>14 </a:t>
            </a:r>
            <a:r>
              <a:rPr lang="fr-FR" dirty="0" err="1" smtClean="0"/>
              <a:t>Aug</a:t>
            </a:r>
            <a:r>
              <a:rPr lang="fr-FR" dirty="0" smtClean="0"/>
              <a:t> – Badajoz </a:t>
            </a:r>
            <a:r>
              <a:rPr lang="fr-FR" dirty="0" err="1" smtClean="0"/>
              <a:t>taken</a:t>
            </a:r>
            <a:r>
              <a:rPr lang="fr-FR" dirty="0" smtClean="0"/>
              <a:t>; 2 Sept Talavera </a:t>
            </a:r>
            <a:r>
              <a:rPr lang="fr-FR" dirty="0" err="1" smtClean="0"/>
              <a:t>fell</a:t>
            </a:r>
            <a:r>
              <a:rPr lang="fr-FR" dirty="0" smtClean="0"/>
              <a:t> – Madrid </a:t>
            </a:r>
            <a:r>
              <a:rPr lang="fr-FR" dirty="0" err="1" smtClean="0"/>
              <a:t>next</a:t>
            </a:r>
            <a:r>
              <a:rPr lang="fr-FR" dirty="0" smtClean="0"/>
              <a:t>?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30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840" y="79468"/>
            <a:ext cx="8916504" cy="1417638"/>
          </a:xfrm>
        </p:spPr>
        <p:txBody>
          <a:bodyPr/>
          <a:lstStyle/>
          <a:p>
            <a:r>
              <a:rPr lang="fr-FR" dirty="0" err="1" smtClean="0"/>
              <a:t>Nationalist</a:t>
            </a:r>
            <a:r>
              <a:rPr lang="fr-FR" dirty="0" smtClean="0"/>
              <a:t> use of </a:t>
            </a:r>
            <a:r>
              <a:rPr lang="fr-FR" dirty="0" err="1" smtClean="0"/>
              <a:t>terror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4958" y="2070846"/>
            <a:ext cx="8667733" cy="4607111"/>
          </a:xfrm>
        </p:spPr>
        <p:txBody>
          <a:bodyPr>
            <a:normAutofit/>
          </a:bodyPr>
          <a:lstStyle/>
          <a:p>
            <a:r>
              <a:rPr lang="fr-FR" dirty="0" smtClean="0"/>
              <a:t>AA </a:t>
            </a:r>
            <a:r>
              <a:rPr lang="fr-FR" dirty="0" err="1" smtClean="0"/>
              <a:t>advance</a:t>
            </a:r>
            <a:r>
              <a:rPr lang="fr-FR" dirty="0" smtClean="0"/>
              <a:t> </a:t>
            </a:r>
            <a:r>
              <a:rPr lang="fr-FR" dirty="0" err="1" smtClean="0"/>
              <a:t>marked</a:t>
            </a:r>
            <a:r>
              <a:rPr lang="fr-FR" dirty="0" smtClean="0"/>
              <a:t> by </a:t>
            </a:r>
            <a:r>
              <a:rPr lang="fr-FR" dirty="0" err="1" smtClean="0"/>
              <a:t>slaughter</a:t>
            </a:r>
            <a:r>
              <a:rPr lang="fr-FR" dirty="0" smtClean="0"/>
              <a:t> of </a:t>
            </a:r>
            <a:r>
              <a:rPr lang="fr-FR" dirty="0" err="1" smtClean="0"/>
              <a:t>Rep</a:t>
            </a:r>
            <a:r>
              <a:rPr lang="fr-FR" dirty="0" smtClean="0"/>
              <a:t> </a:t>
            </a:r>
            <a:r>
              <a:rPr lang="fr-FR" dirty="0" err="1" smtClean="0"/>
              <a:t>opp</a:t>
            </a:r>
            <a:endParaRPr lang="fr-FR" dirty="0" smtClean="0"/>
          </a:p>
          <a:p>
            <a:r>
              <a:rPr lang="fr-FR" dirty="0" smtClean="0"/>
              <a:t>Badajoz – 2 000 d, machine </a:t>
            </a:r>
            <a:r>
              <a:rPr lang="fr-FR" dirty="0" err="1" smtClean="0"/>
              <a:t>gunned</a:t>
            </a:r>
            <a:r>
              <a:rPr lang="fr-FR" dirty="0" smtClean="0"/>
              <a:t> in </a:t>
            </a:r>
            <a:r>
              <a:rPr lang="fr-FR" dirty="0" err="1" smtClean="0"/>
              <a:t>bullring</a:t>
            </a:r>
            <a:endParaRPr lang="fr-FR" dirty="0" smtClean="0"/>
          </a:p>
          <a:p>
            <a:r>
              <a:rPr lang="fr-FR" dirty="0" smtClean="0"/>
              <a:t>And/</a:t>
            </a:r>
            <a:r>
              <a:rPr lang="fr-FR" dirty="0" err="1" smtClean="0"/>
              <a:t>Extr</a:t>
            </a:r>
            <a:r>
              <a:rPr lang="fr-FR" dirty="0" smtClean="0"/>
              <a:t> - 1000s more d w/</a:t>
            </a:r>
            <a:r>
              <a:rPr lang="fr-FR" dirty="0" err="1" smtClean="0"/>
              <a:t>terror</a:t>
            </a:r>
            <a:r>
              <a:rPr lang="fr-FR" dirty="0" smtClean="0"/>
              <a:t> </a:t>
            </a:r>
            <a:r>
              <a:rPr lang="fr-FR" dirty="0" err="1" smtClean="0"/>
              <a:t>tactics</a:t>
            </a:r>
            <a:r>
              <a:rPr lang="fr-FR" dirty="0" smtClean="0"/>
              <a:t> &amp; </a:t>
            </a:r>
            <a:r>
              <a:rPr lang="fr-FR" dirty="0" err="1" smtClean="0"/>
              <a:t>summary</a:t>
            </a:r>
            <a:r>
              <a:rPr lang="fr-FR" dirty="0" smtClean="0"/>
              <a:t> </a:t>
            </a:r>
            <a:r>
              <a:rPr lang="fr-FR" dirty="0" err="1" smtClean="0"/>
              <a:t>execs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err="1" smtClean="0"/>
              <a:t>Even</a:t>
            </a:r>
            <a:r>
              <a:rPr lang="fr-FR" dirty="0" smtClean="0"/>
              <a:t> areas </a:t>
            </a:r>
            <a:r>
              <a:rPr lang="fr-FR" dirty="0" err="1" smtClean="0"/>
              <a:t>outside</a:t>
            </a:r>
            <a:r>
              <a:rPr lang="fr-FR" dirty="0" smtClean="0"/>
              <a:t> of </a:t>
            </a:r>
            <a:r>
              <a:rPr lang="fr-FR" dirty="0" err="1" smtClean="0"/>
              <a:t>campaign</a:t>
            </a:r>
            <a:r>
              <a:rPr lang="fr-FR" dirty="0" smtClean="0"/>
              <a:t> </a:t>
            </a:r>
            <a:r>
              <a:rPr lang="fr-FR" dirty="0" err="1" smtClean="0"/>
              <a:t>trails</a:t>
            </a:r>
            <a:r>
              <a:rPr lang="fr-FR" dirty="0" smtClean="0"/>
              <a:t> </a:t>
            </a:r>
            <a:r>
              <a:rPr lang="fr-FR" dirty="0" err="1" smtClean="0"/>
              <a:t>saw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violence</a:t>
            </a:r>
          </a:p>
          <a:p>
            <a:r>
              <a:rPr lang="fr-FR" dirty="0" smtClean="0"/>
              <a:t>Mallorca – 1000s d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widespread</a:t>
            </a:r>
            <a:r>
              <a:rPr lang="fr-FR" dirty="0" smtClean="0"/>
              <a:t>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execs</a:t>
            </a:r>
            <a:r>
              <a:rPr lang="fr-FR" dirty="0" smtClean="0"/>
              <a:t> of Reps </a:t>
            </a:r>
            <a:endParaRPr lang="fr-FR" dirty="0"/>
          </a:p>
          <a:p>
            <a:r>
              <a:rPr lang="fr-FR" dirty="0" smtClean="0"/>
              <a:t>1936-39 – 200 000+ est </a:t>
            </a:r>
            <a:r>
              <a:rPr lang="fr-FR" dirty="0" err="1" smtClean="0"/>
              <a:t>victims</a:t>
            </a:r>
            <a:r>
              <a:rPr lang="fr-FR" dirty="0" smtClean="0"/>
              <a:t> of </a:t>
            </a:r>
            <a:r>
              <a:rPr lang="fr-FR" dirty="0" err="1" smtClean="0"/>
              <a:t>organised</a:t>
            </a:r>
            <a:r>
              <a:rPr lang="fr-FR" dirty="0" smtClean="0"/>
              <a:t> Nat </a:t>
            </a:r>
            <a:r>
              <a:rPr lang="fr-FR" dirty="0" err="1" smtClean="0"/>
              <a:t>terror</a:t>
            </a:r>
            <a:r>
              <a:rPr lang="fr-FR" dirty="0" smtClean="0"/>
              <a:t> </a:t>
            </a:r>
            <a:r>
              <a:rPr lang="fr-FR" dirty="0" err="1" smtClean="0"/>
              <a:t>tactics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6051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9468"/>
            <a:ext cx="9143999" cy="1417638"/>
          </a:xfrm>
        </p:spPr>
        <p:txBody>
          <a:bodyPr/>
          <a:lstStyle/>
          <a:p>
            <a:r>
              <a:rPr lang="fr-FR" dirty="0" smtClean="0"/>
              <a:t>Foreign </a:t>
            </a:r>
            <a:r>
              <a:rPr lang="fr-FR" dirty="0" err="1" smtClean="0"/>
              <a:t>Involvement</a:t>
            </a:r>
            <a:r>
              <a:rPr lang="fr-FR" dirty="0" smtClean="0"/>
              <a:t> I – UK &amp; 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5171" y="2070846"/>
            <a:ext cx="8353494" cy="4182035"/>
          </a:xfrm>
        </p:spPr>
        <p:txBody>
          <a:bodyPr/>
          <a:lstStyle/>
          <a:p>
            <a:r>
              <a:rPr lang="fr-FR" dirty="0" smtClean="0"/>
              <a:t>No FI </a:t>
            </a:r>
            <a:r>
              <a:rPr lang="fr-FR" dirty="0" err="1" smtClean="0"/>
              <a:t>evident</a:t>
            </a:r>
            <a:r>
              <a:rPr lang="fr-FR" dirty="0" smtClean="0"/>
              <a:t> in </a:t>
            </a:r>
            <a:r>
              <a:rPr lang="fr-FR" dirty="0" err="1" smtClean="0"/>
              <a:t>outbreak</a:t>
            </a:r>
            <a:r>
              <a:rPr lang="fr-FR" dirty="0" smtClean="0"/>
              <a:t> of CW</a:t>
            </a:r>
          </a:p>
          <a:p>
            <a:r>
              <a:rPr lang="fr-FR" dirty="0" smtClean="0"/>
              <a:t>L </a:t>
            </a:r>
            <a:r>
              <a:rPr lang="fr-FR" dirty="0" err="1" smtClean="0"/>
              <a:t>supp</a:t>
            </a:r>
            <a:r>
              <a:rPr lang="fr-FR" dirty="0" smtClean="0"/>
              <a:t> </a:t>
            </a:r>
            <a:r>
              <a:rPr lang="fr-FR" dirty="0" err="1" smtClean="0"/>
              <a:t>Rep</a:t>
            </a:r>
            <a:r>
              <a:rPr lang="fr-FR" dirty="0" smtClean="0"/>
              <a:t> </a:t>
            </a:r>
            <a:r>
              <a:rPr lang="fr-FR" dirty="0" err="1" smtClean="0"/>
              <a:t>dem</a:t>
            </a:r>
            <a:r>
              <a:rPr lang="fr-FR" dirty="0" smtClean="0"/>
              <a:t>; R </a:t>
            </a:r>
            <a:r>
              <a:rPr lang="fr-FR" dirty="0" err="1" smtClean="0"/>
              <a:t>had</a:t>
            </a:r>
            <a:r>
              <a:rPr lang="fr-FR" dirty="0" smtClean="0"/>
              <a:t> I&amp;G agents but </a:t>
            </a:r>
            <a:r>
              <a:rPr lang="fr-FR" dirty="0" err="1" smtClean="0"/>
              <a:t>little</a:t>
            </a:r>
            <a:r>
              <a:rPr lang="fr-FR" dirty="0" smtClean="0"/>
              <a:t> influence</a:t>
            </a:r>
          </a:p>
          <a:p>
            <a:r>
              <a:rPr lang="fr-FR" dirty="0" smtClean="0"/>
              <a:t>19th July </a:t>
            </a:r>
            <a:r>
              <a:rPr lang="fr-FR" dirty="0" err="1" smtClean="0"/>
              <a:t>however</a:t>
            </a:r>
            <a:r>
              <a:rPr lang="fr-FR" dirty="0" smtClean="0"/>
              <a:t> </a:t>
            </a:r>
            <a:r>
              <a:rPr lang="fr-FR" dirty="0" err="1" smtClean="0"/>
              <a:t>saw</a:t>
            </a:r>
            <a:r>
              <a:rPr lang="fr-FR" dirty="0" smtClean="0"/>
              <a:t> </a:t>
            </a:r>
            <a:r>
              <a:rPr lang="fr-FR" dirty="0" err="1" smtClean="0"/>
              <a:t>appeals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sides</a:t>
            </a:r>
            <a:r>
              <a:rPr lang="fr-FR" dirty="0" smtClean="0"/>
              <a:t> </a:t>
            </a:r>
            <a:r>
              <a:rPr lang="fr-FR" dirty="0" err="1" smtClean="0"/>
              <a:t>overseas</a:t>
            </a:r>
            <a:endParaRPr lang="fr-FR" dirty="0" smtClean="0"/>
          </a:p>
          <a:p>
            <a:r>
              <a:rPr lang="fr-FR" dirty="0" err="1" smtClean="0"/>
              <a:t>Repub</a:t>
            </a:r>
            <a:r>
              <a:rPr lang="fr-FR" dirty="0" smtClean="0"/>
              <a:t>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internationally</a:t>
            </a:r>
            <a:r>
              <a:rPr lang="fr-FR" dirty="0" smtClean="0"/>
              <a:t> </a:t>
            </a:r>
            <a:r>
              <a:rPr lang="fr-FR" dirty="0" err="1" smtClean="0"/>
              <a:t>recognised</a:t>
            </a:r>
            <a:r>
              <a:rPr lang="fr-FR" dirty="0" smtClean="0"/>
              <a:t> &amp;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buy</a:t>
            </a:r>
            <a:r>
              <a:rPr lang="fr-FR" dirty="0" smtClean="0"/>
              <a:t> </a:t>
            </a:r>
            <a:r>
              <a:rPr lang="fr-FR" dirty="0" err="1" smtClean="0"/>
              <a:t>arms</a:t>
            </a:r>
            <a:endParaRPr lang="fr-FR" dirty="0" smtClean="0"/>
          </a:p>
          <a:p>
            <a:r>
              <a:rPr lang="fr-FR" dirty="0" smtClean="0"/>
              <a:t>UK &amp; F </a:t>
            </a:r>
            <a:r>
              <a:rPr lang="fr-FR" dirty="0" err="1" smtClean="0"/>
              <a:t>suppliers</a:t>
            </a:r>
            <a:r>
              <a:rPr lang="fr-FR" dirty="0" smtClean="0"/>
              <a:t> – esp </a:t>
            </a:r>
            <a:r>
              <a:rPr lang="fr-FR" dirty="0" err="1"/>
              <a:t>P</a:t>
            </a:r>
            <a:r>
              <a:rPr lang="fr-FR" dirty="0" err="1" smtClean="0"/>
              <a:t>opular</a:t>
            </a:r>
            <a:r>
              <a:rPr lang="fr-FR" dirty="0" smtClean="0"/>
              <a:t> Front of Blum in F</a:t>
            </a:r>
          </a:p>
          <a:p>
            <a:r>
              <a:rPr lang="fr-FR" dirty="0" smtClean="0"/>
              <a:t>Initial </a:t>
            </a:r>
            <a:r>
              <a:rPr lang="fr-FR" dirty="0" err="1" smtClean="0"/>
              <a:t>agreements</a:t>
            </a:r>
            <a:r>
              <a:rPr lang="fr-FR" dirty="0" smtClean="0"/>
              <a:t> </a:t>
            </a:r>
            <a:r>
              <a:rPr lang="fr-FR" dirty="0" err="1" smtClean="0"/>
              <a:t>later</a:t>
            </a:r>
            <a:r>
              <a:rPr lang="fr-FR" dirty="0" smtClean="0"/>
              <a:t> </a:t>
            </a:r>
            <a:r>
              <a:rPr lang="fr-FR" dirty="0" err="1" smtClean="0"/>
              <a:t>cancelled</a:t>
            </a:r>
            <a:r>
              <a:rPr lang="fr-FR" dirty="0" smtClean="0"/>
              <a:t> due to dom &amp; UK </a:t>
            </a:r>
            <a:r>
              <a:rPr lang="fr-FR" dirty="0" err="1" smtClean="0"/>
              <a:t>opp</a:t>
            </a:r>
            <a:endParaRPr lang="fr-FR" dirty="0" smtClean="0"/>
          </a:p>
          <a:p>
            <a:r>
              <a:rPr lang="fr-FR" dirty="0" smtClean="0"/>
              <a:t>Non-intervention </a:t>
            </a:r>
            <a:r>
              <a:rPr lang="fr-FR" dirty="0" err="1" smtClean="0"/>
              <a:t>became</a:t>
            </a:r>
            <a:r>
              <a:rPr lang="fr-FR" dirty="0" smtClean="0"/>
              <a:t> official W </a:t>
            </a:r>
            <a:r>
              <a:rPr lang="fr-FR" dirty="0" err="1"/>
              <a:t>E</a:t>
            </a:r>
            <a:r>
              <a:rPr lang="fr-FR" dirty="0" err="1" smtClean="0"/>
              <a:t>uropean</a:t>
            </a:r>
            <a:r>
              <a:rPr lang="fr-FR" dirty="0" smtClean="0"/>
              <a:t> </a:t>
            </a:r>
            <a:r>
              <a:rPr lang="fr-FR" dirty="0" err="1" smtClean="0"/>
              <a:t>policy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673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‘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Spains</a:t>
            </a:r>
            <a:r>
              <a:rPr lang="fr-FR" dirty="0" smtClean="0"/>
              <a:t>’?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6612" y="2070846"/>
            <a:ext cx="8562986" cy="4594017"/>
          </a:xfrm>
        </p:spPr>
        <p:txBody>
          <a:bodyPr>
            <a:normAutofit/>
          </a:bodyPr>
          <a:lstStyle/>
          <a:p>
            <a:r>
              <a:rPr lang="fr-FR" dirty="0" smtClean="0"/>
              <a:t>Labels </a:t>
            </a:r>
            <a:r>
              <a:rPr lang="fr-FR" dirty="0" err="1" smtClean="0"/>
              <a:t>attached</a:t>
            </a:r>
            <a:r>
              <a:rPr lang="fr-FR" dirty="0" smtClean="0"/>
              <a:t> to </a:t>
            </a:r>
            <a:r>
              <a:rPr lang="fr-FR" dirty="0" err="1" smtClean="0"/>
              <a:t>sides</a:t>
            </a:r>
            <a:r>
              <a:rPr lang="fr-FR" dirty="0" smtClean="0"/>
              <a:t> in SCW </a:t>
            </a:r>
            <a:r>
              <a:rPr lang="fr-FR" dirty="0" err="1" smtClean="0"/>
              <a:t>disguise</a:t>
            </a:r>
            <a:r>
              <a:rPr lang="fr-FR" dirty="0" smtClean="0"/>
              <a:t> </a:t>
            </a:r>
            <a:r>
              <a:rPr lang="fr-FR" dirty="0" err="1" smtClean="0"/>
              <a:t>complexity</a:t>
            </a:r>
            <a:endParaRPr lang="fr-FR" dirty="0" smtClean="0"/>
          </a:p>
          <a:p>
            <a:r>
              <a:rPr lang="fr-FR" dirty="0" smtClean="0"/>
              <a:t>Republican; </a:t>
            </a:r>
            <a:r>
              <a:rPr lang="fr-FR" dirty="0" err="1"/>
              <a:t>L</a:t>
            </a:r>
            <a:r>
              <a:rPr lang="fr-FR" dirty="0" err="1" smtClean="0"/>
              <a:t>oyalist</a:t>
            </a:r>
            <a:r>
              <a:rPr lang="fr-FR" dirty="0" smtClean="0"/>
              <a:t>; </a:t>
            </a:r>
            <a:r>
              <a:rPr lang="fr-FR" dirty="0" err="1" smtClean="0"/>
              <a:t>Red</a:t>
            </a:r>
            <a:r>
              <a:rPr lang="fr-FR" dirty="0" smtClean="0"/>
              <a:t> v Insurgent; </a:t>
            </a:r>
            <a:r>
              <a:rPr lang="fr-FR" dirty="0" err="1" smtClean="0"/>
              <a:t>Nationalist</a:t>
            </a:r>
            <a:r>
              <a:rPr lang="fr-FR" dirty="0" smtClean="0"/>
              <a:t>; </a:t>
            </a:r>
            <a:r>
              <a:rPr lang="fr-FR" dirty="0" err="1" smtClean="0"/>
              <a:t>Fascist</a:t>
            </a:r>
            <a:endParaRPr lang="fr-FR" dirty="0" smtClean="0"/>
          </a:p>
          <a:p>
            <a:r>
              <a:rPr lang="fr-FR" dirty="0" smtClean="0"/>
              <a:t>Republican coalition </a:t>
            </a:r>
            <a:r>
              <a:rPr lang="fr-FR" dirty="0" err="1" smtClean="0"/>
              <a:t>incredibly</a:t>
            </a:r>
            <a:r>
              <a:rPr lang="fr-FR" dirty="0" smtClean="0"/>
              <a:t> diverse</a:t>
            </a:r>
          </a:p>
          <a:p>
            <a:pPr>
              <a:buFontTx/>
              <a:buChar char="-"/>
            </a:pPr>
            <a:r>
              <a:rPr lang="fr-FR" dirty="0" smtClean="0"/>
              <a:t>Basque </a:t>
            </a:r>
            <a:r>
              <a:rPr lang="fr-FR" dirty="0" err="1" smtClean="0"/>
              <a:t>Catholic</a:t>
            </a:r>
            <a:r>
              <a:rPr lang="fr-FR" dirty="0" smtClean="0"/>
              <a:t> </a:t>
            </a:r>
            <a:r>
              <a:rPr lang="fr-FR" dirty="0" err="1" smtClean="0"/>
              <a:t>Nationalist</a:t>
            </a:r>
            <a:r>
              <a:rPr lang="fr-FR" dirty="0" smtClean="0"/>
              <a:t>; </a:t>
            </a:r>
            <a:r>
              <a:rPr lang="fr-FR" dirty="0" err="1" smtClean="0"/>
              <a:t>Catalanists</a:t>
            </a:r>
            <a:r>
              <a:rPr lang="fr-FR" dirty="0" smtClean="0"/>
              <a:t>; conservatives</a:t>
            </a:r>
          </a:p>
          <a:p>
            <a:pPr>
              <a:buFontTx/>
              <a:buChar char="-"/>
            </a:pPr>
            <a:r>
              <a:rPr lang="fr-FR" dirty="0" err="1" smtClean="0"/>
              <a:t>Centrist</a:t>
            </a:r>
            <a:r>
              <a:rPr lang="fr-FR" dirty="0" smtClean="0"/>
              <a:t> &amp; </a:t>
            </a:r>
            <a:r>
              <a:rPr lang="fr-FR" dirty="0" err="1" smtClean="0"/>
              <a:t>Left</a:t>
            </a:r>
            <a:r>
              <a:rPr lang="fr-FR" dirty="0" smtClean="0"/>
              <a:t> </a:t>
            </a:r>
            <a:r>
              <a:rPr lang="fr-FR" dirty="0" err="1" smtClean="0"/>
              <a:t>wing</a:t>
            </a:r>
            <a:r>
              <a:rPr lang="fr-FR" dirty="0" smtClean="0"/>
              <a:t> </a:t>
            </a:r>
            <a:r>
              <a:rPr lang="fr-FR" dirty="0" err="1" smtClean="0"/>
              <a:t>republicans</a:t>
            </a:r>
            <a:r>
              <a:rPr lang="fr-FR" dirty="0" smtClean="0"/>
              <a:t>; R &amp; L </a:t>
            </a:r>
            <a:r>
              <a:rPr lang="fr-FR" dirty="0" err="1" smtClean="0"/>
              <a:t>wing</a:t>
            </a:r>
            <a:r>
              <a:rPr lang="fr-FR" dirty="0" smtClean="0"/>
              <a:t> </a:t>
            </a:r>
            <a:r>
              <a:rPr lang="fr-FR" dirty="0" err="1" smtClean="0"/>
              <a:t>Socialists</a:t>
            </a:r>
            <a:r>
              <a:rPr lang="fr-FR" dirty="0" smtClean="0"/>
              <a:t>; </a:t>
            </a:r>
          </a:p>
          <a:p>
            <a:pPr>
              <a:buFontTx/>
              <a:buChar char="-"/>
            </a:pPr>
            <a:r>
              <a:rPr lang="fr-FR" dirty="0" err="1" smtClean="0"/>
              <a:t>Stalinists</a:t>
            </a:r>
            <a:r>
              <a:rPr lang="fr-FR" dirty="0" smtClean="0"/>
              <a:t>; </a:t>
            </a:r>
            <a:r>
              <a:rPr lang="fr-FR" dirty="0" err="1" smtClean="0"/>
              <a:t>Trotskyites</a:t>
            </a:r>
            <a:r>
              <a:rPr lang="fr-FR" dirty="0" smtClean="0"/>
              <a:t>; </a:t>
            </a:r>
            <a:r>
              <a:rPr lang="fr-FR" dirty="0" err="1" smtClean="0"/>
              <a:t>anarchists</a:t>
            </a:r>
            <a:r>
              <a:rPr lang="fr-FR" dirty="0" smtClean="0"/>
              <a:t> of all persuasion</a:t>
            </a:r>
          </a:p>
          <a:p>
            <a:r>
              <a:rPr lang="fr-FR" dirty="0" smtClean="0"/>
              <a:t>All </a:t>
            </a:r>
            <a:r>
              <a:rPr lang="fr-FR" dirty="0" err="1" smtClean="0"/>
              <a:t>had</a:t>
            </a:r>
            <a:r>
              <a:rPr lang="fr-FR" dirty="0" smtClean="0"/>
              <a:t> </a:t>
            </a:r>
            <a:r>
              <a:rPr lang="fr-FR" dirty="0" err="1" smtClean="0"/>
              <a:t>competing</a:t>
            </a:r>
            <a:r>
              <a:rPr lang="fr-FR" dirty="0" smtClean="0"/>
              <a:t>, </a:t>
            </a:r>
            <a:r>
              <a:rPr lang="fr-FR" dirty="0" err="1" smtClean="0"/>
              <a:t>clashiong</a:t>
            </a:r>
            <a:r>
              <a:rPr lang="fr-FR" dirty="0" smtClean="0"/>
              <a:t> </a:t>
            </a:r>
            <a:r>
              <a:rPr lang="fr-FR" dirty="0" err="1" smtClean="0"/>
              <a:t>views</a:t>
            </a:r>
            <a:r>
              <a:rPr lang="fr-FR" dirty="0" smtClean="0"/>
              <a:t> on </a:t>
            </a:r>
            <a:r>
              <a:rPr lang="fr-FR" dirty="0" err="1" smtClean="0"/>
              <a:t>aims</a:t>
            </a:r>
            <a:r>
              <a:rPr lang="fr-FR" dirty="0" smtClean="0"/>
              <a:t>, </a:t>
            </a:r>
            <a:r>
              <a:rPr lang="fr-FR" dirty="0" err="1" smtClean="0"/>
              <a:t>tactics</a:t>
            </a:r>
            <a:r>
              <a:rPr lang="fr-FR" dirty="0" smtClean="0"/>
              <a:t> etc…</a:t>
            </a:r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98818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146" y="79468"/>
            <a:ext cx="8628452" cy="1417638"/>
          </a:xfrm>
        </p:spPr>
        <p:txBody>
          <a:bodyPr/>
          <a:lstStyle/>
          <a:p>
            <a:r>
              <a:rPr lang="fr-FR" dirty="0"/>
              <a:t>Foreign </a:t>
            </a:r>
            <a:r>
              <a:rPr lang="fr-FR" dirty="0" err="1"/>
              <a:t>Involvement</a:t>
            </a:r>
            <a:r>
              <a:rPr lang="fr-FR" dirty="0"/>
              <a:t> I – I</a:t>
            </a:r>
            <a:r>
              <a:rPr lang="fr-FR" dirty="0" smtClean="0"/>
              <a:t> &amp; 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52854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July 1936 – Franco </a:t>
            </a:r>
            <a:r>
              <a:rPr lang="fr-FR" dirty="0" err="1" smtClean="0"/>
              <a:t>appeals</a:t>
            </a:r>
            <a:r>
              <a:rPr lang="fr-FR" dirty="0" smtClean="0"/>
              <a:t> to </a:t>
            </a:r>
            <a:r>
              <a:rPr lang="fr-FR" dirty="0" err="1" smtClean="0"/>
              <a:t>Muss</a:t>
            </a:r>
            <a:r>
              <a:rPr lang="fr-FR" dirty="0" smtClean="0"/>
              <a:t> – no </a:t>
            </a:r>
            <a:r>
              <a:rPr lang="fr-FR" dirty="0" err="1" smtClean="0"/>
              <a:t>response</a:t>
            </a:r>
            <a:endParaRPr lang="fr-FR" dirty="0" smtClean="0"/>
          </a:p>
          <a:p>
            <a:r>
              <a:rPr lang="fr-FR" dirty="0" smtClean="0"/>
              <a:t>Alfonso XIII </a:t>
            </a:r>
            <a:r>
              <a:rPr lang="fr-FR" dirty="0" err="1" smtClean="0"/>
              <a:t>appeals</a:t>
            </a:r>
            <a:r>
              <a:rPr lang="fr-FR" dirty="0" smtClean="0"/>
              <a:t> </a:t>
            </a:r>
            <a:r>
              <a:rPr lang="fr-FR" dirty="0" err="1" smtClean="0"/>
              <a:t>directly</a:t>
            </a:r>
            <a:r>
              <a:rPr lang="fr-FR" dirty="0" smtClean="0"/>
              <a:t> – </a:t>
            </a:r>
            <a:r>
              <a:rPr lang="fr-FR" dirty="0" err="1" smtClean="0"/>
              <a:t>Muss</a:t>
            </a:r>
            <a:r>
              <a:rPr lang="fr-FR" dirty="0" smtClean="0"/>
              <a:t> </a:t>
            </a:r>
            <a:r>
              <a:rPr lang="fr-FR" dirty="0" err="1" smtClean="0"/>
              <a:t>responds</a:t>
            </a:r>
            <a:endParaRPr lang="fr-FR" dirty="0" smtClean="0"/>
          </a:p>
          <a:p>
            <a:r>
              <a:rPr lang="fr-FR" dirty="0" smtClean="0"/>
              <a:t>July 29th - 12 bombers (9 </a:t>
            </a:r>
            <a:r>
              <a:rPr lang="fr-FR" dirty="0" err="1" smtClean="0"/>
              <a:t>arrived</a:t>
            </a:r>
            <a:r>
              <a:rPr lang="fr-FR" dirty="0" smtClean="0"/>
              <a:t>) sent (£1 </a:t>
            </a:r>
            <a:r>
              <a:rPr lang="fr-FR" dirty="0" err="1" smtClean="0"/>
              <a:t>mill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July 22nd – Hitler </a:t>
            </a:r>
            <a:r>
              <a:rPr lang="fr-FR" dirty="0" err="1" smtClean="0"/>
              <a:t>approached</a:t>
            </a:r>
            <a:r>
              <a:rPr lang="fr-FR" dirty="0" smtClean="0"/>
              <a:t>; positive </a:t>
            </a:r>
            <a:r>
              <a:rPr lang="fr-FR" dirty="0" err="1" smtClean="0"/>
              <a:t>response</a:t>
            </a:r>
            <a:endParaRPr lang="fr-FR" dirty="0" smtClean="0"/>
          </a:p>
          <a:p>
            <a:r>
              <a:rPr lang="fr-FR" dirty="0" smtClean="0"/>
              <a:t>30 transport planes sent </a:t>
            </a:r>
            <a:r>
              <a:rPr lang="fr-FR" dirty="0" err="1" smtClean="0"/>
              <a:t>immediately</a:t>
            </a:r>
            <a:endParaRPr lang="fr-FR" dirty="0" smtClean="0"/>
          </a:p>
          <a:p>
            <a:r>
              <a:rPr lang="fr-FR" dirty="0" err="1" smtClean="0"/>
              <a:t>Airlift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/>
              <a:t>S</a:t>
            </a:r>
            <a:r>
              <a:rPr lang="fr-FR" dirty="0" err="1" smtClean="0"/>
              <a:t>panish</a:t>
            </a:r>
            <a:r>
              <a:rPr lang="fr-FR" dirty="0" smtClean="0"/>
              <a:t> </a:t>
            </a:r>
            <a:r>
              <a:rPr lang="fr-FR" dirty="0" err="1" smtClean="0"/>
              <a:t>Morocco</a:t>
            </a:r>
            <a:r>
              <a:rPr lang="fr-FR" dirty="0" smtClean="0"/>
              <a:t> to </a:t>
            </a:r>
            <a:r>
              <a:rPr lang="fr-FR" dirty="0" err="1" smtClean="0"/>
              <a:t>mainland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poss</a:t>
            </a:r>
            <a:endParaRPr lang="fr-FR" dirty="0" smtClean="0"/>
          </a:p>
          <a:p>
            <a:r>
              <a:rPr lang="fr-FR" dirty="0" smtClean="0"/>
              <a:t>Both G &amp; I </a:t>
            </a:r>
            <a:r>
              <a:rPr lang="fr-FR" dirty="0" err="1" smtClean="0"/>
              <a:t>aid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continues to </a:t>
            </a:r>
            <a:r>
              <a:rPr lang="fr-FR" dirty="0" err="1" smtClean="0"/>
              <a:t>supp</a:t>
            </a:r>
            <a:r>
              <a:rPr lang="fr-FR" dirty="0" smtClean="0"/>
              <a:t> Nationalists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4679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2585" y="79468"/>
            <a:ext cx="8798665" cy="1417638"/>
          </a:xfrm>
        </p:spPr>
        <p:txBody>
          <a:bodyPr/>
          <a:lstStyle/>
          <a:p>
            <a:r>
              <a:rPr lang="fr-FR" dirty="0"/>
              <a:t>Foreign </a:t>
            </a:r>
            <a:r>
              <a:rPr lang="fr-FR" dirty="0" err="1"/>
              <a:t>Involvement</a:t>
            </a:r>
            <a:r>
              <a:rPr lang="fr-FR" dirty="0"/>
              <a:t> I – </a:t>
            </a:r>
            <a:r>
              <a:rPr lang="fr-FR" dirty="0" smtClean="0"/>
              <a:t>USSR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175" y="2070846"/>
            <a:ext cx="8046584" cy="418203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Jan 33 – AH RTP; </a:t>
            </a:r>
            <a:r>
              <a:rPr lang="fr-FR" dirty="0" err="1" smtClean="0"/>
              <a:t>Stalin</a:t>
            </a:r>
            <a:r>
              <a:rPr lang="fr-FR" dirty="0" smtClean="0"/>
              <a:t> </a:t>
            </a:r>
            <a:r>
              <a:rPr lang="fr-FR" dirty="0" err="1" smtClean="0"/>
              <a:t>saw</a:t>
            </a:r>
            <a:r>
              <a:rPr lang="fr-FR" dirty="0" smtClean="0"/>
              <a:t> </a:t>
            </a:r>
            <a:r>
              <a:rPr lang="fr-FR" dirty="0" err="1" smtClean="0"/>
              <a:t>threat</a:t>
            </a:r>
            <a:r>
              <a:rPr lang="fr-FR" dirty="0" smtClean="0"/>
              <a:t> of </a:t>
            </a:r>
            <a:r>
              <a:rPr lang="fr-FR" dirty="0" err="1" smtClean="0"/>
              <a:t>Fascism</a:t>
            </a:r>
            <a:endParaRPr lang="fr-FR" dirty="0" smtClean="0"/>
          </a:p>
          <a:p>
            <a:r>
              <a:rPr lang="fr-FR" dirty="0" smtClean="0"/>
              <a:t>1934-5 – </a:t>
            </a:r>
            <a:r>
              <a:rPr lang="fr-FR" dirty="0" err="1" smtClean="0"/>
              <a:t>Creation</a:t>
            </a:r>
            <a:r>
              <a:rPr lang="fr-FR" dirty="0" smtClean="0"/>
              <a:t> of </a:t>
            </a:r>
            <a:r>
              <a:rPr lang="fr-FR" dirty="0" err="1" smtClean="0"/>
              <a:t>Popular</a:t>
            </a:r>
            <a:r>
              <a:rPr lang="fr-FR" dirty="0" smtClean="0"/>
              <a:t> Front to </a:t>
            </a:r>
            <a:r>
              <a:rPr lang="fr-FR" dirty="0" err="1" smtClean="0"/>
              <a:t>resist</a:t>
            </a:r>
            <a:r>
              <a:rPr lang="fr-FR" dirty="0" smtClean="0"/>
              <a:t> F </a:t>
            </a:r>
            <a:r>
              <a:rPr lang="fr-FR" dirty="0" err="1" smtClean="0"/>
              <a:t>rise</a:t>
            </a:r>
            <a:endParaRPr lang="fr-FR" dirty="0" smtClean="0"/>
          </a:p>
          <a:p>
            <a:r>
              <a:rPr lang="fr-FR" dirty="0" err="1" smtClean="0"/>
              <a:t>Comm</a:t>
            </a:r>
            <a:r>
              <a:rPr lang="fr-FR" dirty="0" smtClean="0"/>
              <a:t> </a:t>
            </a:r>
            <a:r>
              <a:rPr lang="fr-FR" dirty="0" err="1" smtClean="0"/>
              <a:t>supp</a:t>
            </a:r>
            <a:r>
              <a:rPr lang="fr-FR" dirty="0" smtClean="0"/>
              <a:t> for W Euro </a:t>
            </a:r>
            <a:r>
              <a:rPr lang="fr-FR" dirty="0" err="1" smtClean="0"/>
              <a:t>Govts</a:t>
            </a:r>
            <a:r>
              <a:rPr lang="fr-FR" dirty="0" smtClean="0"/>
              <a:t> </a:t>
            </a:r>
            <a:r>
              <a:rPr lang="fr-FR" dirty="0" err="1" smtClean="0"/>
              <a:t>fighting</a:t>
            </a:r>
            <a:r>
              <a:rPr lang="fr-FR" dirty="0" smtClean="0"/>
              <a:t> F</a:t>
            </a:r>
          </a:p>
          <a:p>
            <a:r>
              <a:rPr lang="fr-FR" dirty="0" smtClean="0"/>
              <a:t>USSR </a:t>
            </a:r>
            <a:r>
              <a:rPr lang="fr-FR" dirty="0" err="1" smtClean="0"/>
              <a:t>diplomatic</a:t>
            </a:r>
            <a:r>
              <a:rPr lang="fr-FR" dirty="0" smtClean="0"/>
              <a:t> efforts to </a:t>
            </a:r>
            <a:r>
              <a:rPr lang="fr-FR" dirty="0" err="1" smtClean="0"/>
              <a:t>ally</a:t>
            </a:r>
            <a:r>
              <a:rPr lang="fr-FR" dirty="0" smtClean="0"/>
              <a:t> w/W Euro </a:t>
            </a:r>
            <a:r>
              <a:rPr lang="fr-FR" dirty="0" err="1" smtClean="0"/>
              <a:t>dems</a:t>
            </a:r>
            <a:endParaRPr lang="fr-FR" dirty="0" smtClean="0"/>
          </a:p>
          <a:p>
            <a:r>
              <a:rPr lang="fr-FR" dirty="0" smtClean="0"/>
              <a:t>BUT not to </a:t>
            </a:r>
            <a:r>
              <a:rPr lang="fr-FR" dirty="0" err="1" smtClean="0"/>
              <a:t>further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social </a:t>
            </a:r>
            <a:r>
              <a:rPr lang="fr-FR" dirty="0" err="1" smtClean="0"/>
              <a:t>revolution</a:t>
            </a:r>
            <a:endParaRPr lang="fr-FR" dirty="0" smtClean="0"/>
          </a:p>
          <a:p>
            <a:r>
              <a:rPr lang="fr-FR" dirty="0" smtClean="0"/>
              <a:t>Soviet </a:t>
            </a:r>
            <a:r>
              <a:rPr lang="fr-FR" dirty="0" err="1" smtClean="0"/>
              <a:t>aid</a:t>
            </a:r>
            <a:r>
              <a:rPr lang="fr-FR" dirty="0" smtClean="0"/>
              <a:t> </a:t>
            </a:r>
            <a:r>
              <a:rPr lang="fr-FR" dirty="0" err="1" smtClean="0"/>
              <a:t>starts</a:t>
            </a:r>
            <a:r>
              <a:rPr lang="fr-FR" dirty="0" smtClean="0"/>
              <a:t> to arrive </a:t>
            </a:r>
            <a:r>
              <a:rPr lang="fr-FR" dirty="0" err="1" smtClean="0"/>
              <a:t>October</a:t>
            </a:r>
            <a:r>
              <a:rPr lang="fr-FR" dirty="0" smtClean="0"/>
              <a:t> 1936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with</a:t>
            </a:r>
            <a:r>
              <a:rPr lang="fr-FR" dirty="0" smtClean="0"/>
              <a:t> strings </a:t>
            </a:r>
            <a:r>
              <a:rPr lang="fr-FR" dirty="0" err="1" smtClean="0"/>
              <a:t>attached</a:t>
            </a:r>
            <a:r>
              <a:rPr lang="fr-FR" dirty="0" smtClean="0"/>
              <a:t> (pro-</a:t>
            </a:r>
            <a:r>
              <a:rPr lang="fr-FR" dirty="0" err="1" smtClean="0"/>
              <a:t>Spanish</a:t>
            </a:r>
            <a:r>
              <a:rPr lang="fr-FR" dirty="0" smtClean="0"/>
              <a:t> </a:t>
            </a:r>
            <a:r>
              <a:rPr lang="fr-FR" dirty="0" err="1" smtClean="0"/>
              <a:t>Comm</a:t>
            </a:r>
            <a:r>
              <a:rPr lang="fr-FR" dirty="0" smtClean="0"/>
              <a:t> conditions)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2980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Madrid</a:t>
            </a:r>
            <a:r>
              <a:rPr lang="fr-FR" dirty="0"/>
              <a:t> </a:t>
            </a:r>
            <a:r>
              <a:rPr lang="fr-FR" dirty="0" smtClean="0"/>
              <a:t>- </a:t>
            </a:r>
            <a:r>
              <a:rPr lang="fr-FR" dirty="0" err="1" smtClean="0"/>
              <a:t>Nov</a:t>
            </a:r>
            <a:r>
              <a:rPr lang="fr-FR" dirty="0" smtClean="0"/>
              <a:t> 36–Jan 38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026" y="2070846"/>
            <a:ext cx="8824851" cy="4182035"/>
          </a:xfrm>
        </p:spPr>
        <p:txBody>
          <a:bodyPr>
            <a:normAutofit/>
          </a:bodyPr>
          <a:lstStyle/>
          <a:p>
            <a:r>
              <a:rPr lang="fr-FR" dirty="0" smtClean="0"/>
              <a:t>Madrid </a:t>
            </a:r>
            <a:r>
              <a:rPr lang="fr-FR" dirty="0" err="1" smtClean="0"/>
              <a:t>didn’t</a:t>
            </a:r>
            <a:r>
              <a:rPr lang="fr-FR" dirty="0" smtClean="0"/>
              <a:t> </a:t>
            </a:r>
            <a:r>
              <a:rPr lang="fr-FR" dirty="0" err="1" smtClean="0"/>
              <a:t>fall</a:t>
            </a:r>
            <a:r>
              <a:rPr lang="fr-FR" dirty="0" smtClean="0"/>
              <a:t> </a:t>
            </a:r>
            <a:r>
              <a:rPr lang="fr-FR" dirty="0" err="1" smtClean="0"/>
              <a:t>Nov</a:t>
            </a:r>
            <a:r>
              <a:rPr lang="fr-FR" dirty="0" smtClean="0"/>
              <a:t> 36 – F </a:t>
            </a:r>
            <a:r>
              <a:rPr lang="fr-FR" dirty="0" err="1" smtClean="0"/>
              <a:t>relieved</a:t>
            </a:r>
            <a:r>
              <a:rPr lang="fr-FR" dirty="0" smtClean="0"/>
              <a:t> </a:t>
            </a:r>
            <a:r>
              <a:rPr lang="fr-FR" dirty="0" err="1" smtClean="0"/>
              <a:t>nearby</a:t>
            </a:r>
            <a:r>
              <a:rPr lang="fr-FR" dirty="0" smtClean="0"/>
              <a:t> Toledo </a:t>
            </a:r>
            <a:r>
              <a:rPr lang="fr-FR" dirty="0" err="1" smtClean="0"/>
              <a:t>instead</a:t>
            </a:r>
            <a:endParaRPr lang="fr-FR" dirty="0" smtClean="0"/>
          </a:p>
          <a:p>
            <a:r>
              <a:rPr lang="fr-FR" dirty="0" err="1" smtClean="0"/>
              <a:t>Earned</a:t>
            </a:r>
            <a:r>
              <a:rPr lang="fr-FR" dirty="0" smtClean="0"/>
              <a:t> </a:t>
            </a:r>
            <a:r>
              <a:rPr lang="fr-FR" dirty="0" err="1" smtClean="0"/>
              <a:t>him</a:t>
            </a:r>
            <a:r>
              <a:rPr lang="fr-FR" dirty="0" smtClean="0"/>
              <a:t> </a:t>
            </a:r>
            <a:r>
              <a:rPr lang="fr-FR" dirty="0" err="1" smtClean="0"/>
              <a:t>overall</a:t>
            </a:r>
            <a:r>
              <a:rPr lang="fr-FR" dirty="0" smtClean="0"/>
              <a:t> Nat command &amp; international </a:t>
            </a:r>
            <a:r>
              <a:rPr lang="fr-FR" dirty="0" err="1" smtClean="0"/>
              <a:t>renown</a:t>
            </a:r>
            <a:endParaRPr lang="fr-FR" dirty="0" smtClean="0"/>
          </a:p>
          <a:p>
            <a:r>
              <a:rPr lang="fr-FR" dirty="0" smtClean="0"/>
              <a:t>BUT </a:t>
            </a:r>
            <a:r>
              <a:rPr lang="fr-FR" dirty="0" err="1" smtClean="0"/>
              <a:t>delay</a:t>
            </a:r>
            <a:r>
              <a:rPr lang="fr-FR" dirty="0" smtClean="0"/>
              <a:t> </a:t>
            </a:r>
            <a:r>
              <a:rPr lang="fr-FR" dirty="0" err="1" smtClean="0"/>
              <a:t>allowed</a:t>
            </a:r>
            <a:r>
              <a:rPr lang="fr-FR" dirty="0" smtClean="0"/>
              <a:t> </a:t>
            </a:r>
            <a:r>
              <a:rPr lang="fr-FR" dirty="0" err="1" smtClean="0"/>
              <a:t>Rep</a:t>
            </a:r>
            <a:r>
              <a:rPr lang="fr-FR" dirty="0" smtClean="0"/>
              <a:t> forces to dog in and organise </a:t>
            </a:r>
            <a:r>
              <a:rPr lang="fr-FR" dirty="0" err="1" smtClean="0"/>
              <a:t>defence</a:t>
            </a:r>
            <a:endParaRPr lang="fr-FR" dirty="0" smtClean="0"/>
          </a:p>
          <a:p>
            <a:r>
              <a:rPr lang="fr-FR" dirty="0" smtClean="0"/>
              <a:t>Local </a:t>
            </a:r>
            <a:r>
              <a:rPr lang="fr-FR" dirty="0" err="1" smtClean="0"/>
              <a:t>militia</a:t>
            </a:r>
            <a:r>
              <a:rPr lang="fr-FR" dirty="0" smtClean="0"/>
              <a:t>, population </a:t>
            </a:r>
            <a:r>
              <a:rPr lang="fr-FR" dirty="0" err="1" smtClean="0"/>
              <a:t>held</a:t>
            </a:r>
            <a:r>
              <a:rPr lang="fr-FR" dirty="0" smtClean="0"/>
              <a:t> out </a:t>
            </a:r>
            <a:r>
              <a:rPr lang="fr-FR" dirty="0" err="1" smtClean="0"/>
              <a:t>initially</a:t>
            </a:r>
            <a:endParaRPr lang="fr-FR" dirty="0" smtClean="0"/>
          </a:p>
          <a:p>
            <a:r>
              <a:rPr lang="fr-FR" dirty="0" err="1" smtClean="0"/>
              <a:t>Boosted</a:t>
            </a:r>
            <a:r>
              <a:rPr lang="fr-FR" dirty="0" smtClean="0"/>
              <a:t> by </a:t>
            </a:r>
            <a:r>
              <a:rPr lang="fr-FR" dirty="0" err="1" smtClean="0"/>
              <a:t>arrival</a:t>
            </a:r>
            <a:r>
              <a:rPr lang="fr-FR" dirty="0" smtClean="0"/>
              <a:t> of </a:t>
            </a:r>
            <a:r>
              <a:rPr lang="fr-FR" dirty="0"/>
              <a:t>International Brigades </a:t>
            </a:r>
            <a:r>
              <a:rPr lang="fr-FR" dirty="0" smtClean="0"/>
              <a:t>of </a:t>
            </a:r>
            <a:r>
              <a:rPr lang="fr-FR" dirty="0" err="1" smtClean="0"/>
              <a:t>Comintern</a:t>
            </a:r>
            <a:endParaRPr lang="fr-FR" dirty="0" smtClean="0"/>
          </a:p>
          <a:p>
            <a:r>
              <a:rPr lang="fr-FR" dirty="0" smtClean="0"/>
              <a:t>Jarama; Guadalajara; </a:t>
            </a:r>
            <a:r>
              <a:rPr lang="fr-FR" dirty="0" err="1" smtClean="0"/>
              <a:t>Brunete</a:t>
            </a:r>
            <a:r>
              <a:rPr lang="fr-FR" dirty="0" smtClean="0"/>
              <a:t> </a:t>
            </a:r>
            <a:r>
              <a:rPr lang="fr-FR" dirty="0" err="1" smtClean="0"/>
              <a:t>fought</a:t>
            </a:r>
            <a:r>
              <a:rPr lang="fr-FR" dirty="0" smtClean="0"/>
              <a:t> over </a:t>
            </a:r>
            <a:r>
              <a:rPr lang="fr-FR" dirty="0" err="1" smtClean="0"/>
              <a:t>around</a:t>
            </a:r>
            <a:r>
              <a:rPr lang="fr-FR" dirty="0" smtClean="0"/>
              <a:t> Madrid</a:t>
            </a:r>
          </a:p>
          <a:p>
            <a:r>
              <a:rPr lang="fr-FR" dirty="0" smtClean="0"/>
              <a:t> BUT </a:t>
            </a:r>
            <a:r>
              <a:rPr lang="fr-FR" dirty="0" err="1" smtClean="0"/>
              <a:t>ultimatley</a:t>
            </a:r>
            <a:r>
              <a:rPr lang="fr-FR" dirty="0" smtClean="0"/>
              <a:t> </a:t>
            </a:r>
            <a:r>
              <a:rPr lang="fr-FR" dirty="0" err="1" smtClean="0"/>
              <a:t>little</a:t>
            </a:r>
            <a:r>
              <a:rPr lang="fr-FR" dirty="0" smtClean="0"/>
              <a:t> change in Madrid front </a:t>
            </a:r>
            <a:r>
              <a:rPr lang="fr-FR" dirty="0" err="1" smtClean="0"/>
              <a:t>until</a:t>
            </a:r>
            <a:r>
              <a:rPr lang="fr-FR" dirty="0" smtClean="0"/>
              <a:t> 1938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0782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Nationalist</a:t>
            </a:r>
            <a:r>
              <a:rPr lang="fr-FR" dirty="0" smtClean="0"/>
              <a:t> </a:t>
            </a:r>
            <a:r>
              <a:rPr lang="fr-FR" dirty="0" err="1" smtClean="0"/>
              <a:t>success</a:t>
            </a:r>
            <a:r>
              <a:rPr lang="fr-FR" dirty="0" smtClean="0"/>
              <a:t> 1937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934" y="2070846"/>
            <a:ext cx="8811758" cy="4182035"/>
          </a:xfrm>
        </p:spPr>
        <p:txBody>
          <a:bodyPr>
            <a:normAutofit fontScale="92500"/>
          </a:bodyPr>
          <a:lstStyle/>
          <a:p>
            <a:r>
              <a:rPr lang="fr-FR" dirty="0"/>
              <a:t>Mobile </a:t>
            </a:r>
            <a:r>
              <a:rPr lang="fr-FR" dirty="0" err="1"/>
              <a:t>war</a:t>
            </a:r>
            <a:r>
              <a:rPr lang="fr-FR" dirty="0"/>
              <a:t> </a:t>
            </a:r>
            <a:r>
              <a:rPr lang="fr-FR" dirty="0" err="1"/>
              <a:t>elsewhere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heavy</a:t>
            </a:r>
            <a:r>
              <a:rPr lang="fr-FR" dirty="0"/>
              <a:t> </a:t>
            </a:r>
            <a:r>
              <a:rPr lang="fr-FR" dirty="0" err="1"/>
              <a:t>casualties</a:t>
            </a:r>
            <a:r>
              <a:rPr lang="fr-FR" dirty="0"/>
              <a:t> for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sides</a:t>
            </a:r>
            <a:endParaRPr lang="fr-FR" dirty="0"/>
          </a:p>
          <a:p>
            <a:r>
              <a:rPr lang="fr-FR" dirty="0" err="1"/>
              <a:t>Feb</a:t>
            </a:r>
            <a:r>
              <a:rPr lang="fr-FR" dirty="0"/>
              <a:t> 37 – Malaga </a:t>
            </a:r>
            <a:r>
              <a:rPr lang="fr-FR" dirty="0" err="1"/>
              <a:t>taken</a:t>
            </a:r>
            <a:r>
              <a:rPr lang="fr-FR" dirty="0"/>
              <a:t> by Nat/It forces; mass </a:t>
            </a:r>
            <a:r>
              <a:rPr lang="fr-FR" dirty="0" err="1"/>
              <a:t>execs</a:t>
            </a:r>
            <a:r>
              <a:rPr lang="fr-FR" dirty="0"/>
              <a:t> </a:t>
            </a:r>
            <a:r>
              <a:rPr lang="fr-FR" dirty="0" err="1"/>
              <a:t>followed</a:t>
            </a:r>
            <a:endParaRPr lang="fr-FR" dirty="0"/>
          </a:p>
          <a:p>
            <a:r>
              <a:rPr lang="fr-FR" dirty="0" smtClean="0"/>
              <a:t>Sept 37 – Basque </a:t>
            </a:r>
            <a:r>
              <a:rPr lang="fr-FR" dirty="0" err="1" smtClean="0"/>
              <a:t>coast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dirty="0" smtClean="0"/>
              <a:t> – Guernica </a:t>
            </a:r>
            <a:r>
              <a:rPr lang="fr-FR" dirty="0" err="1" smtClean="0"/>
              <a:t>bombed</a:t>
            </a:r>
            <a:r>
              <a:rPr lang="fr-FR" dirty="0" smtClean="0"/>
              <a:t> by G planes</a:t>
            </a:r>
          </a:p>
          <a:p>
            <a:r>
              <a:rPr lang="fr-FR" dirty="0" err="1" smtClean="0"/>
              <a:t>Nats</a:t>
            </a:r>
            <a:r>
              <a:rPr lang="fr-FR" dirty="0" smtClean="0"/>
              <a:t> </a:t>
            </a:r>
            <a:r>
              <a:rPr lang="fr-FR" dirty="0" err="1" smtClean="0"/>
              <a:t>gained</a:t>
            </a:r>
            <a:r>
              <a:rPr lang="fr-FR" dirty="0" smtClean="0"/>
              <a:t> </a:t>
            </a:r>
            <a:r>
              <a:rPr lang="fr-FR" dirty="0" err="1" smtClean="0"/>
              <a:t>upper</a:t>
            </a:r>
            <a:r>
              <a:rPr lang="fr-FR" dirty="0" smtClean="0"/>
              <a:t> hand – </a:t>
            </a:r>
            <a:r>
              <a:rPr lang="fr-FR" dirty="0" err="1" smtClean="0"/>
              <a:t>resources</a:t>
            </a:r>
            <a:r>
              <a:rPr lang="fr-FR" dirty="0" smtClean="0"/>
              <a:t> &amp; </a:t>
            </a:r>
            <a:r>
              <a:rPr lang="fr-FR" dirty="0" err="1" smtClean="0"/>
              <a:t>ind</a:t>
            </a:r>
            <a:r>
              <a:rPr lang="fr-FR" dirty="0" smtClean="0"/>
              <a:t> </a:t>
            </a:r>
            <a:r>
              <a:rPr lang="fr-FR" dirty="0" err="1" smtClean="0"/>
              <a:t>facilities</a:t>
            </a:r>
            <a:endParaRPr lang="fr-FR" dirty="0" smtClean="0"/>
          </a:p>
          <a:p>
            <a:r>
              <a:rPr lang="fr-FR" dirty="0" err="1" smtClean="0"/>
              <a:t>Tactics</a:t>
            </a:r>
            <a:r>
              <a:rPr lang="fr-FR" dirty="0" smtClean="0"/>
              <a:t> of Franco – </a:t>
            </a:r>
            <a:r>
              <a:rPr lang="fr-FR" dirty="0" err="1" smtClean="0"/>
              <a:t>surround</a:t>
            </a:r>
            <a:r>
              <a:rPr lang="fr-FR" dirty="0" smtClean="0"/>
              <a:t> Madrid; </a:t>
            </a:r>
            <a:r>
              <a:rPr lang="fr-FR" dirty="0" err="1" smtClean="0"/>
              <a:t>counterattack</a:t>
            </a:r>
            <a:r>
              <a:rPr lang="fr-FR" dirty="0" smtClean="0"/>
              <a:t> </a:t>
            </a:r>
            <a:r>
              <a:rPr lang="fr-FR" dirty="0" err="1" smtClean="0"/>
              <a:t>elsewhere</a:t>
            </a:r>
            <a:endParaRPr lang="fr-FR" dirty="0" smtClean="0"/>
          </a:p>
          <a:p>
            <a:r>
              <a:rPr lang="fr-FR" dirty="0" smtClean="0"/>
              <a:t>Excellent </a:t>
            </a:r>
            <a:r>
              <a:rPr lang="fr-FR" dirty="0" err="1" smtClean="0"/>
              <a:t>military</a:t>
            </a:r>
            <a:r>
              <a:rPr lang="fr-FR" dirty="0" smtClean="0"/>
              <a:t> leader; single-</a:t>
            </a:r>
            <a:r>
              <a:rPr lang="fr-FR" dirty="0" err="1" smtClean="0"/>
              <a:t>minded</a:t>
            </a:r>
            <a:r>
              <a:rPr lang="fr-FR" dirty="0" smtClean="0"/>
              <a:t>; </a:t>
            </a:r>
            <a:r>
              <a:rPr lang="fr-FR" dirty="0" err="1" smtClean="0"/>
              <a:t>clear</a:t>
            </a:r>
            <a:r>
              <a:rPr lang="fr-FR" dirty="0" smtClean="0"/>
              <a:t> plan</a:t>
            </a:r>
          </a:p>
          <a:p>
            <a:r>
              <a:rPr lang="fr-FR" dirty="0" err="1" smtClean="0"/>
              <a:t>Nats</a:t>
            </a:r>
            <a:r>
              <a:rPr lang="fr-FR" dirty="0" smtClean="0"/>
              <a:t> </a:t>
            </a:r>
            <a:r>
              <a:rPr lang="fr-FR" dirty="0" err="1" smtClean="0"/>
              <a:t>fundamentally</a:t>
            </a:r>
            <a:r>
              <a:rPr lang="fr-FR" dirty="0" smtClean="0"/>
              <a:t> more </a:t>
            </a:r>
            <a:r>
              <a:rPr lang="fr-FR" dirty="0" err="1" smtClean="0"/>
              <a:t>natural</a:t>
            </a:r>
            <a:r>
              <a:rPr lang="fr-FR" dirty="0" smtClean="0"/>
              <a:t> </a:t>
            </a:r>
            <a:r>
              <a:rPr lang="fr-FR" dirty="0" err="1" smtClean="0"/>
              <a:t>submissive</a:t>
            </a:r>
            <a:r>
              <a:rPr lang="fr-FR" dirty="0" smtClean="0"/>
              <a:t> to </a:t>
            </a:r>
            <a:r>
              <a:rPr lang="fr-FR" dirty="0" err="1" smtClean="0"/>
              <a:t>authority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512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Republican </a:t>
            </a:r>
            <a:r>
              <a:rPr lang="fr-FR" dirty="0" err="1" smtClean="0"/>
              <a:t>retreat</a:t>
            </a:r>
            <a:r>
              <a:rPr lang="fr-FR" dirty="0" smtClean="0"/>
              <a:t> 37-38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932" y="2070846"/>
            <a:ext cx="8877225" cy="4182035"/>
          </a:xfrm>
        </p:spPr>
        <p:txBody>
          <a:bodyPr/>
          <a:lstStyle/>
          <a:p>
            <a:r>
              <a:rPr lang="fr-FR" dirty="0"/>
              <a:t>1</a:t>
            </a:r>
            <a:r>
              <a:rPr lang="fr-FR" dirty="0" smtClean="0"/>
              <a:t>937 - Reps </a:t>
            </a:r>
            <a:r>
              <a:rPr lang="fr-FR" dirty="0" err="1"/>
              <a:t>improved</a:t>
            </a:r>
            <a:r>
              <a:rPr lang="fr-FR" dirty="0"/>
              <a:t> mil </a:t>
            </a:r>
            <a:r>
              <a:rPr lang="fr-FR" dirty="0" err="1" smtClean="0"/>
              <a:t>org</a:t>
            </a:r>
            <a:r>
              <a:rPr lang="fr-FR" dirty="0" smtClean="0"/>
              <a:t> - </a:t>
            </a:r>
            <a:r>
              <a:rPr lang="fr-FR" dirty="0" err="1"/>
              <a:t>worthy</a:t>
            </a:r>
            <a:r>
              <a:rPr lang="fr-FR" dirty="0"/>
              <a:t> leaders </a:t>
            </a:r>
            <a:r>
              <a:rPr lang="fr-FR" dirty="0" err="1"/>
              <a:t>emerged</a:t>
            </a:r>
            <a:endParaRPr lang="fr-FR" dirty="0"/>
          </a:p>
          <a:p>
            <a:r>
              <a:rPr lang="fr-FR" dirty="0" err="1"/>
              <a:t>Rojo</a:t>
            </a:r>
            <a:r>
              <a:rPr lang="fr-FR" dirty="0"/>
              <a:t> (</a:t>
            </a:r>
            <a:r>
              <a:rPr lang="fr-FR" dirty="0" err="1"/>
              <a:t>chief</a:t>
            </a:r>
            <a:r>
              <a:rPr lang="fr-FR" dirty="0"/>
              <a:t>-of staff); </a:t>
            </a:r>
            <a:r>
              <a:rPr lang="fr-FR" dirty="0" err="1"/>
              <a:t>Miaja</a:t>
            </a:r>
            <a:r>
              <a:rPr lang="fr-FR" dirty="0"/>
              <a:t> (‘</a:t>
            </a:r>
            <a:r>
              <a:rPr lang="fr-FR" dirty="0" err="1"/>
              <a:t>saviour</a:t>
            </a:r>
            <a:r>
              <a:rPr lang="fr-FR" dirty="0"/>
              <a:t> of Madrid’)</a:t>
            </a:r>
          </a:p>
          <a:p>
            <a:r>
              <a:rPr lang="fr-FR" dirty="0"/>
              <a:t>BUT </a:t>
            </a:r>
            <a:r>
              <a:rPr lang="fr-FR" dirty="0" err="1" smtClean="0"/>
              <a:t>cont</a:t>
            </a:r>
            <a:r>
              <a:rPr lang="fr-FR" dirty="0" smtClean="0"/>
              <a:t> </a:t>
            </a:r>
            <a:r>
              <a:rPr lang="fr-FR" dirty="0" err="1" smtClean="0"/>
              <a:t>factional</a:t>
            </a:r>
            <a:r>
              <a:rPr lang="fr-FR" dirty="0" smtClean="0"/>
              <a:t> </a:t>
            </a:r>
            <a:r>
              <a:rPr lang="fr-FR" dirty="0"/>
              <a:t>division over </a:t>
            </a:r>
            <a:r>
              <a:rPr lang="fr-FR" dirty="0" err="1"/>
              <a:t>strategy</a:t>
            </a:r>
            <a:r>
              <a:rPr lang="fr-FR" dirty="0"/>
              <a:t>; </a:t>
            </a:r>
            <a:r>
              <a:rPr lang="fr-FR" dirty="0" err="1"/>
              <a:t>tactics</a:t>
            </a:r>
            <a:r>
              <a:rPr lang="fr-FR" dirty="0"/>
              <a:t>; </a:t>
            </a:r>
            <a:r>
              <a:rPr lang="fr-FR" dirty="0" smtClean="0"/>
              <a:t>supplies</a:t>
            </a:r>
          </a:p>
          <a:p>
            <a:r>
              <a:rPr lang="fr-FR" dirty="0" err="1" smtClean="0"/>
              <a:t>Undermined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victories</a:t>
            </a:r>
            <a:r>
              <a:rPr lang="fr-FR" dirty="0"/>
              <a:t> </a:t>
            </a:r>
            <a:r>
              <a:rPr lang="fr-FR" dirty="0" smtClean="0"/>
              <a:t>or </a:t>
            </a:r>
            <a:r>
              <a:rPr lang="fr-FR" dirty="0" err="1" smtClean="0"/>
              <a:t>successes</a:t>
            </a:r>
            <a:r>
              <a:rPr lang="fr-FR" dirty="0" smtClean="0"/>
              <a:t> </a:t>
            </a:r>
            <a:r>
              <a:rPr lang="fr-FR" dirty="0" err="1" smtClean="0"/>
              <a:t>achieved</a:t>
            </a:r>
            <a:endParaRPr lang="fr-FR" dirty="0" smtClean="0"/>
          </a:p>
          <a:p>
            <a:r>
              <a:rPr lang="fr-FR" dirty="0" err="1" smtClean="0"/>
              <a:t>Brunete</a:t>
            </a:r>
            <a:r>
              <a:rPr lang="fr-FR" dirty="0" smtClean="0"/>
              <a:t> (July ); </a:t>
            </a:r>
            <a:r>
              <a:rPr lang="fr-FR" dirty="0" err="1" smtClean="0"/>
              <a:t>Belchite</a:t>
            </a:r>
            <a:r>
              <a:rPr lang="fr-FR" dirty="0" smtClean="0"/>
              <a:t> (</a:t>
            </a:r>
            <a:r>
              <a:rPr lang="fr-FR" dirty="0" err="1" smtClean="0"/>
              <a:t>Aug</a:t>
            </a:r>
            <a:r>
              <a:rPr lang="fr-FR" dirty="0" smtClean="0"/>
              <a:t>-Sept); Teruel (</a:t>
            </a:r>
            <a:r>
              <a:rPr lang="fr-FR" dirty="0" err="1" smtClean="0"/>
              <a:t>Dec-Feb</a:t>
            </a:r>
            <a:r>
              <a:rPr lang="fr-FR" dirty="0" smtClean="0"/>
              <a:t> 38)</a:t>
            </a:r>
          </a:p>
          <a:p>
            <a:r>
              <a:rPr lang="fr-FR" dirty="0"/>
              <a:t>A</a:t>
            </a:r>
            <a:r>
              <a:rPr lang="fr-FR" dirty="0" smtClean="0"/>
              <a:t>ll </a:t>
            </a:r>
            <a:r>
              <a:rPr lang="fr-FR" dirty="0" err="1" smtClean="0"/>
              <a:t>saw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victories</a:t>
            </a:r>
            <a:r>
              <a:rPr lang="fr-FR" dirty="0" smtClean="0"/>
              <a:t> </a:t>
            </a:r>
            <a:r>
              <a:rPr lang="fr-FR" dirty="0" err="1" smtClean="0"/>
              <a:t>turn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huge</a:t>
            </a:r>
            <a:r>
              <a:rPr lang="fr-FR" dirty="0" smtClean="0"/>
              <a:t> </a:t>
            </a:r>
            <a:r>
              <a:rPr lang="fr-FR" dirty="0" err="1" smtClean="0"/>
              <a:t>losses</a:t>
            </a:r>
            <a:r>
              <a:rPr lang="fr-FR" dirty="0"/>
              <a:t>;</a:t>
            </a:r>
            <a:r>
              <a:rPr lang="fr-FR" dirty="0" smtClean="0"/>
              <a:t> </a:t>
            </a:r>
            <a:r>
              <a:rPr lang="fr-FR" dirty="0" err="1" smtClean="0"/>
              <a:t>surrender</a:t>
            </a:r>
            <a:r>
              <a:rPr lang="fr-FR" dirty="0" smtClean="0"/>
              <a:t> of </a:t>
            </a:r>
            <a:r>
              <a:rPr lang="fr-FR" dirty="0" err="1" smtClean="0"/>
              <a:t>terr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1359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395" y="79468"/>
            <a:ext cx="8890497" cy="1417638"/>
          </a:xfrm>
        </p:spPr>
        <p:txBody>
          <a:bodyPr/>
          <a:lstStyle/>
          <a:p>
            <a:r>
              <a:rPr lang="fr-FR" dirty="0" smtClean="0"/>
              <a:t>Foreign </a:t>
            </a:r>
            <a:r>
              <a:rPr lang="fr-FR" dirty="0" err="1" smtClean="0"/>
              <a:t>Involvement</a:t>
            </a:r>
            <a:r>
              <a:rPr lang="fr-FR" dirty="0" smtClean="0"/>
              <a:t> II - Allies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394" y="2070846"/>
            <a:ext cx="8890497" cy="4182035"/>
          </a:xfrm>
        </p:spPr>
        <p:txBody>
          <a:bodyPr/>
          <a:lstStyle/>
          <a:p>
            <a:r>
              <a:rPr lang="fr-FR" dirty="0" err="1" smtClean="0"/>
              <a:t>Anglo</a:t>
            </a:r>
            <a:r>
              <a:rPr lang="fr-FR" dirty="0" smtClean="0"/>
              <a:t>-French &amp; US </a:t>
            </a:r>
            <a:r>
              <a:rPr lang="fr-FR" dirty="0" err="1" smtClean="0"/>
              <a:t>policy</a:t>
            </a:r>
            <a:r>
              <a:rPr lang="fr-FR" dirty="0" smtClean="0"/>
              <a:t> of non-intervention</a:t>
            </a:r>
          </a:p>
          <a:p>
            <a:r>
              <a:rPr lang="fr-FR" dirty="0" smtClean="0"/>
              <a:t>No direct </a:t>
            </a:r>
            <a:r>
              <a:rPr lang="fr-FR" dirty="0" err="1" smtClean="0"/>
              <a:t>aid</a:t>
            </a:r>
            <a:r>
              <a:rPr lang="fr-FR" dirty="0" smtClean="0"/>
              <a:t> (</a:t>
            </a:r>
            <a:r>
              <a:rPr lang="fr-FR" dirty="0" err="1" smtClean="0"/>
              <a:t>troops</a:t>
            </a:r>
            <a:r>
              <a:rPr lang="fr-FR" dirty="0" smtClean="0"/>
              <a:t>); no indirect </a:t>
            </a:r>
            <a:r>
              <a:rPr lang="fr-FR" dirty="0" err="1" smtClean="0"/>
              <a:t>aid</a:t>
            </a:r>
            <a:r>
              <a:rPr lang="fr-FR" dirty="0" smtClean="0"/>
              <a:t> (</a:t>
            </a:r>
            <a:r>
              <a:rPr lang="fr-FR" dirty="0" err="1" smtClean="0"/>
              <a:t>arms</a:t>
            </a:r>
            <a:r>
              <a:rPr lang="fr-FR" dirty="0" smtClean="0"/>
              <a:t> sales) – </a:t>
            </a:r>
            <a:r>
              <a:rPr lang="fr-FR" dirty="0" err="1" smtClean="0"/>
              <a:t>Why</a:t>
            </a:r>
            <a:r>
              <a:rPr lang="fr-FR" dirty="0" smtClean="0"/>
              <a:t>?</a:t>
            </a:r>
          </a:p>
          <a:p>
            <a:r>
              <a:rPr lang="fr-FR" dirty="0" smtClean="0"/>
              <a:t>Fr – </a:t>
            </a:r>
            <a:r>
              <a:rPr lang="fr-FR" dirty="0" err="1" smtClean="0"/>
              <a:t>pol</a:t>
            </a:r>
            <a:r>
              <a:rPr lang="fr-FR" dirty="0" smtClean="0"/>
              <a:t> div;</a:t>
            </a:r>
            <a:r>
              <a:rPr lang="fr-FR" dirty="0"/>
              <a:t> shift to </a:t>
            </a:r>
            <a:r>
              <a:rPr lang="fr-FR" dirty="0" smtClean="0"/>
              <a:t>R; fear of </a:t>
            </a:r>
            <a:r>
              <a:rPr lang="fr-FR" dirty="0" err="1" smtClean="0"/>
              <a:t>involvement</a:t>
            </a:r>
            <a:r>
              <a:rPr lang="fr-FR" dirty="0" smtClean="0"/>
              <a:t>; </a:t>
            </a:r>
            <a:r>
              <a:rPr lang="fr-FR" dirty="0" err="1" smtClean="0"/>
              <a:t>following</a:t>
            </a:r>
            <a:r>
              <a:rPr lang="fr-FR" dirty="0" smtClean="0"/>
              <a:t> UK lead</a:t>
            </a:r>
          </a:p>
          <a:p>
            <a:r>
              <a:rPr lang="fr-FR" dirty="0" smtClean="0"/>
              <a:t>UK – Conservative </a:t>
            </a:r>
            <a:r>
              <a:rPr lang="fr-FR" dirty="0" err="1" smtClean="0"/>
              <a:t>led</a:t>
            </a:r>
            <a:r>
              <a:rPr lang="fr-FR" dirty="0" smtClean="0"/>
              <a:t> National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policy</a:t>
            </a:r>
            <a:r>
              <a:rPr lang="fr-FR" dirty="0" smtClean="0"/>
              <a:t> of </a:t>
            </a:r>
            <a:r>
              <a:rPr lang="fr-FR" dirty="0" err="1" smtClean="0"/>
              <a:t>Appeasement</a:t>
            </a:r>
            <a:endParaRPr lang="fr-FR" dirty="0" smtClean="0"/>
          </a:p>
          <a:p>
            <a:r>
              <a:rPr lang="fr-FR" dirty="0" smtClean="0"/>
              <a:t>UK – </a:t>
            </a:r>
            <a:r>
              <a:rPr lang="fr-FR" dirty="0" err="1" smtClean="0"/>
              <a:t>widespread</a:t>
            </a:r>
            <a:r>
              <a:rPr lang="fr-FR" dirty="0" smtClean="0"/>
              <a:t> </a:t>
            </a:r>
            <a:r>
              <a:rPr lang="fr-FR" dirty="0" err="1" smtClean="0"/>
              <a:t>sympathy</a:t>
            </a:r>
            <a:r>
              <a:rPr lang="fr-FR" dirty="0" smtClean="0"/>
              <a:t> for F; </a:t>
            </a:r>
            <a:r>
              <a:rPr lang="fr-FR" dirty="0" err="1" smtClean="0"/>
              <a:t>hostility</a:t>
            </a:r>
            <a:r>
              <a:rPr lang="fr-FR" dirty="0" smtClean="0"/>
              <a:t> to </a:t>
            </a:r>
            <a:r>
              <a:rPr lang="fr-FR" dirty="0" err="1" smtClean="0"/>
              <a:t>Rep</a:t>
            </a:r>
            <a:r>
              <a:rPr lang="fr-FR" dirty="0" smtClean="0"/>
              <a:t> ‘</a:t>
            </a:r>
            <a:r>
              <a:rPr lang="fr-FR" dirty="0" err="1" smtClean="0"/>
              <a:t>Reds</a:t>
            </a:r>
            <a:r>
              <a:rPr lang="fr-FR" dirty="0" smtClean="0"/>
              <a:t>’</a:t>
            </a:r>
          </a:p>
          <a:p>
            <a:r>
              <a:rPr lang="fr-FR" dirty="0" smtClean="0"/>
              <a:t>US – fear of </a:t>
            </a:r>
            <a:r>
              <a:rPr lang="fr-FR" dirty="0" err="1" smtClean="0"/>
              <a:t>involvement</a:t>
            </a:r>
            <a:r>
              <a:rPr lang="fr-FR" dirty="0" smtClean="0"/>
              <a:t>; </a:t>
            </a:r>
            <a:r>
              <a:rPr lang="fr-FR" dirty="0" err="1" smtClean="0"/>
              <a:t>pro-Nat</a:t>
            </a:r>
            <a:r>
              <a:rPr lang="fr-FR" dirty="0" smtClean="0"/>
              <a:t> </a:t>
            </a:r>
            <a:r>
              <a:rPr lang="fr-FR" dirty="0" err="1" smtClean="0"/>
              <a:t>supp</a:t>
            </a:r>
            <a:r>
              <a:rPr lang="fr-FR" dirty="0" smtClean="0"/>
              <a:t> of </a:t>
            </a:r>
            <a:r>
              <a:rPr lang="fr-FR" dirty="0" err="1" smtClean="0"/>
              <a:t>Catholic</a:t>
            </a:r>
            <a:r>
              <a:rPr lang="fr-FR" dirty="0" smtClean="0"/>
              <a:t> vote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4127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53" y="79468"/>
            <a:ext cx="8859769" cy="1417638"/>
          </a:xfrm>
        </p:spPr>
        <p:txBody>
          <a:bodyPr/>
          <a:lstStyle/>
          <a:p>
            <a:r>
              <a:rPr lang="fr-FR" dirty="0"/>
              <a:t>Foreign </a:t>
            </a:r>
            <a:r>
              <a:rPr lang="fr-FR" dirty="0" err="1"/>
              <a:t>Involvement</a:t>
            </a:r>
            <a:r>
              <a:rPr lang="fr-FR" dirty="0"/>
              <a:t> II </a:t>
            </a:r>
            <a:r>
              <a:rPr lang="fr-FR" dirty="0" smtClean="0"/>
              <a:t>– G&amp;I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820" y="2070846"/>
            <a:ext cx="8747102" cy="4182035"/>
          </a:xfrm>
        </p:spPr>
        <p:txBody>
          <a:bodyPr/>
          <a:lstStyle/>
          <a:p>
            <a:r>
              <a:rPr lang="fr-FR" dirty="0" smtClean="0"/>
              <a:t>G&amp;I </a:t>
            </a:r>
            <a:r>
              <a:rPr lang="fr-FR" dirty="0" err="1" smtClean="0"/>
              <a:t>aid</a:t>
            </a:r>
            <a:r>
              <a:rPr lang="fr-FR" dirty="0" smtClean="0"/>
              <a:t> on a par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supplied</a:t>
            </a:r>
            <a:r>
              <a:rPr lang="fr-FR" dirty="0" smtClean="0"/>
              <a:t> by USSR </a:t>
            </a:r>
          </a:p>
          <a:p>
            <a:r>
              <a:rPr lang="fr-FR" dirty="0" smtClean="0"/>
              <a:t>Small </a:t>
            </a:r>
            <a:r>
              <a:rPr lang="fr-FR" dirty="0" err="1" smtClean="0"/>
              <a:t>arms</a:t>
            </a:r>
            <a:r>
              <a:rPr lang="fr-FR" dirty="0" smtClean="0"/>
              <a:t>; </a:t>
            </a:r>
            <a:r>
              <a:rPr lang="fr-FR" dirty="0" err="1" smtClean="0"/>
              <a:t>armoured</a:t>
            </a:r>
            <a:r>
              <a:rPr lang="fr-FR" dirty="0" smtClean="0"/>
              <a:t> </a:t>
            </a:r>
            <a:r>
              <a:rPr lang="fr-FR" dirty="0" err="1" smtClean="0"/>
              <a:t>vehicles</a:t>
            </a:r>
            <a:r>
              <a:rPr lang="fr-FR" dirty="0" smtClean="0"/>
              <a:t>; </a:t>
            </a:r>
            <a:r>
              <a:rPr lang="fr-FR" dirty="0" err="1" smtClean="0"/>
              <a:t>ammunition</a:t>
            </a:r>
            <a:r>
              <a:rPr lang="fr-FR" dirty="0" smtClean="0"/>
              <a:t> etc…</a:t>
            </a:r>
          </a:p>
          <a:p>
            <a:r>
              <a:rPr lang="fr-FR" dirty="0" smtClean="0"/>
              <a:t>It - 70-80 000 ‘</a:t>
            </a:r>
            <a:r>
              <a:rPr lang="fr-FR" dirty="0" err="1" smtClean="0"/>
              <a:t>volunteers</a:t>
            </a:r>
            <a:r>
              <a:rPr lang="fr-FR" dirty="0" smtClean="0"/>
              <a:t>’</a:t>
            </a:r>
          </a:p>
          <a:p>
            <a:r>
              <a:rPr lang="fr-FR" dirty="0" smtClean="0"/>
              <a:t>G – 600 planes/200 tanks of the ‘Condor</a:t>
            </a:r>
            <a:r>
              <a:rPr lang="fr-FR" dirty="0"/>
              <a:t> </a:t>
            </a:r>
            <a:r>
              <a:rPr lang="fr-FR" dirty="0" err="1" smtClean="0"/>
              <a:t>Legion</a:t>
            </a:r>
            <a:r>
              <a:rPr lang="fr-FR" dirty="0" smtClean="0"/>
              <a:t>’</a:t>
            </a:r>
          </a:p>
          <a:p>
            <a:r>
              <a:rPr lang="fr-FR" dirty="0" err="1" smtClean="0"/>
              <a:t>Available</a:t>
            </a:r>
            <a:r>
              <a:rPr lang="fr-FR" dirty="0" smtClean="0"/>
              <a:t> on </a:t>
            </a:r>
            <a:r>
              <a:rPr lang="fr-FR" dirty="0" err="1" smtClean="0"/>
              <a:t>request</a:t>
            </a:r>
            <a:r>
              <a:rPr lang="fr-FR" dirty="0" smtClean="0"/>
              <a:t> –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endParaRPr lang="fr-FR" dirty="0" smtClean="0"/>
          </a:p>
          <a:p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directly</a:t>
            </a:r>
            <a:r>
              <a:rPr lang="fr-FR" dirty="0" smtClean="0"/>
              <a:t> to F as Head of State </a:t>
            </a:r>
            <a:r>
              <a:rPr lang="fr-FR" dirty="0" err="1" smtClean="0"/>
              <a:t>with</a:t>
            </a:r>
            <a:r>
              <a:rPr lang="fr-FR" dirty="0" smtClean="0"/>
              <a:t> no strings </a:t>
            </a:r>
            <a:r>
              <a:rPr lang="fr-FR" dirty="0" err="1" smtClean="0"/>
              <a:t>attached</a:t>
            </a:r>
            <a:endParaRPr lang="fr-FR" dirty="0" smtClean="0"/>
          </a:p>
          <a:p>
            <a:r>
              <a:rPr lang="fr-FR" dirty="0" smtClean="0"/>
              <a:t>No </a:t>
            </a:r>
            <a:r>
              <a:rPr lang="fr-FR" dirty="0" err="1" smtClean="0"/>
              <a:t>attempt</a:t>
            </a:r>
            <a:r>
              <a:rPr lang="fr-FR" dirty="0" smtClean="0"/>
              <a:t> to </a:t>
            </a:r>
            <a:r>
              <a:rPr lang="fr-FR" dirty="0" err="1" smtClean="0"/>
              <a:t>interfere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Spanish</a:t>
            </a:r>
            <a:r>
              <a:rPr lang="fr-FR" dirty="0" smtClean="0"/>
              <a:t> </a:t>
            </a:r>
            <a:r>
              <a:rPr lang="fr-FR" dirty="0" err="1" smtClean="0"/>
              <a:t>politics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394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668" y="79468"/>
            <a:ext cx="8910983" cy="1417638"/>
          </a:xfrm>
        </p:spPr>
        <p:txBody>
          <a:bodyPr/>
          <a:lstStyle/>
          <a:p>
            <a:r>
              <a:rPr lang="fr-FR" dirty="0"/>
              <a:t>Foreign </a:t>
            </a:r>
            <a:r>
              <a:rPr lang="fr-FR" dirty="0" err="1"/>
              <a:t>Involvement</a:t>
            </a:r>
            <a:r>
              <a:rPr lang="fr-FR" dirty="0"/>
              <a:t> II - </a:t>
            </a:r>
            <a:r>
              <a:rPr lang="fr-FR" dirty="0" smtClean="0"/>
              <a:t>USSR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668" y="2070846"/>
            <a:ext cx="8788072" cy="4616888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Oct</a:t>
            </a:r>
            <a:r>
              <a:rPr lang="fr-FR" dirty="0" smtClean="0"/>
              <a:t> 36-38 – Soviet </a:t>
            </a:r>
            <a:r>
              <a:rPr lang="fr-FR" dirty="0" err="1" smtClean="0"/>
              <a:t>aid</a:t>
            </a:r>
            <a:r>
              <a:rPr lang="fr-FR" dirty="0" smtClean="0"/>
              <a:t> </a:t>
            </a:r>
            <a:r>
              <a:rPr lang="fr-FR" dirty="0" err="1" smtClean="0"/>
              <a:t>prolonged</a:t>
            </a:r>
            <a:r>
              <a:rPr lang="fr-FR" dirty="0" smtClean="0"/>
              <a:t> </a:t>
            </a:r>
            <a:r>
              <a:rPr lang="fr-FR" dirty="0" err="1" smtClean="0"/>
              <a:t>Rep</a:t>
            </a:r>
            <a:r>
              <a:rPr lang="fr-FR" dirty="0" smtClean="0"/>
              <a:t> </a:t>
            </a:r>
            <a:r>
              <a:rPr lang="fr-FR" dirty="0" err="1" smtClean="0"/>
              <a:t>resistance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Aim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to </a:t>
            </a:r>
            <a:r>
              <a:rPr lang="fr-FR" dirty="0" err="1" smtClean="0"/>
              <a:t>prolong</a:t>
            </a:r>
            <a:r>
              <a:rPr lang="fr-FR" dirty="0" smtClean="0"/>
              <a:t> SCW </a:t>
            </a:r>
            <a:r>
              <a:rPr lang="fr-FR" dirty="0" err="1" smtClean="0"/>
              <a:t>until</a:t>
            </a:r>
            <a:r>
              <a:rPr lang="fr-FR" dirty="0" smtClean="0"/>
              <a:t> UK &amp; F </a:t>
            </a:r>
            <a:r>
              <a:rPr lang="fr-FR" dirty="0" err="1" smtClean="0"/>
              <a:t>forced</a:t>
            </a:r>
            <a:r>
              <a:rPr lang="fr-FR" dirty="0" smtClean="0"/>
              <a:t> to </a:t>
            </a:r>
            <a:r>
              <a:rPr lang="fr-FR" dirty="0" err="1" smtClean="0"/>
              <a:t>fight</a:t>
            </a:r>
            <a:endParaRPr lang="fr-FR" dirty="0" smtClean="0"/>
          </a:p>
          <a:p>
            <a:r>
              <a:rPr lang="fr-FR" dirty="0" err="1" smtClean="0"/>
              <a:t>Oct</a:t>
            </a:r>
            <a:r>
              <a:rPr lang="fr-FR" dirty="0" smtClean="0"/>
              <a:t> 38 – Munich </a:t>
            </a:r>
            <a:r>
              <a:rPr lang="fr-FR" dirty="0" err="1" smtClean="0"/>
              <a:t>Conference</a:t>
            </a:r>
            <a:r>
              <a:rPr lang="fr-FR" dirty="0" smtClean="0"/>
              <a:t> agreement </a:t>
            </a:r>
            <a:r>
              <a:rPr lang="fr-FR" dirty="0" err="1" smtClean="0"/>
              <a:t>meant</a:t>
            </a:r>
            <a:r>
              <a:rPr lang="fr-FR" dirty="0" smtClean="0"/>
              <a:t> </a:t>
            </a:r>
            <a:r>
              <a:rPr lang="fr-FR" dirty="0" err="1" smtClean="0"/>
              <a:t>Stalin</a:t>
            </a:r>
            <a:r>
              <a:rPr lang="fr-FR" dirty="0" smtClean="0"/>
              <a:t> </a:t>
            </a:r>
            <a:r>
              <a:rPr lang="fr-FR" dirty="0" err="1" smtClean="0"/>
              <a:t>lost</a:t>
            </a:r>
            <a:r>
              <a:rPr lang="fr-FR" dirty="0" smtClean="0"/>
              <a:t> </a:t>
            </a:r>
            <a:r>
              <a:rPr lang="fr-FR" dirty="0" err="1" smtClean="0"/>
              <a:t>interest</a:t>
            </a:r>
            <a:endParaRPr lang="fr-FR" dirty="0" smtClean="0"/>
          </a:p>
          <a:p>
            <a:r>
              <a:rPr lang="fr-FR" dirty="0" smtClean="0"/>
              <a:t>Small </a:t>
            </a:r>
            <a:r>
              <a:rPr lang="fr-FR" dirty="0" err="1" smtClean="0"/>
              <a:t>arms</a:t>
            </a:r>
            <a:r>
              <a:rPr lang="fr-FR" dirty="0" smtClean="0"/>
              <a:t>; </a:t>
            </a:r>
            <a:r>
              <a:rPr lang="fr-FR" dirty="0" err="1" smtClean="0"/>
              <a:t>ammunition</a:t>
            </a:r>
            <a:r>
              <a:rPr lang="fr-FR" dirty="0" smtClean="0"/>
              <a:t>; 1000 planes; 700 tanks; mil/</a:t>
            </a:r>
            <a:r>
              <a:rPr lang="fr-FR" dirty="0" err="1" smtClean="0"/>
              <a:t>pol</a:t>
            </a:r>
            <a:r>
              <a:rPr lang="fr-FR" dirty="0" smtClean="0"/>
              <a:t> </a:t>
            </a:r>
            <a:r>
              <a:rPr lang="fr-FR" dirty="0" err="1" smtClean="0"/>
              <a:t>advisors</a:t>
            </a:r>
            <a:endParaRPr lang="fr-FR" dirty="0" smtClean="0"/>
          </a:p>
          <a:p>
            <a:r>
              <a:rPr lang="fr-FR" dirty="0" smtClean="0"/>
              <a:t>International Brigades – 60 000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volunteers</a:t>
            </a:r>
            <a:r>
              <a:rPr lang="fr-FR" dirty="0" smtClean="0"/>
              <a:t> </a:t>
            </a:r>
            <a:r>
              <a:rPr lang="fr-FR" dirty="0" err="1" smtClean="0"/>
              <a:t>recr</a:t>
            </a:r>
            <a:r>
              <a:rPr lang="fr-FR" dirty="0" smtClean="0"/>
              <a:t> &amp; </a:t>
            </a:r>
            <a:r>
              <a:rPr lang="fr-FR" dirty="0" err="1" smtClean="0"/>
              <a:t>trained</a:t>
            </a:r>
            <a:endParaRPr lang="fr-FR" dirty="0" smtClean="0"/>
          </a:p>
          <a:p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cost</a:t>
            </a:r>
            <a:r>
              <a:rPr lang="fr-FR" dirty="0" smtClean="0"/>
              <a:t> - </a:t>
            </a:r>
            <a:r>
              <a:rPr lang="fr-FR" dirty="0" err="1" smtClean="0"/>
              <a:t>most</a:t>
            </a:r>
            <a:r>
              <a:rPr lang="fr-FR" dirty="0" smtClean="0"/>
              <a:t> of the </a:t>
            </a:r>
            <a:r>
              <a:rPr lang="fr-FR" dirty="0" err="1" smtClean="0"/>
              <a:t>Rep</a:t>
            </a:r>
            <a:r>
              <a:rPr lang="fr-FR" dirty="0" smtClean="0"/>
              <a:t> </a:t>
            </a:r>
            <a:r>
              <a:rPr lang="fr-FR" dirty="0" err="1" smtClean="0"/>
              <a:t>Govt’s</a:t>
            </a:r>
            <a:r>
              <a:rPr lang="fr-FR" dirty="0" smtClean="0"/>
              <a:t> gold &amp; </a:t>
            </a:r>
            <a:r>
              <a:rPr lang="fr-FR" dirty="0" err="1" smtClean="0"/>
              <a:t>silver</a:t>
            </a:r>
            <a:r>
              <a:rPr lang="fr-FR" dirty="0" smtClean="0"/>
              <a:t> </a:t>
            </a:r>
            <a:r>
              <a:rPr lang="fr-FR" dirty="0" err="1" smtClean="0"/>
              <a:t>reserves</a:t>
            </a:r>
            <a:endParaRPr lang="fr-FR" dirty="0" smtClean="0"/>
          </a:p>
          <a:p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cost</a:t>
            </a:r>
            <a:r>
              <a:rPr lang="fr-FR" dirty="0" smtClean="0"/>
              <a:t> </a:t>
            </a:r>
            <a:r>
              <a:rPr lang="fr-FR" dirty="0" err="1" smtClean="0"/>
              <a:t>proved</a:t>
            </a:r>
            <a:r>
              <a:rPr lang="fr-FR" dirty="0" smtClean="0"/>
              <a:t> more </a:t>
            </a:r>
            <a:r>
              <a:rPr lang="fr-FR" dirty="0" err="1" smtClean="0"/>
              <a:t>ruinous</a:t>
            </a:r>
            <a:r>
              <a:rPr lang="fr-FR" dirty="0" smtClean="0"/>
              <a:t> </a:t>
            </a:r>
            <a:r>
              <a:rPr lang="fr-FR" dirty="0" err="1" smtClean="0"/>
              <a:t>however</a:t>
            </a:r>
            <a:endParaRPr lang="fr-FR" dirty="0" smtClean="0"/>
          </a:p>
          <a:p>
            <a:r>
              <a:rPr lang="fr-FR" dirty="0" err="1" smtClean="0"/>
              <a:t>Interference</a:t>
            </a:r>
            <a:r>
              <a:rPr lang="fr-FR" dirty="0" smtClean="0"/>
              <a:t> in </a:t>
            </a:r>
            <a:r>
              <a:rPr lang="fr-FR" dirty="0" err="1" smtClean="0"/>
              <a:t>Govt</a:t>
            </a:r>
            <a:r>
              <a:rPr lang="fr-FR" dirty="0" smtClean="0"/>
              <a:t> Cabinet composition; </a:t>
            </a:r>
            <a:r>
              <a:rPr lang="fr-FR" dirty="0" err="1" smtClean="0"/>
              <a:t>military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endParaRPr lang="fr-FR" dirty="0" smtClean="0"/>
          </a:p>
          <a:p>
            <a:r>
              <a:rPr lang="fr-FR" dirty="0" smtClean="0"/>
              <a:t>Reversal of social </a:t>
            </a:r>
            <a:r>
              <a:rPr lang="fr-FR" dirty="0" err="1" smtClean="0"/>
              <a:t>revolution</a:t>
            </a:r>
            <a:r>
              <a:rPr lang="fr-FR" dirty="0" smtClean="0"/>
              <a:t>; </a:t>
            </a:r>
            <a:r>
              <a:rPr lang="fr-FR" dirty="0" err="1" smtClean="0"/>
              <a:t>steady</a:t>
            </a:r>
            <a:r>
              <a:rPr lang="fr-FR" dirty="0" smtClean="0"/>
              <a:t> </a:t>
            </a:r>
            <a:r>
              <a:rPr lang="fr-FR" dirty="0" err="1" smtClean="0"/>
              <a:t>decline</a:t>
            </a:r>
            <a:r>
              <a:rPr lang="fr-FR" dirty="0" smtClean="0"/>
              <a:t> in </a:t>
            </a:r>
            <a:r>
              <a:rPr lang="fr-FR" dirty="0" err="1" smtClean="0"/>
              <a:t>popular</a:t>
            </a:r>
            <a:r>
              <a:rPr lang="fr-FR" dirty="0" smtClean="0"/>
              <a:t> morale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407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Final Collapse - </a:t>
            </a:r>
            <a:r>
              <a:rPr lang="fr-FR" dirty="0" err="1"/>
              <a:t>C</a:t>
            </a:r>
            <a:r>
              <a:rPr lang="fr-FR" dirty="0" err="1" smtClean="0"/>
              <a:t>atalonia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4850" y="2070846"/>
            <a:ext cx="8685648" cy="4606647"/>
          </a:xfrm>
        </p:spPr>
        <p:txBody>
          <a:bodyPr>
            <a:normAutofit/>
          </a:bodyPr>
          <a:lstStyle/>
          <a:p>
            <a:r>
              <a:rPr lang="fr-FR" dirty="0" err="1" smtClean="0"/>
              <a:t>Summer</a:t>
            </a:r>
            <a:r>
              <a:rPr lang="fr-FR" dirty="0" smtClean="0"/>
              <a:t> 37 - </a:t>
            </a:r>
            <a:r>
              <a:rPr lang="fr-FR" dirty="0" err="1"/>
              <a:t>l</a:t>
            </a:r>
            <a:r>
              <a:rPr lang="fr-FR" dirty="0" err="1" smtClean="0"/>
              <a:t>oss</a:t>
            </a:r>
            <a:r>
              <a:rPr lang="fr-FR" dirty="0" smtClean="0"/>
              <a:t> of Basque </a:t>
            </a:r>
            <a:r>
              <a:rPr lang="fr-FR" dirty="0" err="1" smtClean="0"/>
              <a:t>coast</a:t>
            </a:r>
            <a:r>
              <a:rPr lang="fr-FR" dirty="0" smtClean="0"/>
              <a:t> </a:t>
            </a:r>
            <a:r>
              <a:rPr lang="fr-FR" dirty="0" err="1" smtClean="0"/>
              <a:t>key</a:t>
            </a:r>
            <a:r>
              <a:rPr lang="fr-FR" dirty="0" smtClean="0"/>
              <a:t> </a:t>
            </a:r>
            <a:r>
              <a:rPr lang="fr-FR" dirty="0" err="1" smtClean="0"/>
              <a:t>turning</a:t>
            </a:r>
            <a:r>
              <a:rPr lang="fr-FR" dirty="0" smtClean="0"/>
              <a:t> point</a:t>
            </a:r>
          </a:p>
          <a:p>
            <a:r>
              <a:rPr lang="fr-FR" dirty="0" smtClean="0"/>
              <a:t>Franco </a:t>
            </a:r>
            <a:r>
              <a:rPr lang="fr-FR" dirty="0" err="1" smtClean="0"/>
              <a:t>proceeded</a:t>
            </a:r>
            <a:r>
              <a:rPr lang="fr-FR" dirty="0" smtClean="0"/>
              <a:t> </a:t>
            </a:r>
            <a:r>
              <a:rPr lang="fr-FR" dirty="0" err="1" smtClean="0"/>
              <a:t>cautiously</a:t>
            </a:r>
            <a:r>
              <a:rPr lang="fr-FR" dirty="0" smtClean="0"/>
              <a:t> and </a:t>
            </a:r>
            <a:r>
              <a:rPr lang="fr-FR" dirty="0" err="1" smtClean="0"/>
              <a:t>slowly</a:t>
            </a:r>
            <a:r>
              <a:rPr lang="fr-FR" dirty="0" smtClean="0"/>
              <a:t> </a:t>
            </a:r>
            <a:r>
              <a:rPr lang="fr-FR" dirty="0" err="1" smtClean="0"/>
              <a:t>however</a:t>
            </a:r>
            <a:endParaRPr lang="fr-FR" dirty="0" smtClean="0"/>
          </a:p>
          <a:p>
            <a:r>
              <a:rPr lang="fr-FR" dirty="0" err="1" smtClean="0"/>
              <a:t>Apr</a:t>
            </a:r>
            <a:r>
              <a:rPr lang="fr-FR" dirty="0" smtClean="0"/>
              <a:t> 38 – Nat </a:t>
            </a:r>
            <a:r>
              <a:rPr lang="fr-FR" dirty="0" err="1" smtClean="0"/>
              <a:t>advanced</a:t>
            </a:r>
            <a:r>
              <a:rPr lang="fr-FR" dirty="0" smtClean="0"/>
              <a:t> to E </a:t>
            </a:r>
            <a:r>
              <a:rPr lang="fr-FR" dirty="0" err="1" smtClean="0"/>
              <a:t>coast</a:t>
            </a:r>
            <a:r>
              <a:rPr lang="fr-FR" dirty="0" smtClean="0"/>
              <a:t> </a:t>
            </a:r>
            <a:r>
              <a:rPr lang="fr-FR" dirty="0" err="1" smtClean="0"/>
              <a:t>isolating</a:t>
            </a:r>
            <a:r>
              <a:rPr lang="fr-FR" dirty="0" smtClean="0"/>
              <a:t> </a:t>
            </a:r>
            <a:r>
              <a:rPr lang="fr-FR" dirty="0" err="1" smtClean="0"/>
              <a:t>Catalonia</a:t>
            </a:r>
            <a:endParaRPr lang="fr-FR" dirty="0" smtClean="0"/>
          </a:p>
          <a:p>
            <a:r>
              <a:rPr lang="fr-FR" dirty="0" err="1" smtClean="0"/>
              <a:t>Jul</a:t>
            </a:r>
            <a:r>
              <a:rPr lang="fr-FR" dirty="0" smtClean="0"/>
              <a:t>-Sept 38 – Battle of the Ebro; last major </a:t>
            </a:r>
            <a:r>
              <a:rPr lang="fr-FR" dirty="0" err="1" smtClean="0"/>
              <a:t>Rep</a:t>
            </a:r>
            <a:r>
              <a:rPr lang="fr-FR" dirty="0" smtClean="0"/>
              <a:t> </a:t>
            </a:r>
            <a:r>
              <a:rPr lang="fr-FR" dirty="0" err="1" smtClean="0"/>
              <a:t>advance</a:t>
            </a:r>
            <a:endParaRPr lang="fr-FR" dirty="0" smtClean="0"/>
          </a:p>
          <a:p>
            <a:r>
              <a:rPr lang="fr-FR" dirty="0" err="1" smtClean="0"/>
              <a:t>Similar</a:t>
            </a:r>
            <a:r>
              <a:rPr lang="fr-FR" dirty="0" smtClean="0"/>
              <a:t> pattern – </a:t>
            </a:r>
            <a:r>
              <a:rPr lang="fr-FR" dirty="0" err="1" smtClean="0"/>
              <a:t>breakthrough</a:t>
            </a:r>
            <a:r>
              <a:rPr lang="fr-FR" dirty="0" smtClean="0"/>
              <a:t>; </a:t>
            </a:r>
            <a:r>
              <a:rPr lang="fr-FR" dirty="0" err="1" smtClean="0"/>
              <a:t>retreat</a:t>
            </a:r>
            <a:r>
              <a:rPr lang="fr-FR" dirty="0" smtClean="0"/>
              <a:t>; </a:t>
            </a:r>
            <a:r>
              <a:rPr lang="fr-FR" dirty="0" err="1" smtClean="0"/>
              <a:t>heavy</a:t>
            </a:r>
            <a:r>
              <a:rPr lang="fr-FR" dirty="0" smtClean="0"/>
              <a:t> </a:t>
            </a:r>
            <a:r>
              <a:rPr lang="fr-FR" dirty="0" err="1" smtClean="0"/>
              <a:t>losses</a:t>
            </a:r>
            <a:endParaRPr lang="fr-FR" dirty="0" smtClean="0"/>
          </a:p>
          <a:p>
            <a:r>
              <a:rPr lang="fr-FR" dirty="0" smtClean="0"/>
              <a:t>20 000 </a:t>
            </a:r>
            <a:r>
              <a:rPr lang="fr-FR" dirty="0" err="1" smtClean="0"/>
              <a:t>Rep</a:t>
            </a:r>
            <a:r>
              <a:rPr lang="fr-FR" dirty="0" smtClean="0"/>
              <a:t> </a:t>
            </a:r>
            <a:r>
              <a:rPr lang="fr-FR" dirty="0" err="1" smtClean="0"/>
              <a:t>losses</a:t>
            </a:r>
            <a:r>
              <a:rPr lang="fr-FR" dirty="0" smtClean="0"/>
              <a:t>; 55 000 </a:t>
            </a:r>
            <a:r>
              <a:rPr lang="fr-FR" dirty="0" err="1" smtClean="0"/>
              <a:t>wounded</a:t>
            </a:r>
            <a:r>
              <a:rPr lang="fr-FR" dirty="0" smtClean="0"/>
              <a:t>/</a:t>
            </a:r>
            <a:r>
              <a:rPr lang="fr-FR" dirty="0" err="1" smtClean="0"/>
              <a:t>captured</a:t>
            </a:r>
            <a:endParaRPr lang="fr-FR" dirty="0" smtClean="0"/>
          </a:p>
          <a:p>
            <a:r>
              <a:rPr lang="fr-FR" dirty="0" smtClean="0"/>
              <a:t>Jan-</a:t>
            </a:r>
            <a:r>
              <a:rPr lang="fr-FR" dirty="0" err="1" smtClean="0"/>
              <a:t>Feb</a:t>
            </a:r>
            <a:r>
              <a:rPr lang="fr-FR" dirty="0" smtClean="0"/>
              <a:t> 39 – </a:t>
            </a:r>
            <a:r>
              <a:rPr lang="fr-FR" dirty="0" err="1" smtClean="0"/>
              <a:t>Catalonia</a:t>
            </a:r>
            <a:r>
              <a:rPr lang="fr-FR" dirty="0" smtClean="0"/>
              <a:t> </a:t>
            </a:r>
            <a:r>
              <a:rPr lang="fr-FR" dirty="0" err="1" smtClean="0"/>
              <a:t>fell</a:t>
            </a:r>
            <a:r>
              <a:rPr lang="fr-FR" dirty="0"/>
              <a:t> </a:t>
            </a:r>
            <a:r>
              <a:rPr lang="fr-FR" dirty="0" smtClean="0"/>
              <a:t>- 200 000 </a:t>
            </a:r>
            <a:r>
              <a:rPr lang="fr-FR" dirty="0" err="1" smtClean="0"/>
              <a:t>POWs</a:t>
            </a:r>
            <a:r>
              <a:rPr lang="fr-FR" dirty="0" smtClean="0"/>
              <a:t>; 500 000 </a:t>
            </a:r>
            <a:r>
              <a:rPr lang="fr-FR" dirty="0" err="1" smtClean="0"/>
              <a:t>fled</a:t>
            </a:r>
            <a:r>
              <a:rPr lang="fr-FR" dirty="0" smtClean="0"/>
              <a:t> to F</a:t>
            </a:r>
          </a:p>
        </p:txBody>
      </p:sp>
    </p:spTree>
    <p:extLst>
      <p:ext uri="{BB962C8B-B14F-4D97-AF65-F5344CB8AC3E}">
        <p14:creationId xmlns:p14="http://schemas.microsoft.com/office/powerpoint/2010/main" val="2965651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608" y="79468"/>
            <a:ext cx="8624192" cy="1417638"/>
          </a:xfrm>
        </p:spPr>
        <p:txBody>
          <a:bodyPr/>
          <a:lstStyle/>
          <a:p>
            <a:r>
              <a:rPr lang="fr-FR" dirty="0" smtClean="0"/>
              <a:t>Final Collapse – Madrid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608" y="2070846"/>
            <a:ext cx="8706131" cy="4182035"/>
          </a:xfrm>
        </p:spPr>
        <p:txBody>
          <a:bodyPr/>
          <a:lstStyle/>
          <a:p>
            <a:r>
              <a:rPr lang="fr-FR" dirty="0"/>
              <a:t>Mar 39 – </a:t>
            </a:r>
            <a:r>
              <a:rPr lang="fr-FR" dirty="0" smtClean="0"/>
              <a:t>Madrid </a:t>
            </a:r>
            <a:r>
              <a:rPr lang="fr-FR" dirty="0" err="1" smtClean="0"/>
              <a:t>falls</a:t>
            </a:r>
            <a:r>
              <a:rPr lang="fr-FR" dirty="0" smtClean="0"/>
              <a:t> </a:t>
            </a:r>
            <a:r>
              <a:rPr lang="fr-FR" dirty="0" err="1"/>
              <a:t>amidst</a:t>
            </a:r>
            <a:r>
              <a:rPr lang="fr-FR" dirty="0"/>
              <a:t> 2</a:t>
            </a:r>
            <a:r>
              <a:rPr lang="fr-FR" baseline="30000" dirty="0"/>
              <a:t>nd</a:t>
            </a:r>
            <a:r>
              <a:rPr lang="fr-FR" dirty="0"/>
              <a:t> </a:t>
            </a:r>
            <a:r>
              <a:rPr lang="fr-FR" dirty="0" smtClean="0"/>
              <a:t>‘</a:t>
            </a:r>
            <a:r>
              <a:rPr lang="fr-FR" dirty="0" err="1" smtClean="0"/>
              <a:t>cw</a:t>
            </a:r>
            <a:r>
              <a:rPr lang="fr-FR" dirty="0" smtClean="0"/>
              <a:t> </a:t>
            </a:r>
            <a:r>
              <a:rPr lang="fr-FR" dirty="0" err="1"/>
              <a:t>within</a:t>
            </a:r>
            <a:r>
              <a:rPr lang="fr-FR" dirty="0"/>
              <a:t> the CW</a:t>
            </a:r>
            <a:r>
              <a:rPr lang="fr-FR" dirty="0" smtClean="0"/>
              <a:t>’</a:t>
            </a:r>
          </a:p>
          <a:p>
            <a:r>
              <a:rPr lang="fr-FR" dirty="0" err="1" smtClean="0"/>
              <a:t>Rep</a:t>
            </a:r>
            <a:r>
              <a:rPr lang="fr-FR" dirty="0" smtClean="0"/>
              <a:t> </a:t>
            </a:r>
            <a:r>
              <a:rPr lang="fr-FR" dirty="0" err="1" smtClean="0"/>
              <a:t>rebels</a:t>
            </a:r>
            <a:r>
              <a:rPr lang="fr-FR" dirty="0" smtClean="0"/>
              <a:t> </a:t>
            </a:r>
            <a:r>
              <a:rPr lang="fr-FR" dirty="0" err="1" smtClean="0"/>
              <a:t>attempted</a:t>
            </a:r>
            <a:r>
              <a:rPr lang="fr-FR" dirty="0" smtClean="0"/>
              <a:t> a coup &amp; </a:t>
            </a:r>
            <a:r>
              <a:rPr lang="fr-FR" dirty="0" err="1" smtClean="0"/>
              <a:t>fought</a:t>
            </a:r>
            <a:r>
              <a:rPr lang="fr-FR" dirty="0" smtClean="0"/>
              <a:t> </a:t>
            </a:r>
            <a:r>
              <a:rPr lang="fr-FR" dirty="0" err="1" smtClean="0"/>
              <a:t>Comms</a:t>
            </a:r>
            <a:r>
              <a:rPr lang="fr-FR" dirty="0" smtClean="0"/>
              <a:t> </a:t>
            </a:r>
            <a:r>
              <a:rPr lang="fr-FR" dirty="0" err="1" smtClean="0"/>
              <a:t>det</a:t>
            </a:r>
            <a:r>
              <a:rPr lang="fr-FR" dirty="0" smtClean="0"/>
              <a:t> to </a:t>
            </a:r>
            <a:r>
              <a:rPr lang="fr-FR" dirty="0" err="1" smtClean="0"/>
              <a:t>fight</a:t>
            </a:r>
            <a:endParaRPr lang="fr-FR" dirty="0" smtClean="0"/>
          </a:p>
          <a:p>
            <a:r>
              <a:rPr lang="fr-FR" dirty="0" err="1" smtClean="0"/>
              <a:t>Casado’s</a:t>
            </a:r>
            <a:r>
              <a:rPr lang="fr-FR" dirty="0" smtClean="0"/>
              <a:t> </a:t>
            </a:r>
            <a:r>
              <a:rPr lang="fr-FR" dirty="0" err="1" smtClean="0"/>
              <a:t>rebels</a:t>
            </a:r>
            <a:r>
              <a:rPr lang="fr-FR" dirty="0" smtClean="0"/>
              <a:t> </a:t>
            </a:r>
            <a:r>
              <a:rPr lang="fr-FR" dirty="0" err="1" smtClean="0"/>
              <a:t>win</a:t>
            </a:r>
            <a:r>
              <a:rPr lang="fr-FR" dirty="0" smtClean="0"/>
              <a:t> &amp; </a:t>
            </a:r>
            <a:r>
              <a:rPr lang="fr-FR" dirty="0" err="1" smtClean="0"/>
              <a:t>Communist</a:t>
            </a:r>
            <a:r>
              <a:rPr lang="fr-FR" dirty="0" smtClean="0"/>
              <a:t> grip on power </a:t>
            </a:r>
            <a:r>
              <a:rPr lang="fr-FR" dirty="0" err="1" smtClean="0"/>
              <a:t>broken</a:t>
            </a:r>
            <a:endParaRPr lang="fr-FR" dirty="0" smtClean="0"/>
          </a:p>
          <a:p>
            <a:r>
              <a:rPr lang="fr-FR" dirty="0" smtClean="0"/>
              <a:t>No influence on </a:t>
            </a:r>
            <a:r>
              <a:rPr lang="fr-FR" dirty="0" err="1" smtClean="0"/>
              <a:t>Franco’s</a:t>
            </a:r>
            <a:r>
              <a:rPr lang="fr-FR" dirty="0" smtClean="0"/>
              <a:t> </a:t>
            </a:r>
            <a:r>
              <a:rPr lang="fr-FR" dirty="0" err="1" smtClean="0"/>
              <a:t>attempts</a:t>
            </a:r>
            <a:r>
              <a:rPr lang="fr-FR" dirty="0" smtClean="0"/>
              <a:t> to </a:t>
            </a:r>
            <a:r>
              <a:rPr lang="fr-FR" dirty="0" err="1" smtClean="0"/>
              <a:t>take</a:t>
            </a:r>
            <a:r>
              <a:rPr lang="fr-FR" dirty="0" smtClean="0"/>
              <a:t> Madrid</a:t>
            </a:r>
          </a:p>
          <a:p>
            <a:r>
              <a:rPr lang="fr-FR" dirty="0" smtClean="0"/>
              <a:t>26 Mar – Madrid </a:t>
            </a:r>
            <a:r>
              <a:rPr lang="fr-FR" dirty="0" err="1" smtClean="0"/>
              <a:t>falls</a:t>
            </a:r>
            <a:r>
              <a:rPr lang="fr-FR" dirty="0" smtClean="0"/>
              <a:t>, </a:t>
            </a:r>
            <a:r>
              <a:rPr lang="fr-FR" dirty="0" err="1" smtClean="0"/>
              <a:t>immediately</a:t>
            </a:r>
            <a:r>
              <a:rPr lang="fr-FR" dirty="0" smtClean="0"/>
              <a:t> </a:t>
            </a:r>
            <a:r>
              <a:rPr lang="fr-FR" dirty="0" err="1" smtClean="0"/>
              <a:t>followed</a:t>
            </a:r>
            <a:r>
              <a:rPr lang="fr-FR" dirty="0" smtClean="0"/>
              <a:t> by central zone</a:t>
            </a:r>
          </a:p>
          <a:p>
            <a:r>
              <a:rPr lang="fr-FR" dirty="0" smtClean="0"/>
              <a:t>1 </a:t>
            </a:r>
            <a:r>
              <a:rPr lang="fr-FR" dirty="0" err="1" smtClean="0"/>
              <a:t>Apr</a:t>
            </a:r>
            <a:r>
              <a:rPr lang="fr-FR" dirty="0" smtClean="0"/>
              <a:t> – SCW </a:t>
            </a:r>
            <a:r>
              <a:rPr lang="fr-FR" dirty="0" err="1" smtClean="0"/>
              <a:t>declared</a:t>
            </a:r>
            <a:r>
              <a:rPr lang="fr-FR" dirty="0" smtClean="0"/>
              <a:t> over by Franco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879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‘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Spains</a:t>
            </a:r>
            <a:r>
              <a:rPr lang="fr-FR" dirty="0"/>
              <a:t>’?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680" y="2070846"/>
            <a:ext cx="8908320" cy="4182035"/>
          </a:xfrm>
        </p:spPr>
        <p:txBody>
          <a:bodyPr>
            <a:normAutofit/>
          </a:bodyPr>
          <a:lstStyle/>
          <a:p>
            <a:r>
              <a:rPr lang="fr-FR" dirty="0"/>
              <a:t>Nationalists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/>
              <a:t>far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 smtClean="0"/>
              <a:t>homogenous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Military</a:t>
            </a:r>
            <a:r>
              <a:rPr lang="fr-FR" dirty="0" smtClean="0"/>
              <a:t> </a:t>
            </a:r>
            <a:r>
              <a:rPr lang="fr-FR" dirty="0" err="1" smtClean="0"/>
              <a:t>rebels</a:t>
            </a:r>
            <a:r>
              <a:rPr lang="fr-FR" dirty="0" smtClean="0"/>
              <a:t>; </a:t>
            </a:r>
            <a:r>
              <a:rPr lang="fr-FR" dirty="0" err="1" smtClean="0"/>
              <a:t>Falangist</a:t>
            </a:r>
            <a:r>
              <a:rPr lang="fr-FR" dirty="0" smtClean="0"/>
              <a:t> </a:t>
            </a:r>
            <a:r>
              <a:rPr lang="fr-FR" dirty="0" err="1" smtClean="0"/>
              <a:t>paramilitaries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Carlist</a:t>
            </a:r>
            <a:r>
              <a:rPr lang="fr-FR" dirty="0" smtClean="0"/>
              <a:t> </a:t>
            </a:r>
            <a:r>
              <a:rPr lang="fr-FR" dirty="0" err="1" smtClean="0"/>
              <a:t>militias</a:t>
            </a:r>
            <a:r>
              <a:rPr lang="fr-FR" dirty="0" smtClean="0"/>
              <a:t>; </a:t>
            </a:r>
            <a:r>
              <a:rPr lang="fr-FR" dirty="0" err="1" smtClean="0"/>
              <a:t>Alfonsist</a:t>
            </a:r>
            <a:r>
              <a:rPr lang="fr-FR" dirty="0" smtClean="0"/>
              <a:t> </a:t>
            </a:r>
            <a:r>
              <a:rPr lang="fr-FR" dirty="0" err="1" smtClean="0"/>
              <a:t>monarchists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CEDA supporters; </a:t>
            </a:r>
            <a:r>
              <a:rPr lang="fr-FR" dirty="0" err="1" smtClean="0"/>
              <a:t>independent</a:t>
            </a:r>
            <a:r>
              <a:rPr lang="fr-FR" dirty="0"/>
              <a:t> </a:t>
            </a:r>
            <a:r>
              <a:rPr lang="fr-FR" dirty="0" err="1" smtClean="0"/>
              <a:t>Catholic</a:t>
            </a:r>
            <a:r>
              <a:rPr lang="fr-FR" dirty="0" smtClean="0"/>
              <a:t> </a:t>
            </a:r>
            <a:r>
              <a:rPr lang="fr-FR" dirty="0" err="1" smtClean="0"/>
              <a:t>concerns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Anti-Republican conservatives; </a:t>
            </a:r>
            <a:r>
              <a:rPr lang="fr-FR" dirty="0" err="1" smtClean="0"/>
              <a:t>pol</a:t>
            </a:r>
            <a:r>
              <a:rPr lang="fr-FR" dirty="0" smtClean="0"/>
              <a:t> </a:t>
            </a:r>
            <a:r>
              <a:rPr lang="fr-FR" dirty="0" err="1" smtClean="0"/>
              <a:t>opportunists</a:t>
            </a:r>
            <a:endParaRPr lang="fr-FR" dirty="0" smtClean="0"/>
          </a:p>
          <a:p>
            <a:r>
              <a:rPr lang="fr-FR" dirty="0" smtClean="0"/>
              <a:t>Limited </a:t>
            </a:r>
            <a:r>
              <a:rPr lang="fr-FR" dirty="0" err="1" smtClean="0"/>
              <a:t>early</a:t>
            </a:r>
            <a:r>
              <a:rPr lang="fr-FR" dirty="0" smtClean="0"/>
              <a:t> </a:t>
            </a:r>
            <a:r>
              <a:rPr lang="fr-FR" dirty="0" err="1" smtClean="0"/>
              <a:t>ideological</a:t>
            </a:r>
            <a:r>
              <a:rPr lang="fr-FR" dirty="0" smtClean="0"/>
              <a:t> goals – </a:t>
            </a:r>
            <a:r>
              <a:rPr lang="fr-FR" dirty="0" err="1" smtClean="0"/>
              <a:t>deliberatley</a:t>
            </a:r>
            <a:r>
              <a:rPr lang="fr-FR" dirty="0" smtClean="0"/>
              <a:t> vague</a:t>
            </a:r>
          </a:p>
          <a:p>
            <a:pPr>
              <a:buFontTx/>
              <a:buChar char="-"/>
            </a:pPr>
            <a:r>
              <a:rPr lang="fr-FR" dirty="0" smtClean="0"/>
              <a:t>Stop L/w </a:t>
            </a:r>
            <a:r>
              <a:rPr lang="fr-FR" dirty="0" err="1" smtClean="0"/>
              <a:t>Rev</a:t>
            </a:r>
            <a:r>
              <a:rPr lang="fr-FR" dirty="0" smtClean="0"/>
              <a:t>; National </a:t>
            </a:r>
            <a:r>
              <a:rPr lang="fr-FR" dirty="0" err="1" smtClean="0"/>
              <a:t>unity</a:t>
            </a:r>
            <a:r>
              <a:rPr lang="fr-FR" dirty="0" smtClean="0"/>
              <a:t>; </a:t>
            </a:r>
            <a:r>
              <a:rPr lang="fr-FR" dirty="0" err="1" smtClean="0"/>
              <a:t>Restoration</a:t>
            </a:r>
            <a:r>
              <a:rPr lang="fr-FR" dirty="0" smtClean="0"/>
              <a:t> of </a:t>
            </a:r>
            <a:r>
              <a:rPr lang="fr-FR" dirty="0" err="1" smtClean="0"/>
              <a:t>authority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5347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Costs</a:t>
            </a:r>
            <a:r>
              <a:rPr lang="fr-FR" dirty="0" smtClean="0"/>
              <a:t> of the SCW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500 000 </a:t>
            </a:r>
            <a:r>
              <a:rPr lang="fr-FR" dirty="0" err="1" smtClean="0"/>
              <a:t>combatants</a:t>
            </a:r>
            <a:r>
              <a:rPr lang="fr-FR" dirty="0" smtClean="0"/>
              <a:t> &amp; </a:t>
            </a:r>
            <a:r>
              <a:rPr lang="fr-FR" dirty="0" err="1" smtClean="0"/>
              <a:t>civilians</a:t>
            </a:r>
            <a:r>
              <a:rPr lang="fr-FR" dirty="0" smtClean="0"/>
              <a:t> est to have </a:t>
            </a:r>
            <a:r>
              <a:rPr lang="fr-FR" dirty="0" err="1" smtClean="0"/>
              <a:t>died</a:t>
            </a:r>
            <a:endParaRPr lang="fr-FR" dirty="0" smtClean="0"/>
          </a:p>
          <a:p>
            <a:r>
              <a:rPr lang="fr-FR" dirty="0" smtClean="0"/>
              <a:t>200 000 </a:t>
            </a:r>
            <a:r>
              <a:rPr lang="fr-FR" dirty="0" err="1" smtClean="0"/>
              <a:t>executed</a:t>
            </a:r>
            <a:r>
              <a:rPr lang="fr-FR" dirty="0" smtClean="0"/>
              <a:t>/</a:t>
            </a:r>
            <a:r>
              <a:rPr lang="fr-FR" dirty="0" err="1" smtClean="0"/>
              <a:t>died</a:t>
            </a:r>
            <a:r>
              <a:rPr lang="fr-FR" dirty="0" smtClean="0"/>
              <a:t> in prison in </a:t>
            </a:r>
            <a:r>
              <a:rPr lang="fr-FR" dirty="0" err="1" smtClean="0"/>
              <a:t>aftermath</a:t>
            </a:r>
            <a:endParaRPr lang="fr-FR" dirty="0" smtClean="0"/>
          </a:p>
          <a:p>
            <a:r>
              <a:rPr lang="fr-FR" dirty="0" smtClean="0"/>
              <a:t>100 000s </a:t>
            </a:r>
            <a:r>
              <a:rPr lang="fr-FR" dirty="0" err="1" smtClean="0"/>
              <a:t>imprisoned</a:t>
            </a:r>
            <a:r>
              <a:rPr lang="fr-FR" dirty="0" smtClean="0"/>
              <a:t>/</a:t>
            </a:r>
            <a:r>
              <a:rPr lang="fr-FR" dirty="0" err="1" smtClean="0"/>
              <a:t>forced</a:t>
            </a:r>
            <a:r>
              <a:rPr lang="fr-FR" dirty="0" smtClean="0"/>
              <a:t> labour camps</a:t>
            </a:r>
          </a:p>
          <a:p>
            <a:r>
              <a:rPr lang="fr-FR" dirty="0" smtClean="0"/>
              <a:t>1 000 000s </a:t>
            </a:r>
            <a:r>
              <a:rPr lang="fr-FR" dirty="0" err="1" smtClean="0"/>
              <a:t>subject</a:t>
            </a:r>
            <a:r>
              <a:rPr lang="fr-FR" dirty="0" smtClean="0"/>
              <a:t> to hostile SPS </a:t>
            </a:r>
            <a:r>
              <a:rPr lang="fr-FR" dirty="0" err="1" smtClean="0"/>
              <a:t>until</a:t>
            </a:r>
            <a:r>
              <a:rPr lang="fr-FR" dirty="0" smtClean="0"/>
              <a:t> 1975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411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Rebellion</a:t>
            </a:r>
            <a:r>
              <a:rPr lang="fr-FR" dirty="0" smtClean="0"/>
              <a:t> to Civil </a:t>
            </a:r>
            <a:r>
              <a:rPr lang="fr-FR" dirty="0" err="1"/>
              <a:t>W</a:t>
            </a:r>
            <a:r>
              <a:rPr lang="fr-FR" dirty="0" err="1" smtClean="0"/>
              <a:t>ar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4958" y="2070846"/>
            <a:ext cx="8680826" cy="4182035"/>
          </a:xfrm>
        </p:spPr>
        <p:txBody>
          <a:bodyPr/>
          <a:lstStyle/>
          <a:p>
            <a:r>
              <a:rPr lang="fr-FR" dirty="0" smtClean="0"/>
              <a:t>13 July – </a:t>
            </a:r>
            <a:r>
              <a:rPr lang="fr-FR" dirty="0" err="1" smtClean="0"/>
              <a:t>Rep</a:t>
            </a:r>
            <a:r>
              <a:rPr lang="fr-FR" dirty="0" smtClean="0"/>
              <a:t> </a:t>
            </a:r>
            <a:r>
              <a:rPr lang="fr-FR" dirty="0" err="1" smtClean="0"/>
              <a:t>assassination</a:t>
            </a:r>
            <a:r>
              <a:rPr lang="fr-FR" dirty="0" smtClean="0"/>
              <a:t> of </a:t>
            </a:r>
            <a:r>
              <a:rPr lang="fr-FR" dirty="0" err="1" smtClean="0"/>
              <a:t>Sotelo</a:t>
            </a:r>
            <a:r>
              <a:rPr lang="fr-FR" dirty="0" smtClean="0"/>
              <a:t> (R/w Leader of </a:t>
            </a:r>
            <a:r>
              <a:rPr lang="fr-FR" dirty="0" err="1" smtClean="0"/>
              <a:t>Opp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Widely</a:t>
            </a:r>
            <a:r>
              <a:rPr lang="fr-FR" dirty="0" smtClean="0"/>
              <a:t> </a:t>
            </a:r>
            <a:r>
              <a:rPr lang="fr-FR" dirty="0" err="1" smtClean="0"/>
              <a:t>regarded</a:t>
            </a:r>
            <a:r>
              <a:rPr lang="fr-FR" dirty="0" smtClean="0"/>
              <a:t> as </a:t>
            </a:r>
            <a:r>
              <a:rPr lang="fr-FR" dirty="0" err="1" smtClean="0"/>
              <a:t>spark</a:t>
            </a:r>
            <a:r>
              <a:rPr lang="fr-FR" dirty="0" smtClean="0"/>
              <a:t> of SCW</a:t>
            </a:r>
          </a:p>
          <a:p>
            <a:r>
              <a:rPr lang="fr-FR" dirty="0" smtClean="0"/>
              <a:t>BUT not </a:t>
            </a:r>
            <a:r>
              <a:rPr lang="fr-FR" dirty="0" err="1" smtClean="0"/>
              <a:t>aim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time of </a:t>
            </a:r>
            <a:r>
              <a:rPr lang="fr-FR" dirty="0" err="1" smtClean="0"/>
              <a:t>either</a:t>
            </a:r>
            <a:r>
              <a:rPr lang="fr-FR" dirty="0" smtClean="0"/>
              <a:t> </a:t>
            </a:r>
            <a:r>
              <a:rPr lang="fr-FR" dirty="0" err="1" smtClean="0"/>
              <a:t>side</a:t>
            </a:r>
            <a:r>
              <a:rPr lang="fr-FR" dirty="0" smtClean="0"/>
              <a:t> – how </a:t>
            </a:r>
            <a:r>
              <a:rPr lang="fr-FR" dirty="0" err="1" smtClean="0"/>
              <a:t>did</a:t>
            </a:r>
            <a:r>
              <a:rPr lang="fr-FR" dirty="0" smtClean="0"/>
              <a:t> CW arise?</a:t>
            </a:r>
          </a:p>
          <a:p>
            <a:r>
              <a:rPr lang="fr-FR" dirty="0" err="1"/>
              <a:t>F</a:t>
            </a:r>
            <a:r>
              <a:rPr lang="fr-FR" dirty="0" err="1" smtClean="0"/>
              <a:t>ailure</a:t>
            </a:r>
            <a:r>
              <a:rPr lang="fr-FR" dirty="0" smtClean="0"/>
              <a:t> of </a:t>
            </a:r>
            <a:r>
              <a:rPr lang="fr-FR" dirty="0" err="1" smtClean="0"/>
              <a:t>military</a:t>
            </a:r>
            <a:r>
              <a:rPr lang="fr-FR" dirty="0" smtClean="0"/>
              <a:t> to seize control </a:t>
            </a:r>
            <a:r>
              <a:rPr lang="fr-FR" dirty="0" err="1" smtClean="0"/>
              <a:t>quickly</a:t>
            </a:r>
            <a:r>
              <a:rPr lang="fr-FR" dirty="0" smtClean="0"/>
              <a:t> </a:t>
            </a:r>
            <a:r>
              <a:rPr lang="fr-FR" dirty="0" err="1" smtClean="0"/>
              <a:t>enough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 Division </a:t>
            </a:r>
            <a:r>
              <a:rPr lang="fr-FR" dirty="0" err="1" smtClean="0"/>
              <a:t>within</a:t>
            </a:r>
            <a:r>
              <a:rPr lang="fr-FR" dirty="0" smtClean="0"/>
              <a:t> </a:t>
            </a:r>
            <a:r>
              <a:rPr lang="fr-FR" dirty="0" err="1" smtClean="0"/>
              <a:t>army</a:t>
            </a:r>
            <a:r>
              <a:rPr lang="fr-FR" dirty="0" smtClean="0"/>
              <a:t>; </a:t>
            </a:r>
            <a:r>
              <a:rPr lang="fr-FR" dirty="0" err="1" smtClean="0"/>
              <a:t>armed</a:t>
            </a:r>
            <a:r>
              <a:rPr lang="fr-FR" dirty="0" smtClean="0"/>
              <a:t> Republican police</a:t>
            </a:r>
          </a:p>
          <a:p>
            <a:pPr marL="0" indent="0">
              <a:buNone/>
            </a:pPr>
            <a:r>
              <a:rPr lang="fr-FR" dirty="0" smtClean="0"/>
              <a:t>- Republican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armed</a:t>
            </a:r>
            <a:r>
              <a:rPr lang="fr-FR" dirty="0" smtClean="0"/>
              <a:t> UGT &amp; CNT – </a:t>
            </a:r>
            <a:r>
              <a:rPr lang="fr-FR" dirty="0" err="1" smtClean="0"/>
              <a:t>paramilitary</a:t>
            </a:r>
            <a:r>
              <a:rPr lang="fr-FR" dirty="0" smtClean="0"/>
              <a:t> TU </a:t>
            </a:r>
            <a:r>
              <a:rPr lang="fr-FR" dirty="0" err="1" smtClean="0"/>
              <a:t>orgs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 Foreign </a:t>
            </a:r>
            <a:r>
              <a:rPr lang="fr-FR" dirty="0" err="1" smtClean="0"/>
              <a:t>involvement</a:t>
            </a:r>
            <a:r>
              <a:rPr lang="fr-FR" dirty="0" smtClean="0"/>
              <a:t> </a:t>
            </a:r>
            <a:r>
              <a:rPr lang="fr-FR" dirty="0" err="1" smtClean="0"/>
              <a:t>prolonged</a:t>
            </a:r>
            <a:r>
              <a:rPr lang="fr-FR" dirty="0" smtClean="0"/>
              <a:t> </a:t>
            </a:r>
            <a:r>
              <a:rPr lang="fr-FR" dirty="0" err="1" smtClean="0"/>
              <a:t>conflict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6468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Rebellion</a:t>
            </a:r>
            <a:r>
              <a:rPr lang="fr-FR" dirty="0" smtClean="0"/>
              <a:t> &amp; </a:t>
            </a:r>
            <a:r>
              <a:rPr lang="fr-FR" dirty="0" err="1" smtClean="0"/>
              <a:t>Response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174" y="2070846"/>
            <a:ext cx="8203703" cy="4182035"/>
          </a:xfrm>
        </p:spPr>
        <p:txBody>
          <a:bodyPr>
            <a:normAutofit/>
          </a:bodyPr>
          <a:lstStyle/>
          <a:p>
            <a:r>
              <a:rPr lang="fr-FR" dirty="0" smtClean="0"/>
              <a:t>17 July – </a:t>
            </a:r>
            <a:r>
              <a:rPr lang="fr-FR" dirty="0" err="1" smtClean="0"/>
              <a:t>Sp</a:t>
            </a:r>
            <a:r>
              <a:rPr lang="fr-FR" dirty="0"/>
              <a:t> </a:t>
            </a:r>
            <a:r>
              <a:rPr lang="fr-FR" dirty="0" err="1" smtClean="0"/>
              <a:t>Morocco</a:t>
            </a:r>
            <a:r>
              <a:rPr lang="fr-FR" dirty="0" smtClean="0"/>
              <a:t> (F) &amp; Canaries </a:t>
            </a:r>
            <a:r>
              <a:rPr lang="fr-FR" dirty="0" err="1" smtClean="0"/>
              <a:t>Army</a:t>
            </a:r>
            <a:r>
              <a:rPr lang="fr-FR" dirty="0" smtClean="0"/>
              <a:t> </a:t>
            </a:r>
            <a:r>
              <a:rPr lang="fr-FR" dirty="0" err="1" smtClean="0"/>
              <a:t>rebellion</a:t>
            </a:r>
            <a:r>
              <a:rPr lang="fr-FR" dirty="0"/>
              <a:t> </a:t>
            </a:r>
            <a:r>
              <a:rPr lang="fr-FR" dirty="0" err="1" smtClean="0"/>
              <a:t>start</a:t>
            </a:r>
            <a:endParaRPr lang="fr-FR" dirty="0" smtClean="0"/>
          </a:p>
          <a:p>
            <a:r>
              <a:rPr lang="fr-FR" dirty="0" smtClean="0"/>
              <a:t>18-19 July – Mainland </a:t>
            </a:r>
            <a:r>
              <a:rPr lang="fr-FR" dirty="0" err="1" smtClean="0"/>
              <a:t>rebellion</a:t>
            </a:r>
            <a:r>
              <a:rPr lang="fr-FR" dirty="0" smtClean="0"/>
              <a:t> – </a:t>
            </a:r>
            <a:r>
              <a:rPr lang="fr-FR" dirty="0" err="1" smtClean="0"/>
              <a:t>Andalucia</a:t>
            </a:r>
            <a:r>
              <a:rPr lang="fr-FR" dirty="0"/>
              <a:t> </a:t>
            </a:r>
            <a:r>
              <a:rPr lang="fr-FR" dirty="0" smtClean="0"/>
              <a:t>st point</a:t>
            </a:r>
          </a:p>
          <a:p>
            <a:r>
              <a:rPr lang="fr-FR" dirty="0" err="1" smtClean="0"/>
              <a:t>Supported</a:t>
            </a:r>
            <a:r>
              <a:rPr lang="fr-FR" dirty="0" smtClean="0"/>
              <a:t> by </a:t>
            </a:r>
            <a:r>
              <a:rPr lang="fr-FR" dirty="0" err="1" smtClean="0"/>
              <a:t>symp</a:t>
            </a:r>
            <a:r>
              <a:rPr lang="fr-FR" dirty="0" smtClean="0"/>
              <a:t> </a:t>
            </a:r>
            <a:r>
              <a:rPr lang="fr-FR" dirty="0" err="1" smtClean="0"/>
              <a:t>garrisons</a:t>
            </a:r>
            <a:r>
              <a:rPr lang="fr-FR" dirty="0" smtClean="0"/>
              <a:t> </a:t>
            </a:r>
            <a:r>
              <a:rPr lang="fr-FR" dirty="0" err="1" smtClean="0"/>
              <a:t>mainly</a:t>
            </a:r>
            <a:r>
              <a:rPr lang="fr-FR" dirty="0" smtClean="0"/>
              <a:t> in N/NW</a:t>
            </a:r>
          </a:p>
          <a:p>
            <a:r>
              <a:rPr lang="fr-FR" dirty="0" err="1" smtClean="0"/>
              <a:t>Opposed</a:t>
            </a:r>
            <a:r>
              <a:rPr lang="fr-FR" dirty="0" smtClean="0"/>
              <a:t> by </a:t>
            </a:r>
            <a:r>
              <a:rPr lang="fr-FR" dirty="0" err="1" smtClean="0"/>
              <a:t>armed</a:t>
            </a:r>
            <a:r>
              <a:rPr lang="fr-FR" dirty="0" smtClean="0"/>
              <a:t> TU </a:t>
            </a:r>
            <a:r>
              <a:rPr lang="fr-FR" dirty="0" err="1" smtClean="0"/>
              <a:t>militia</a:t>
            </a:r>
            <a:r>
              <a:rPr lang="fr-FR" dirty="0" smtClean="0"/>
              <a:t>/</a:t>
            </a:r>
            <a:r>
              <a:rPr lang="fr-FR" dirty="0" err="1" smtClean="0"/>
              <a:t>Rep</a:t>
            </a:r>
            <a:r>
              <a:rPr lang="fr-FR" dirty="0" smtClean="0"/>
              <a:t> police </a:t>
            </a:r>
            <a:r>
              <a:rPr lang="fr-FR" dirty="0" err="1" smtClean="0"/>
              <a:t>across</a:t>
            </a:r>
            <a:r>
              <a:rPr lang="fr-FR" dirty="0" smtClean="0"/>
              <a:t> S &amp; NE</a:t>
            </a:r>
          </a:p>
          <a:p>
            <a:r>
              <a:rPr lang="fr-FR" dirty="0" smtClean="0"/>
              <a:t>22 July – Spain </a:t>
            </a:r>
            <a:r>
              <a:rPr lang="fr-FR" dirty="0" err="1" smtClean="0"/>
              <a:t>divided</a:t>
            </a:r>
            <a:r>
              <a:rPr lang="fr-FR" dirty="0" smtClean="0"/>
              <a:t>, not </a:t>
            </a:r>
            <a:r>
              <a:rPr lang="fr-FR" dirty="0" err="1" smtClean="0"/>
              <a:t>under</a:t>
            </a:r>
            <a:r>
              <a:rPr lang="fr-FR" dirty="0" smtClean="0"/>
              <a:t> control as </a:t>
            </a:r>
            <a:r>
              <a:rPr lang="fr-FR" dirty="0" err="1" smtClean="0"/>
              <a:t>hoped</a:t>
            </a:r>
            <a:endParaRPr lang="fr-FR" dirty="0" smtClean="0"/>
          </a:p>
          <a:p>
            <a:r>
              <a:rPr lang="fr-FR" dirty="0" err="1" smtClean="0"/>
              <a:t>Negotiated</a:t>
            </a:r>
            <a:r>
              <a:rPr lang="fr-FR" dirty="0" smtClean="0"/>
              <a:t> </a:t>
            </a:r>
            <a:r>
              <a:rPr lang="fr-FR" dirty="0" err="1" smtClean="0"/>
              <a:t>peace</a:t>
            </a:r>
            <a:r>
              <a:rPr lang="fr-FR" dirty="0" smtClean="0"/>
              <a:t> or </a:t>
            </a:r>
            <a:r>
              <a:rPr lang="fr-FR" dirty="0" err="1" smtClean="0"/>
              <a:t>overnight</a:t>
            </a:r>
            <a:r>
              <a:rPr lang="fr-FR" dirty="0" smtClean="0"/>
              <a:t> </a:t>
            </a:r>
            <a:r>
              <a:rPr lang="fr-FR" dirty="0" err="1" smtClean="0"/>
              <a:t>military</a:t>
            </a:r>
            <a:r>
              <a:rPr lang="fr-FR" dirty="0" smtClean="0"/>
              <a:t> </a:t>
            </a:r>
            <a:r>
              <a:rPr lang="fr-FR" dirty="0" err="1" smtClean="0"/>
              <a:t>surrender</a:t>
            </a:r>
            <a:r>
              <a:rPr lang="fr-FR" dirty="0" smtClean="0"/>
              <a:t>?</a:t>
            </a:r>
          </a:p>
          <a:p>
            <a:r>
              <a:rPr lang="fr-FR" dirty="0" err="1" smtClean="0"/>
              <a:t>Neither</a:t>
            </a:r>
            <a:r>
              <a:rPr lang="fr-FR" dirty="0" smtClean="0"/>
              <a:t> possible w/bloody score </a:t>
            </a:r>
            <a:r>
              <a:rPr lang="fr-FR" dirty="0" err="1" smtClean="0"/>
              <a:t>settling</a:t>
            </a:r>
            <a:r>
              <a:rPr lang="fr-FR" dirty="0" smtClean="0"/>
              <a:t> </a:t>
            </a:r>
            <a:r>
              <a:rPr lang="fr-FR" dirty="0" err="1" smtClean="0"/>
              <a:t>widespread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828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Republican collapse?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070846"/>
            <a:ext cx="9144000" cy="4633299"/>
          </a:xfrm>
        </p:spPr>
        <p:txBody>
          <a:bodyPr/>
          <a:lstStyle/>
          <a:p>
            <a:r>
              <a:rPr lang="fr-FR" dirty="0" smtClean="0"/>
              <a:t>Post July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Repub</a:t>
            </a:r>
            <a:r>
              <a:rPr lang="fr-FR" dirty="0" smtClean="0"/>
              <a:t> </a:t>
            </a:r>
            <a:r>
              <a:rPr lang="fr-FR" dirty="0" err="1" smtClean="0"/>
              <a:t>authority</a:t>
            </a:r>
            <a:r>
              <a:rPr lang="fr-FR" dirty="0" smtClean="0"/>
              <a:t> </a:t>
            </a:r>
            <a:r>
              <a:rPr lang="fr-FR" dirty="0" err="1" smtClean="0"/>
              <a:t>collapsed</a:t>
            </a:r>
            <a:endParaRPr lang="fr-FR" dirty="0" smtClean="0"/>
          </a:p>
          <a:p>
            <a:r>
              <a:rPr lang="fr-FR" dirty="0" smtClean="0"/>
              <a:t>Local ‘anti-</a:t>
            </a:r>
            <a:r>
              <a:rPr lang="fr-FR" dirty="0" err="1" smtClean="0"/>
              <a:t>Fascist</a:t>
            </a:r>
            <a:r>
              <a:rPr lang="fr-FR" dirty="0" smtClean="0"/>
              <a:t>’ </a:t>
            </a:r>
            <a:r>
              <a:rPr lang="fr-FR" dirty="0" err="1" smtClean="0"/>
              <a:t>committees</a:t>
            </a:r>
            <a:r>
              <a:rPr lang="fr-FR" dirty="0" smtClean="0"/>
              <a:t> </a:t>
            </a:r>
            <a:r>
              <a:rPr lang="fr-FR" dirty="0" err="1" smtClean="0"/>
              <a:t>took</a:t>
            </a:r>
            <a:r>
              <a:rPr lang="fr-FR" dirty="0" smtClean="0"/>
              <a:t> over – scores </a:t>
            </a:r>
            <a:r>
              <a:rPr lang="fr-FR" dirty="0" err="1" smtClean="0"/>
              <a:t>settled</a:t>
            </a:r>
            <a:endParaRPr lang="fr-FR" dirty="0" smtClean="0"/>
          </a:p>
          <a:p>
            <a:r>
              <a:rPr lang="fr-FR" dirty="0" err="1" smtClean="0"/>
              <a:t>Regional</a:t>
            </a:r>
            <a:r>
              <a:rPr lang="fr-FR" dirty="0" smtClean="0"/>
              <a:t> organisation </a:t>
            </a:r>
            <a:r>
              <a:rPr lang="fr-FR" dirty="0" err="1" smtClean="0"/>
              <a:t>ind</a:t>
            </a:r>
            <a:r>
              <a:rPr lang="fr-FR" dirty="0" smtClean="0"/>
              <a:t> of </a:t>
            </a:r>
            <a:r>
              <a:rPr lang="fr-FR" dirty="0"/>
              <a:t>M</a:t>
            </a:r>
            <a:r>
              <a:rPr lang="fr-FR" dirty="0" smtClean="0"/>
              <a:t>adrid (Basques; </a:t>
            </a:r>
            <a:r>
              <a:rPr lang="fr-FR" dirty="0" err="1" smtClean="0"/>
              <a:t>Catalonia</a:t>
            </a:r>
            <a:r>
              <a:rPr lang="fr-FR" dirty="0" smtClean="0"/>
              <a:t>..) </a:t>
            </a:r>
          </a:p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filled</a:t>
            </a:r>
            <a:r>
              <a:rPr lang="fr-FR" dirty="0" smtClean="0"/>
              <a:t> power vacuum; </a:t>
            </a:r>
            <a:r>
              <a:rPr lang="fr-FR" dirty="0" err="1" smtClean="0"/>
              <a:t>others</a:t>
            </a:r>
            <a:r>
              <a:rPr lang="fr-FR" dirty="0" smtClean="0"/>
              <a:t> </a:t>
            </a:r>
            <a:r>
              <a:rPr lang="fr-FR" dirty="0" err="1" smtClean="0"/>
              <a:t>att</a:t>
            </a:r>
            <a:r>
              <a:rPr lang="fr-FR" dirty="0" smtClean="0"/>
              <a:t> social </a:t>
            </a:r>
            <a:r>
              <a:rPr lang="fr-FR" dirty="0" err="1" smtClean="0"/>
              <a:t>revolution</a:t>
            </a:r>
            <a:r>
              <a:rPr lang="fr-FR" dirty="0" smtClean="0"/>
              <a:t> (CNT..)</a:t>
            </a:r>
          </a:p>
          <a:p>
            <a:r>
              <a:rPr lang="fr-FR" dirty="0" smtClean="0"/>
              <a:t>Collectivisation of land, </a:t>
            </a:r>
            <a:r>
              <a:rPr lang="fr-FR" dirty="0" err="1" smtClean="0"/>
              <a:t>industry</a:t>
            </a:r>
            <a:r>
              <a:rPr lang="fr-FR" dirty="0" smtClean="0"/>
              <a:t>, commerce, services </a:t>
            </a:r>
            <a:r>
              <a:rPr lang="fr-FR" dirty="0" err="1" smtClean="0"/>
              <a:t>attempted</a:t>
            </a:r>
            <a:r>
              <a:rPr lang="fr-FR" dirty="0" smtClean="0"/>
              <a:t> – </a:t>
            </a:r>
            <a:r>
              <a:rPr lang="fr-FR" dirty="0" err="1" smtClean="0"/>
              <a:t>uneven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endParaRPr lang="fr-FR" dirty="0" smtClean="0"/>
          </a:p>
          <a:p>
            <a:r>
              <a:rPr lang="fr-FR" dirty="0" smtClean="0"/>
              <a:t>Madrid; Valencia </a:t>
            </a:r>
            <a:r>
              <a:rPr lang="fr-FR" dirty="0" err="1" smtClean="0"/>
              <a:t>unchanged</a:t>
            </a:r>
            <a:r>
              <a:rPr lang="fr-FR" dirty="0"/>
              <a:t> </a:t>
            </a:r>
            <a:r>
              <a:rPr lang="fr-FR" dirty="0" smtClean="0"/>
              <a:t>to </a:t>
            </a:r>
            <a:r>
              <a:rPr lang="fr-FR" dirty="0" err="1" smtClean="0"/>
              <a:t>outside</a:t>
            </a:r>
            <a:r>
              <a:rPr lang="fr-FR" dirty="0" smtClean="0"/>
              <a:t> world</a:t>
            </a:r>
          </a:p>
          <a:p>
            <a:r>
              <a:rPr lang="fr-FR" dirty="0" err="1" smtClean="0"/>
              <a:t>Catalonia</a:t>
            </a:r>
            <a:r>
              <a:rPr lang="fr-FR" dirty="0" smtClean="0"/>
              <a:t>; Aragon; </a:t>
            </a:r>
            <a:r>
              <a:rPr lang="fr-FR" dirty="0" err="1" smtClean="0"/>
              <a:t>Rep</a:t>
            </a:r>
            <a:r>
              <a:rPr lang="fr-FR" dirty="0" smtClean="0"/>
              <a:t> </a:t>
            </a:r>
            <a:r>
              <a:rPr lang="fr-FR" dirty="0" err="1" smtClean="0"/>
              <a:t>Andalucia</a:t>
            </a:r>
            <a:r>
              <a:rPr lang="fr-FR" dirty="0" smtClean="0"/>
              <a:t> </a:t>
            </a:r>
            <a:r>
              <a:rPr lang="fr-FR" dirty="0" err="1" smtClean="0"/>
              <a:t>saw</a:t>
            </a:r>
            <a:r>
              <a:rPr lang="fr-FR" dirty="0" smtClean="0"/>
              <a:t> far </a:t>
            </a:r>
            <a:r>
              <a:rPr lang="fr-FR" dirty="0" err="1" smtClean="0"/>
              <a:t>reaching</a:t>
            </a:r>
            <a:r>
              <a:rPr lang="fr-FR" dirty="0" smtClean="0"/>
              <a:t> soc </a:t>
            </a:r>
            <a:r>
              <a:rPr lang="fr-FR" dirty="0" err="1" smtClean="0"/>
              <a:t>rev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676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Republic</a:t>
            </a:r>
            <a:r>
              <a:rPr lang="fr-FR" dirty="0" smtClean="0"/>
              <a:t> </a:t>
            </a:r>
            <a:r>
              <a:rPr lang="fr-FR" dirty="0" err="1" smtClean="0"/>
              <a:t>resurrected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174" y="2070846"/>
            <a:ext cx="8242983" cy="4182035"/>
          </a:xfrm>
        </p:spPr>
        <p:txBody>
          <a:bodyPr/>
          <a:lstStyle/>
          <a:p>
            <a:r>
              <a:rPr lang="fr-FR" dirty="0" err="1" smtClean="0"/>
              <a:t>Spontaneous</a:t>
            </a:r>
            <a:r>
              <a:rPr lang="fr-FR" dirty="0" smtClean="0"/>
              <a:t> </a:t>
            </a:r>
            <a:r>
              <a:rPr lang="fr-FR" dirty="0" err="1" smtClean="0"/>
              <a:t>summary</a:t>
            </a:r>
            <a:r>
              <a:rPr lang="fr-FR" dirty="0" smtClean="0"/>
              <a:t> </a:t>
            </a:r>
            <a:r>
              <a:rPr lang="fr-FR" dirty="0" err="1" smtClean="0"/>
              <a:t>executions</a:t>
            </a:r>
            <a:r>
              <a:rPr lang="fr-FR" dirty="0" smtClean="0"/>
              <a:t> </a:t>
            </a:r>
            <a:r>
              <a:rPr lang="fr-FR" dirty="0" err="1" smtClean="0"/>
              <a:t>widespread</a:t>
            </a:r>
            <a:r>
              <a:rPr lang="fr-FR" dirty="0" smtClean="0"/>
              <a:t> - </a:t>
            </a:r>
          </a:p>
          <a:p>
            <a:r>
              <a:rPr lang="fr-FR" dirty="0" err="1" smtClean="0"/>
              <a:t>Landowners</a:t>
            </a:r>
            <a:r>
              <a:rPr lang="fr-FR" dirty="0" smtClean="0"/>
              <a:t>; </a:t>
            </a:r>
            <a:r>
              <a:rPr lang="fr-FR" i="1" dirty="0" smtClean="0"/>
              <a:t>caciques</a:t>
            </a:r>
            <a:r>
              <a:rPr lang="fr-FR" dirty="0" smtClean="0"/>
              <a:t>; police; </a:t>
            </a:r>
            <a:r>
              <a:rPr lang="fr-FR" dirty="0" err="1" smtClean="0"/>
              <a:t>estimated</a:t>
            </a:r>
            <a:r>
              <a:rPr lang="fr-FR" dirty="0" smtClean="0"/>
              <a:t> 6 000 </a:t>
            </a:r>
            <a:r>
              <a:rPr lang="fr-FR" dirty="0" err="1" smtClean="0"/>
              <a:t>priests</a:t>
            </a:r>
            <a:r>
              <a:rPr lang="fr-FR" dirty="0" smtClean="0"/>
              <a:t>…..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still</a:t>
            </a:r>
            <a:r>
              <a:rPr lang="fr-FR" dirty="0" smtClean="0"/>
              <a:t> a </a:t>
            </a:r>
            <a:r>
              <a:rPr lang="fr-FR" dirty="0" err="1" smtClean="0"/>
              <a:t>contrast</a:t>
            </a:r>
            <a:r>
              <a:rPr lang="fr-FR" dirty="0" smtClean="0"/>
              <a:t> to </a:t>
            </a:r>
            <a:r>
              <a:rPr lang="fr-FR" dirty="0" err="1" smtClean="0"/>
              <a:t>deliberate</a:t>
            </a:r>
            <a:r>
              <a:rPr lang="fr-FR" dirty="0" smtClean="0"/>
              <a:t> </a:t>
            </a:r>
            <a:r>
              <a:rPr lang="fr-FR" dirty="0" err="1" smtClean="0"/>
              <a:t>terror</a:t>
            </a:r>
            <a:r>
              <a:rPr lang="fr-FR" dirty="0" smtClean="0"/>
              <a:t> of </a:t>
            </a:r>
            <a:r>
              <a:rPr lang="fr-FR" dirty="0" err="1" smtClean="0"/>
              <a:t>Nats</a:t>
            </a:r>
            <a:endParaRPr lang="fr-FR" dirty="0" smtClean="0"/>
          </a:p>
          <a:p>
            <a:r>
              <a:rPr lang="fr-FR" dirty="0" err="1" smtClean="0"/>
              <a:t>Nevertheless</a:t>
            </a:r>
            <a:r>
              <a:rPr lang="fr-FR" dirty="0" smtClean="0"/>
              <a:t>, </a:t>
            </a:r>
            <a:r>
              <a:rPr lang="fr-FR" dirty="0" err="1" smtClean="0"/>
              <a:t>Republic</a:t>
            </a:r>
            <a:r>
              <a:rPr lang="fr-FR" dirty="0" smtClean="0"/>
              <a:t> in danger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&amp; </a:t>
            </a:r>
            <a:r>
              <a:rPr lang="fr-FR" dirty="0" err="1" smtClean="0"/>
              <a:t>within</a:t>
            </a:r>
            <a:endParaRPr lang="fr-FR" dirty="0" smtClean="0"/>
          </a:p>
          <a:p>
            <a:r>
              <a:rPr lang="fr-FR" dirty="0" smtClean="0"/>
              <a:t>4 Sept – </a:t>
            </a:r>
            <a:r>
              <a:rPr lang="fr-FR" dirty="0" err="1" smtClean="0"/>
              <a:t>Cabellero</a:t>
            </a:r>
            <a:r>
              <a:rPr lang="fr-FR" dirty="0" smtClean="0"/>
              <a:t> </a:t>
            </a:r>
            <a:r>
              <a:rPr lang="fr-FR" dirty="0" err="1" smtClean="0"/>
              <a:t>Popular</a:t>
            </a:r>
            <a:r>
              <a:rPr lang="fr-FR" dirty="0" smtClean="0"/>
              <a:t> Front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established</a:t>
            </a:r>
            <a:endParaRPr lang="fr-FR" dirty="0" smtClean="0"/>
          </a:p>
          <a:p>
            <a:r>
              <a:rPr lang="fr-FR" dirty="0" smtClean="0"/>
              <a:t>Largo </a:t>
            </a:r>
            <a:r>
              <a:rPr lang="fr-FR" dirty="0" err="1" smtClean="0"/>
              <a:t>Cabelloro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respected</a:t>
            </a:r>
            <a:r>
              <a:rPr lang="fr-FR" dirty="0" smtClean="0"/>
              <a:t> TU leader</a:t>
            </a:r>
          </a:p>
          <a:p>
            <a:r>
              <a:rPr lang="fr-FR" dirty="0" smtClean="0"/>
              <a:t>4 </a:t>
            </a:r>
            <a:r>
              <a:rPr lang="fr-FR" dirty="0" err="1" smtClean="0"/>
              <a:t>Nov</a:t>
            </a:r>
            <a:r>
              <a:rPr lang="fr-FR" dirty="0" smtClean="0"/>
              <a:t> – CNT </a:t>
            </a:r>
            <a:r>
              <a:rPr lang="fr-FR" dirty="0" err="1" smtClean="0"/>
              <a:t>joined</a:t>
            </a:r>
            <a:r>
              <a:rPr lang="fr-FR" dirty="0" smtClean="0"/>
              <a:t> </a:t>
            </a:r>
            <a:r>
              <a:rPr lang="fr-FR" dirty="0" err="1" smtClean="0"/>
              <a:t>Rep</a:t>
            </a:r>
            <a:r>
              <a:rPr lang="fr-FR" dirty="0" smtClean="0"/>
              <a:t> </a:t>
            </a:r>
            <a:r>
              <a:rPr lang="fr-FR" dirty="0" err="1" smtClean="0"/>
              <a:t>Govt</a:t>
            </a:r>
            <a:r>
              <a:rPr lang="fr-FR" dirty="0" smtClean="0"/>
              <a:t> to </a:t>
            </a:r>
            <a:r>
              <a:rPr lang="fr-FR" dirty="0" err="1" smtClean="0"/>
              <a:t>aid</a:t>
            </a:r>
            <a:r>
              <a:rPr lang="fr-FR" dirty="0" smtClean="0"/>
              <a:t> Republican  cause</a:t>
            </a:r>
          </a:p>
        </p:txBody>
      </p:sp>
    </p:spTree>
    <p:extLst>
      <p:ext uri="{BB962C8B-B14F-4D97-AF65-F5344CB8AC3E}">
        <p14:creationId xmlns:p14="http://schemas.microsoft.com/office/powerpoint/2010/main" val="225161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Communist</a:t>
            </a:r>
            <a:r>
              <a:rPr lang="fr-FR" dirty="0" smtClean="0"/>
              <a:t> </a:t>
            </a:r>
            <a:r>
              <a:rPr lang="fr-FR" dirty="0" err="1" smtClean="0"/>
              <a:t>conundrum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608" y="2070846"/>
            <a:ext cx="8716375" cy="4182035"/>
          </a:xfrm>
        </p:spPr>
        <p:txBody>
          <a:bodyPr/>
          <a:lstStyle/>
          <a:p>
            <a:r>
              <a:rPr lang="fr-FR" dirty="0" smtClean="0"/>
              <a:t>Caballero </a:t>
            </a:r>
            <a:r>
              <a:rPr lang="fr-FR" dirty="0" err="1" smtClean="0"/>
              <a:t>saw</a:t>
            </a:r>
            <a:r>
              <a:rPr lang="fr-FR" dirty="0" smtClean="0"/>
              <a:t> </a:t>
            </a:r>
            <a:r>
              <a:rPr lang="fr-FR" dirty="0" err="1" smtClean="0"/>
              <a:t>emergence</a:t>
            </a:r>
            <a:r>
              <a:rPr lang="fr-FR" dirty="0" smtClean="0"/>
              <a:t> of 2 </a:t>
            </a:r>
            <a:r>
              <a:rPr lang="fr-FR" dirty="0" err="1" smtClean="0"/>
              <a:t>competing</a:t>
            </a:r>
            <a:r>
              <a:rPr lang="fr-FR" dirty="0" smtClean="0"/>
              <a:t> </a:t>
            </a:r>
            <a:r>
              <a:rPr lang="fr-FR" dirty="0" err="1" smtClean="0"/>
              <a:t>ideologies</a:t>
            </a:r>
            <a:endParaRPr lang="fr-FR" dirty="0" smtClean="0"/>
          </a:p>
          <a:p>
            <a:r>
              <a:rPr lang="fr-FR" dirty="0" err="1" smtClean="0"/>
              <a:t>Anarchist</a:t>
            </a:r>
            <a:r>
              <a:rPr lang="fr-FR" dirty="0" smtClean="0"/>
              <a:t>-</a:t>
            </a:r>
            <a:r>
              <a:rPr lang="fr-FR" dirty="0" err="1" smtClean="0"/>
              <a:t>Trotskyist</a:t>
            </a:r>
            <a:r>
              <a:rPr lang="fr-FR" dirty="0" smtClean="0"/>
              <a:t>-L/w Soc </a:t>
            </a:r>
            <a:r>
              <a:rPr lang="fr-FR" dirty="0" err="1" smtClean="0"/>
              <a:t>supp</a:t>
            </a:r>
            <a:r>
              <a:rPr lang="fr-FR" dirty="0" smtClean="0"/>
              <a:t> of </a:t>
            </a:r>
            <a:r>
              <a:rPr lang="fr-FR" dirty="0" err="1" smtClean="0"/>
              <a:t>complete</a:t>
            </a:r>
            <a:r>
              <a:rPr lang="fr-FR" dirty="0" smtClean="0"/>
              <a:t> soc </a:t>
            </a:r>
            <a:r>
              <a:rPr lang="fr-FR" dirty="0" err="1" smtClean="0"/>
              <a:t>rev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reason</a:t>
            </a:r>
            <a:r>
              <a:rPr lang="fr-FR" dirty="0" smtClean="0"/>
              <a:t> for w/class &amp; </a:t>
            </a:r>
            <a:r>
              <a:rPr lang="fr-FR" dirty="0" err="1" smtClean="0"/>
              <a:t>peasant</a:t>
            </a:r>
            <a:r>
              <a:rPr lang="fr-FR" dirty="0" smtClean="0"/>
              <a:t> to support the cause</a:t>
            </a:r>
          </a:p>
          <a:p>
            <a:r>
              <a:rPr lang="fr-FR" dirty="0" err="1" smtClean="0"/>
              <a:t>Centrist</a:t>
            </a:r>
            <a:r>
              <a:rPr lang="fr-FR" dirty="0" smtClean="0"/>
              <a:t> </a:t>
            </a:r>
            <a:r>
              <a:rPr lang="fr-FR" dirty="0" err="1" smtClean="0"/>
              <a:t>Rep</a:t>
            </a:r>
            <a:r>
              <a:rPr lang="fr-FR" dirty="0" smtClean="0"/>
              <a:t>-</a:t>
            </a:r>
            <a:r>
              <a:rPr lang="fr-FR" dirty="0" err="1" smtClean="0"/>
              <a:t>Stalinist</a:t>
            </a:r>
            <a:r>
              <a:rPr lang="fr-FR" dirty="0" smtClean="0"/>
              <a:t>-R/w Soc </a:t>
            </a:r>
            <a:r>
              <a:rPr lang="fr-FR" dirty="0" err="1" smtClean="0"/>
              <a:t>supp</a:t>
            </a:r>
            <a:r>
              <a:rPr lang="fr-FR" dirty="0" smtClean="0"/>
              <a:t> of </a:t>
            </a:r>
            <a:r>
              <a:rPr lang="fr-FR" dirty="0" err="1" smtClean="0"/>
              <a:t>restoration</a:t>
            </a:r>
            <a:r>
              <a:rPr lang="fr-FR" dirty="0" smtClean="0"/>
              <a:t> of </a:t>
            </a:r>
            <a:r>
              <a:rPr lang="fr-FR" dirty="0" err="1" smtClean="0"/>
              <a:t>Rep</a:t>
            </a:r>
            <a:r>
              <a:rPr lang="fr-FR" dirty="0" smtClean="0"/>
              <a:t> </a:t>
            </a:r>
          </a:p>
          <a:p>
            <a:pPr>
              <a:buFontTx/>
              <a:buChar char="-"/>
            </a:pP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 the </a:t>
            </a:r>
            <a:r>
              <a:rPr lang="fr-FR" dirty="0" err="1" smtClean="0"/>
              <a:t>war</a:t>
            </a:r>
            <a:r>
              <a:rPr lang="fr-FR" dirty="0" smtClean="0"/>
              <a:t> effort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win</a:t>
            </a:r>
            <a:r>
              <a:rPr lang="fr-FR" dirty="0" smtClean="0"/>
              <a:t> vs </a:t>
            </a:r>
            <a:r>
              <a:rPr lang="fr-FR" dirty="0" err="1" smtClean="0"/>
              <a:t>enemies</a:t>
            </a:r>
            <a:r>
              <a:rPr lang="fr-FR" dirty="0" smtClean="0"/>
              <a:t> of </a:t>
            </a:r>
            <a:r>
              <a:rPr lang="fr-FR" dirty="0" err="1" smtClean="0"/>
              <a:t>Rep</a:t>
            </a:r>
            <a:endParaRPr lang="fr-FR" dirty="0" smtClean="0"/>
          </a:p>
          <a:p>
            <a:r>
              <a:rPr lang="fr-FR" dirty="0" err="1" smtClean="0"/>
              <a:t>Increasing</a:t>
            </a:r>
            <a:r>
              <a:rPr lang="fr-FR" dirty="0" smtClean="0"/>
              <a:t> Soviet </a:t>
            </a:r>
            <a:r>
              <a:rPr lang="fr-FR" dirty="0" err="1" smtClean="0"/>
              <a:t>aid</a:t>
            </a:r>
            <a:r>
              <a:rPr lang="fr-FR" dirty="0" smtClean="0"/>
              <a:t> </a:t>
            </a:r>
            <a:r>
              <a:rPr lang="fr-FR" dirty="0" err="1" smtClean="0"/>
              <a:t>meant</a:t>
            </a:r>
            <a:r>
              <a:rPr lang="fr-FR" dirty="0" smtClean="0"/>
              <a:t> </a:t>
            </a:r>
            <a:r>
              <a:rPr lang="fr-FR" dirty="0" err="1" smtClean="0"/>
              <a:t>increasing</a:t>
            </a:r>
            <a:r>
              <a:rPr lang="fr-FR" dirty="0" smtClean="0"/>
              <a:t> Soviet influence</a:t>
            </a:r>
          </a:p>
          <a:p>
            <a:pPr>
              <a:buFontTx/>
              <a:buChar char="-"/>
            </a:pPr>
            <a:r>
              <a:rPr lang="fr-FR" dirty="0" err="1" smtClean="0"/>
              <a:t>Root</a:t>
            </a:r>
            <a:r>
              <a:rPr lang="fr-FR" dirty="0" smtClean="0"/>
              <a:t> of tension, </a:t>
            </a:r>
            <a:r>
              <a:rPr lang="fr-FR" dirty="0" err="1" smtClean="0"/>
              <a:t>incr</a:t>
            </a:r>
            <a:r>
              <a:rPr lang="fr-FR" dirty="0" smtClean="0"/>
              <a:t> w/</a:t>
            </a:r>
            <a:r>
              <a:rPr lang="fr-FR" dirty="0" err="1" smtClean="0"/>
              <a:t>Caballero’s</a:t>
            </a:r>
            <a:r>
              <a:rPr lang="fr-FR" dirty="0" smtClean="0"/>
              <a:t> </a:t>
            </a:r>
            <a:r>
              <a:rPr lang="fr-FR" dirty="0" err="1" smtClean="0"/>
              <a:t>Govt</a:t>
            </a: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610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183" y="79468"/>
            <a:ext cx="8921225" cy="1417638"/>
          </a:xfrm>
        </p:spPr>
        <p:txBody>
          <a:bodyPr/>
          <a:lstStyle/>
          <a:p>
            <a:r>
              <a:rPr lang="fr-FR" dirty="0" smtClean="0"/>
              <a:t>‘..civil </a:t>
            </a:r>
            <a:r>
              <a:rPr lang="fr-FR" dirty="0" err="1" smtClean="0"/>
              <a:t>war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the Civil </a:t>
            </a:r>
            <a:r>
              <a:rPr lang="fr-FR" dirty="0" err="1" smtClean="0"/>
              <a:t>War</a:t>
            </a:r>
            <a:r>
              <a:rPr lang="fr-FR" dirty="0" smtClean="0"/>
              <a:t>’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183" y="2070846"/>
            <a:ext cx="8921225" cy="418203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May 1937 – Barcelona </a:t>
            </a:r>
            <a:r>
              <a:rPr lang="fr-FR" dirty="0" err="1" smtClean="0"/>
              <a:t>erupts</a:t>
            </a:r>
            <a:r>
              <a:rPr lang="fr-FR" dirty="0" smtClean="0"/>
              <a:t> w/4 </a:t>
            </a:r>
            <a:r>
              <a:rPr lang="fr-FR" dirty="0" err="1" smtClean="0"/>
              <a:t>days</a:t>
            </a:r>
            <a:r>
              <a:rPr lang="fr-FR" dirty="0" smtClean="0"/>
              <a:t> of </a:t>
            </a:r>
            <a:r>
              <a:rPr lang="fr-FR" dirty="0" err="1" smtClean="0"/>
              <a:t>street-fighting</a:t>
            </a:r>
            <a:endParaRPr lang="fr-FR" dirty="0" smtClean="0"/>
          </a:p>
          <a:p>
            <a:r>
              <a:rPr lang="fr-FR" dirty="0" smtClean="0"/>
              <a:t>CNT-POUM vs Catalan </a:t>
            </a:r>
            <a:r>
              <a:rPr lang="fr-FR" dirty="0" err="1" smtClean="0"/>
              <a:t>Communists</a:t>
            </a:r>
            <a:r>
              <a:rPr lang="fr-FR" dirty="0" smtClean="0"/>
              <a:t> = </a:t>
            </a:r>
            <a:r>
              <a:rPr lang="fr-FR" dirty="0" err="1" smtClean="0"/>
              <a:t>Comm</a:t>
            </a:r>
            <a:r>
              <a:rPr lang="fr-FR" dirty="0" smtClean="0"/>
              <a:t> </a:t>
            </a:r>
            <a:r>
              <a:rPr lang="fr-FR" dirty="0" err="1" smtClean="0"/>
              <a:t>victory</a:t>
            </a:r>
            <a:endParaRPr lang="fr-FR" dirty="0" smtClean="0"/>
          </a:p>
          <a:p>
            <a:r>
              <a:rPr lang="fr-FR" dirty="0" smtClean="0"/>
              <a:t>Caballero </a:t>
            </a:r>
            <a:r>
              <a:rPr lang="fr-FR" dirty="0" err="1" smtClean="0"/>
              <a:t>resisted</a:t>
            </a:r>
            <a:r>
              <a:rPr lang="fr-FR" dirty="0" smtClean="0"/>
              <a:t> </a:t>
            </a:r>
            <a:r>
              <a:rPr lang="fr-FR" dirty="0" err="1" smtClean="0"/>
              <a:t>Comm</a:t>
            </a:r>
            <a:r>
              <a:rPr lang="fr-FR" dirty="0" smtClean="0"/>
              <a:t> calls for </a:t>
            </a:r>
            <a:r>
              <a:rPr lang="fr-FR" dirty="0" err="1" smtClean="0"/>
              <a:t>arrest</a:t>
            </a:r>
            <a:r>
              <a:rPr lang="fr-FR" dirty="0" smtClean="0"/>
              <a:t> of POUM leaders</a:t>
            </a:r>
          </a:p>
          <a:p>
            <a:r>
              <a:rPr lang="fr-FR" dirty="0" err="1" smtClean="0"/>
              <a:t>Comms</a:t>
            </a:r>
            <a:r>
              <a:rPr lang="fr-FR" dirty="0" smtClean="0"/>
              <a:t> </a:t>
            </a:r>
            <a:r>
              <a:rPr lang="fr-FR" dirty="0" err="1" smtClean="0"/>
              <a:t>organised</a:t>
            </a:r>
            <a:r>
              <a:rPr lang="fr-FR" dirty="0" smtClean="0"/>
              <a:t> Cabinet </a:t>
            </a:r>
            <a:r>
              <a:rPr lang="fr-FR" dirty="0" err="1" smtClean="0"/>
              <a:t>crisis</a:t>
            </a:r>
            <a:r>
              <a:rPr lang="fr-FR" dirty="0" smtClean="0"/>
              <a:t> forcing Caballero to </a:t>
            </a:r>
            <a:r>
              <a:rPr lang="fr-FR" dirty="0" err="1" smtClean="0"/>
              <a:t>resign</a:t>
            </a:r>
            <a:endParaRPr lang="fr-FR" dirty="0" smtClean="0"/>
          </a:p>
          <a:p>
            <a:r>
              <a:rPr lang="fr-FR" dirty="0" err="1" smtClean="0"/>
              <a:t>Négrin</a:t>
            </a:r>
            <a:r>
              <a:rPr lang="fr-FR" dirty="0" smtClean="0"/>
              <a:t> replaces </a:t>
            </a:r>
            <a:r>
              <a:rPr lang="fr-FR" dirty="0" err="1" smtClean="0"/>
              <a:t>him</a:t>
            </a:r>
            <a:r>
              <a:rPr lang="fr-FR" dirty="0" smtClean="0"/>
              <a:t> – anti-soc </a:t>
            </a:r>
            <a:r>
              <a:rPr lang="fr-FR" dirty="0" err="1" smtClean="0"/>
              <a:t>rev</a:t>
            </a:r>
            <a:r>
              <a:rPr lang="fr-FR" dirty="0" smtClean="0"/>
              <a:t>; sole focus on </a:t>
            </a:r>
            <a:r>
              <a:rPr lang="fr-FR" dirty="0" err="1" smtClean="0"/>
              <a:t>war</a:t>
            </a:r>
            <a:r>
              <a:rPr lang="fr-FR" dirty="0" smtClean="0"/>
              <a:t> efforts</a:t>
            </a:r>
          </a:p>
          <a:p>
            <a:r>
              <a:rPr lang="fr-FR" dirty="0" err="1" smtClean="0"/>
              <a:t>Anarchists</a:t>
            </a:r>
            <a:r>
              <a:rPr lang="fr-FR" dirty="0" smtClean="0"/>
              <a:t> &amp; L/w Socs </a:t>
            </a:r>
            <a:r>
              <a:rPr lang="fr-FR" dirty="0" err="1" smtClean="0"/>
              <a:t>resign</a:t>
            </a:r>
            <a:r>
              <a:rPr lang="fr-FR" dirty="0" smtClean="0"/>
              <a:t> en masse – </a:t>
            </a:r>
            <a:r>
              <a:rPr lang="fr-FR" dirty="0" err="1" smtClean="0"/>
              <a:t>Comms</a:t>
            </a:r>
            <a:r>
              <a:rPr lang="fr-FR" dirty="0" smtClean="0"/>
              <a:t> dom Reps</a:t>
            </a:r>
          </a:p>
          <a:p>
            <a:r>
              <a:rPr lang="fr-FR" dirty="0" smtClean="0"/>
              <a:t>POUM leaders </a:t>
            </a:r>
            <a:r>
              <a:rPr lang="fr-FR" dirty="0" err="1" smtClean="0"/>
              <a:t>purged</a:t>
            </a:r>
            <a:r>
              <a:rPr lang="fr-FR" dirty="0" smtClean="0"/>
              <a:t> w/Nin </a:t>
            </a:r>
            <a:r>
              <a:rPr lang="fr-FR" dirty="0" err="1" smtClean="0"/>
              <a:t>arr</a:t>
            </a:r>
            <a:r>
              <a:rPr lang="fr-FR" dirty="0" smtClean="0"/>
              <a:t>, </a:t>
            </a:r>
            <a:r>
              <a:rPr lang="fr-FR" dirty="0" err="1" smtClean="0"/>
              <a:t>tortured</a:t>
            </a:r>
            <a:r>
              <a:rPr lang="fr-FR" dirty="0" smtClean="0"/>
              <a:t> &amp; </a:t>
            </a:r>
            <a:r>
              <a:rPr lang="fr-FR" dirty="0" err="1" smtClean="0"/>
              <a:t>exec</a:t>
            </a:r>
            <a:r>
              <a:rPr lang="fr-FR" dirty="0" smtClean="0"/>
              <a:t> by CHEKA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2437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1012</TotalTime>
  <Words>1904</Words>
  <Application>Microsoft Office PowerPoint</Application>
  <PresentationFormat>Affichage à l'écran (4:3)</PresentationFormat>
  <Paragraphs>239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Book Antiqua</vt:lpstr>
      <vt:lpstr>Calibri</vt:lpstr>
      <vt:lpstr>Wingdings 2</vt:lpstr>
      <vt:lpstr>Habitat</vt:lpstr>
      <vt:lpstr>The Civil War 1936-39</vt:lpstr>
      <vt:lpstr>‘Two Spains’?</vt:lpstr>
      <vt:lpstr>‘Two Spains’?</vt:lpstr>
      <vt:lpstr>Rebellion to Civil War</vt:lpstr>
      <vt:lpstr>Rebellion &amp; Response</vt:lpstr>
      <vt:lpstr>Republican collapse?</vt:lpstr>
      <vt:lpstr>Republic resurrected?</vt:lpstr>
      <vt:lpstr>Communist conundrum</vt:lpstr>
      <vt:lpstr>‘..civil war within the Civil War’</vt:lpstr>
      <vt:lpstr> Franco the outsider</vt:lpstr>
      <vt:lpstr>Rise of Franco</vt:lpstr>
      <vt:lpstr>Nationalist rivals to Franco</vt:lpstr>
      <vt:lpstr>Consolidation of Franco</vt:lpstr>
      <vt:lpstr>Présentation PowerPoint</vt:lpstr>
      <vt:lpstr>Military Resources</vt:lpstr>
      <vt:lpstr>July 1936 mil forces &amp; resources</vt:lpstr>
      <vt:lpstr>Outbreak - July-Oct 1936</vt:lpstr>
      <vt:lpstr>Nationalist use of terror</vt:lpstr>
      <vt:lpstr>Foreign Involvement I – UK &amp; F</vt:lpstr>
      <vt:lpstr>Foreign Involvement I – I &amp; G</vt:lpstr>
      <vt:lpstr>Foreign Involvement I – USSR</vt:lpstr>
      <vt:lpstr>Madrid - Nov 36–Jan 38</vt:lpstr>
      <vt:lpstr>Nationalist success 1937 </vt:lpstr>
      <vt:lpstr>Republican retreat 37-38</vt:lpstr>
      <vt:lpstr>Foreign Involvement II - Allies</vt:lpstr>
      <vt:lpstr>Foreign Involvement II – G&amp;I</vt:lpstr>
      <vt:lpstr>Foreign Involvement II - USSR</vt:lpstr>
      <vt:lpstr>Final Collapse - Catalonia</vt:lpstr>
      <vt:lpstr>Final Collapse – Madrid</vt:lpstr>
      <vt:lpstr>Costs of the SCW</vt:lpstr>
    </vt:vector>
  </TitlesOfParts>
  <Company>Collège Champittet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War 1936-39</dc:title>
  <dc:creator>Roland Lomenech</dc:creator>
  <cp:lastModifiedBy>James Cormick</cp:lastModifiedBy>
  <cp:revision>37</cp:revision>
  <cp:lastPrinted>2015-05-11T05:56:59Z</cp:lastPrinted>
  <dcterms:created xsi:type="dcterms:W3CDTF">2015-05-10T09:29:16Z</dcterms:created>
  <dcterms:modified xsi:type="dcterms:W3CDTF">2015-05-11T14:29:26Z</dcterms:modified>
</cp:coreProperties>
</file>