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H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CCD866C-BC70-46A6-9745-1E059EF9DF21}" type="datetimeFigureOut">
              <a:rPr lang="fr-CH" smtClean="0"/>
              <a:t>29.05.2017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926A05-5CEA-49C3-AA39-249B13468D0A}" type="slidenum">
              <a:rPr lang="fr-CH" smtClean="0"/>
              <a:t>‹N°›</a:t>
            </a:fld>
            <a:endParaRPr lang="fr-CH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 dirty="0" smtClean="0"/>
          </a:p>
          <a:p>
            <a:r>
              <a:rPr lang="fr-CH" dirty="0" err="1" smtClean="0"/>
              <a:t>Separation</a:t>
            </a:r>
            <a:r>
              <a:rPr lang="fr-CH" dirty="0" smtClean="0"/>
              <a:t> of </a:t>
            </a:r>
            <a:r>
              <a:rPr lang="fr-CH" dirty="0" err="1" smtClean="0"/>
              <a:t>Powers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Legislative</a:t>
            </a:r>
            <a:r>
              <a:rPr lang="fr-CH" dirty="0" smtClean="0"/>
              <a:t> power – the </a:t>
            </a:r>
            <a:r>
              <a:rPr lang="fr-CH" dirty="0" err="1" smtClean="0"/>
              <a:t>chambers</a:t>
            </a:r>
            <a:endParaRPr lang="fr-C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Political</a:t>
            </a:r>
            <a:r>
              <a:rPr lang="fr-CH" dirty="0" smtClean="0"/>
              <a:t> Institutions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614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/>
          <a:lstStyle/>
          <a:p>
            <a:r>
              <a:rPr lang="fr-CH" dirty="0" err="1" smtClean="0"/>
              <a:t>Separation</a:t>
            </a:r>
            <a:r>
              <a:rPr lang="fr-CH" dirty="0" smtClean="0"/>
              <a:t> </a:t>
            </a:r>
            <a:r>
              <a:rPr lang="fr-CH" dirty="0" smtClean="0"/>
              <a:t>of </a:t>
            </a:r>
            <a:r>
              <a:rPr lang="fr-CH" dirty="0" err="1" smtClean="0"/>
              <a:t>powers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4572000"/>
          </a:xfrm>
        </p:spPr>
        <p:txBody>
          <a:bodyPr>
            <a:normAutofit lnSpcReduction="10000"/>
          </a:bodyPr>
          <a:lstStyle/>
          <a:p>
            <a:r>
              <a:rPr lang="fr-CH" dirty="0" err="1" smtClean="0"/>
              <a:t>Democratic</a:t>
            </a:r>
            <a:r>
              <a:rPr lang="fr-CH" dirty="0" smtClean="0"/>
              <a:t> </a:t>
            </a:r>
            <a:r>
              <a:rPr lang="fr-CH" dirty="0" err="1" smtClean="0"/>
              <a:t>principle</a:t>
            </a:r>
            <a:r>
              <a:rPr lang="fr-CH" dirty="0" smtClean="0"/>
              <a:t> – Montesquieu (Spirit of the </a:t>
            </a:r>
            <a:r>
              <a:rPr lang="fr-CH" dirty="0" err="1" smtClean="0"/>
              <a:t>Laws</a:t>
            </a:r>
            <a:r>
              <a:rPr lang="fr-CH" dirty="0" smtClean="0"/>
              <a:t> - 1748)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err="1" smtClean="0"/>
              <a:t>Executive</a:t>
            </a:r>
            <a:r>
              <a:rPr lang="fr-CH" dirty="0" smtClean="0"/>
              <a:t> – Co-</a:t>
            </a:r>
            <a:r>
              <a:rPr lang="fr-CH" dirty="0" err="1" smtClean="0"/>
              <a:t>ordinates</a:t>
            </a:r>
            <a:r>
              <a:rPr lang="fr-CH" dirty="0" smtClean="0"/>
              <a:t> &amp; </a:t>
            </a:r>
            <a:r>
              <a:rPr lang="fr-CH" dirty="0" err="1" smtClean="0"/>
              <a:t>governs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laws</a:t>
            </a:r>
            <a:endParaRPr lang="fr-CH" dirty="0" smtClean="0"/>
          </a:p>
          <a:p>
            <a:r>
              <a:rPr lang="fr-CH" dirty="0" err="1" smtClean="0"/>
              <a:t>Legislature</a:t>
            </a:r>
            <a:r>
              <a:rPr lang="fr-CH" dirty="0" smtClean="0"/>
              <a:t> – Passes </a:t>
            </a:r>
            <a:r>
              <a:rPr lang="fr-CH" dirty="0" err="1" smtClean="0"/>
              <a:t>laws</a:t>
            </a:r>
            <a:endParaRPr lang="fr-CH" dirty="0" smtClean="0"/>
          </a:p>
          <a:p>
            <a:r>
              <a:rPr lang="fr-CH" dirty="0" err="1" smtClean="0"/>
              <a:t>Judiciary</a:t>
            </a:r>
            <a:r>
              <a:rPr lang="fr-CH" dirty="0" smtClean="0"/>
              <a:t> – </a:t>
            </a:r>
            <a:r>
              <a:rPr lang="fr-CH" dirty="0" err="1" smtClean="0"/>
              <a:t>Enforces</a:t>
            </a:r>
            <a:r>
              <a:rPr lang="fr-CH" dirty="0" smtClean="0"/>
              <a:t> </a:t>
            </a:r>
            <a:r>
              <a:rPr lang="fr-CH" dirty="0" err="1" smtClean="0"/>
              <a:t>laws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needs</a:t>
            </a:r>
            <a:r>
              <a:rPr lang="fr-CH" dirty="0" smtClean="0"/>
              <a:t> </a:t>
            </a:r>
            <a:r>
              <a:rPr lang="fr-CH" dirty="0" err="1" smtClean="0"/>
              <a:t>administering</a:t>
            </a:r>
            <a:r>
              <a:rPr lang="fr-CH" dirty="0" smtClean="0"/>
              <a:t> by a </a:t>
            </a:r>
            <a:r>
              <a:rPr lang="fr-CH" dirty="0" err="1" smtClean="0"/>
              <a:t>different</a:t>
            </a:r>
            <a:r>
              <a:rPr lang="fr-CH" dirty="0" smtClean="0"/>
              <a:t> </a:t>
            </a:r>
            <a:r>
              <a:rPr lang="fr-CH" dirty="0" err="1" smtClean="0"/>
              <a:t>person</a:t>
            </a:r>
            <a:r>
              <a:rPr lang="fr-CH" dirty="0" smtClean="0"/>
              <a:t>/group</a:t>
            </a:r>
          </a:p>
          <a:p>
            <a:r>
              <a:rPr lang="fr-CH" dirty="0" err="1" smtClean="0"/>
              <a:t>Ensures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each</a:t>
            </a:r>
            <a:r>
              <a:rPr lang="fr-CH" dirty="0" smtClean="0"/>
              <a:t> power </a:t>
            </a:r>
            <a:r>
              <a:rPr lang="fr-CH" dirty="0" err="1" smtClean="0"/>
              <a:t>keeps</a:t>
            </a:r>
            <a:r>
              <a:rPr lang="fr-CH" dirty="0" smtClean="0"/>
              <a:t> the </a:t>
            </a:r>
            <a:r>
              <a:rPr lang="fr-CH" dirty="0" err="1" smtClean="0"/>
              <a:t>others</a:t>
            </a:r>
            <a:r>
              <a:rPr lang="fr-CH" dirty="0" smtClean="0"/>
              <a:t> in check</a:t>
            </a:r>
          </a:p>
          <a:p>
            <a:r>
              <a:rPr lang="fr-CH" dirty="0" err="1" smtClean="0"/>
              <a:t>Adopted</a:t>
            </a:r>
            <a:r>
              <a:rPr lang="fr-CH" dirty="0" smtClean="0"/>
              <a:t> </a:t>
            </a:r>
            <a:r>
              <a:rPr lang="fr-CH" dirty="0" err="1" smtClean="0"/>
              <a:t>across</a:t>
            </a:r>
            <a:r>
              <a:rPr lang="fr-CH" dirty="0" smtClean="0"/>
              <a:t> Europe </a:t>
            </a:r>
            <a:r>
              <a:rPr lang="fr-CH" dirty="0" err="1" smtClean="0"/>
              <a:t>following</a:t>
            </a:r>
            <a:r>
              <a:rPr lang="fr-CH" dirty="0" smtClean="0"/>
              <a:t> French </a:t>
            </a:r>
            <a:r>
              <a:rPr lang="fr-CH" dirty="0" err="1" smtClean="0"/>
              <a:t>Revolution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9407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/>
              <a:t>S</a:t>
            </a:r>
            <a:r>
              <a:rPr lang="fr-CH" dirty="0" err="1" smtClean="0"/>
              <a:t>eparation</a:t>
            </a:r>
            <a:r>
              <a:rPr lang="fr-CH" dirty="0" smtClean="0"/>
              <a:t> of </a:t>
            </a:r>
            <a:r>
              <a:rPr lang="fr-CH" dirty="0" err="1" smtClean="0"/>
              <a:t>powers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Legislative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Assembly</a:t>
            </a:r>
            <a:r>
              <a:rPr lang="fr-CH" dirty="0" smtClean="0"/>
              <a:t> (</a:t>
            </a:r>
            <a:r>
              <a:rPr lang="fr-CH" dirty="0" err="1" smtClean="0"/>
              <a:t>federal</a:t>
            </a:r>
            <a:r>
              <a:rPr lang="fr-CH" dirty="0" smtClean="0"/>
              <a:t>/</a:t>
            </a:r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Parliament</a:t>
            </a:r>
            <a:r>
              <a:rPr lang="fr-CH" dirty="0" smtClean="0"/>
              <a:t> (cantonal </a:t>
            </a:r>
            <a:r>
              <a:rPr lang="fr-CH" dirty="0" err="1" smtClean="0"/>
              <a:t>level</a:t>
            </a:r>
            <a:r>
              <a:rPr lang="fr-CH" dirty="0" smtClean="0"/>
              <a:t>)</a:t>
            </a:r>
          </a:p>
          <a:p>
            <a:endParaRPr lang="fr-CH" dirty="0"/>
          </a:p>
          <a:p>
            <a:r>
              <a:rPr lang="fr-CH" dirty="0" err="1" smtClean="0">
                <a:solidFill>
                  <a:srgbClr val="FF0000"/>
                </a:solidFill>
              </a:rPr>
              <a:t>Executive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Federal</a:t>
            </a:r>
            <a:r>
              <a:rPr lang="fr-CH" dirty="0" smtClean="0"/>
              <a:t> Council (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)</a:t>
            </a:r>
          </a:p>
          <a:p>
            <a:r>
              <a:rPr lang="fr-CH" dirty="0" smtClean="0"/>
              <a:t>Council of States (cantonal </a:t>
            </a:r>
            <a:r>
              <a:rPr lang="fr-CH" dirty="0" err="1" smtClean="0"/>
              <a:t>level</a:t>
            </a:r>
            <a:r>
              <a:rPr lang="fr-CH" dirty="0" smtClean="0"/>
              <a:t>)</a:t>
            </a:r>
          </a:p>
          <a:p>
            <a:endParaRPr lang="fr-CH" dirty="0"/>
          </a:p>
          <a:p>
            <a:r>
              <a:rPr lang="fr-CH" dirty="0" err="1" smtClean="0">
                <a:solidFill>
                  <a:srgbClr val="FF0000"/>
                </a:solidFill>
              </a:rPr>
              <a:t>Judicial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Federal</a:t>
            </a:r>
            <a:r>
              <a:rPr lang="fr-CH" dirty="0" smtClean="0"/>
              <a:t> Court (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r>
              <a:rPr lang="fr-CH" dirty="0" smtClean="0"/>
              <a:t>)</a:t>
            </a:r>
          </a:p>
          <a:p>
            <a:r>
              <a:rPr lang="fr-CH" dirty="0" smtClean="0"/>
              <a:t>Cantonal/District Court (cantonal </a:t>
            </a:r>
            <a:r>
              <a:rPr lang="fr-CH" dirty="0" err="1" smtClean="0"/>
              <a:t>level</a:t>
            </a:r>
            <a:r>
              <a:rPr lang="fr-CH" dirty="0" smtClean="0"/>
              <a:t>)</a:t>
            </a:r>
          </a:p>
          <a:p>
            <a:endParaRPr lang="fr-CH" dirty="0"/>
          </a:p>
          <a:p>
            <a:r>
              <a:rPr lang="fr-CH" dirty="0" smtClean="0"/>
              <a:t>Independent but interactive </a:t>
            </a:r>
          </a:p>
          <a:p>
            <a:r>
              <a:rPr lang="fr-CH" dirty="0" smtClean="0"/>
              <a:t>In </a:t>
            </a:r>
            <a:r>
              <a:rPr lang="fr-CH" dirty="0" err="1" smtClean="0"/>
              <a:t>Switzerlands</a:t>
            </a:r>
            <a:r>
              <a:rPr lang="fr-CH" dirty="0" smtClean="0"/>
              <a:t> </a:t>
            </a:r>
            <a:r>
              <a:rPr lang="fr-CH" dirty="0" err="1" smtClean="0"/>
              <a:t>parliamentary</a:t>
            </a:r>
            <a:r>
              <a:rPr lang="fr-CH" dirty="0" smtClean="0"/>
              <a:t> system, </a:t>
            </a:r>
            <a:r>
              <a:rPr lang="fr-CH" dirty="0" err="1" smtClean="0"/>
              <a:t>legislature</a:t>
            </a:r>
            <a:r>
              <a:rPr lang="fr-CH" dirty="0" smtClean="0"/>
              <a:t> has </a:t>
            </a:r>
            <a:r>
              <a:rPr lang="fr-CH" dirty="0" err="1" smtClean="0"/>
              <a:t>primacy</a:t>
            </a:r>
            <a:endParaRPr lang="fr-CH" dirty="0" smtClean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1111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Legislative</a:t>
            </a:r>
            <a:r>
              <a:rPr lang="fr-CH" dirty="0" smtClean="0"/>
              <a:t> power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err="1" smtClean="0"/>
              <a:t>Belongs</a:t>
            </a:r>
            <a:r>
              <a:rPr lang="fr-CH" dirty="0" smtClean="0"/>
              <a:t> to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Assembly</a:t>
            </a:r>
            <a:r>
              <a:rPr lang="fr-CH" dirty="0" smtClean="0"/>
              <a:t> or </a:t>
            </a:r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Parliament</a:t>
            </a:r>
            <a:endParaRPr lang="fr-CH" dirty="0" smtClean="0"/>
          </a:p>
          <a:p>
            <a:r>
              <a:rPr lang="fr-CH" dirty="0" err="1" smtClean="0"/>
              <a:t>Confederations</a:t>
            </a:r>
            <a:r>
              <a:rPr lang="fr-CH" dirty="0" smtClean="0"/>
              <a:t> </a:t>
            </a:r>
            <a:r>
              <a:rPr lang="fr-CH" dirty="0" err="1" smtClean="0"/>
              <a:t>supreme</a:t>
            </a:r>
            <a:r>
              <a:rPr lang="fr-CH" dirty="0" smtClean="0"/>
              <a:t> </a:t>
            </a:r>
            <a:r>
              <a:rPr lang="fr-CH" dirty="0" err="1" smtClean="0"/>
              <a:t>authority</a:t>
            </a:r>
            <a:r>
              <a:rPr lang="fr-CH" dirty="0" smtClean="0"/>
              <a:t> 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 err="1" smtClean="0"/>
              <a:t>Bicumeral</a:t>
            </a:r>
            <a:r>
              <a:rPr lang="fr-CH" dirty="0" smtClean="0"/>
              <a:t> – 2 Chambers</a:t>
            </a:r>
          </a:p>
          <a:p>
            <a:r>
              <a:rPr lang="fr-CH" dirty="0" smtClean="0"/>
              <a:t>National Council (</a:t>
            </a:r>
            <a:r>
              <a:rPr lang="fr-CH" dirty="0" err="1" smtClean="0"/>
              <a:t>fed</a:t>
            </a:r>
            <a:r>
              <a:rPr lang="fr-CH" dirty="0" smtClean="0"/>
              <a:t>) &amp; Council of States (cantonal)</a:t>
            </a:r>
          </a:p>
          <a:p>
            <a:r>
              <a:rPr lang="fr-CH" dirty="0" err="1" smtClean="0"/>
              <a:t>Similar</a:t>
            </a:r>
            <a:r>
              <a:rPr lang="fr-CH" dirty="0" smtClean="0"/>
              <a:t> in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way</a:t>
            </a:r>
            <a:r>
              <a:rPr lang="fr-CH" dirty="0" smtClean="0"/>
              <a:t> to US system 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2 </a:t>
            </a:r>
            <a:r>
              <a:rPr lang="fr-CH" dirty="0" err="1" smtClean="0"/>
              <a:t>Councils</a:t>
            </a:r>
            <a:r>
              <a:rPr lang="fr-CH" dirty="0" smtClean="0"/>
              <a:t> have </a:t>
            </a:r>
            <a:r>
              <a:rPr lang="fr-CH" dirty="0" err="1" smtClean="0"/>
              <a:t>exactly</a:t>
            </a:r>
            <a:r>
              <a:rPr lang="fr-CH" dirty="0" smtClean="0"/>
              <a:t> </a:t>
            </a:r>
            <a:r>
              <a:rPr lang="fr-CH" dirty="0" err="1" smtClean="0"/>
              <a:t>same</a:t>
            </a:r>
            <a:r>
              <a:rPr lang="fr-CH" dirty="0" smtClean="0"/>
              <a:t> </a:t>
            </a:r>
            <a:r>
              <a:rPr lang="fr-CH" dirty="0" err="1" smtClean="0"/>
              <a:t>powers</a:t>
            </a:r>
            <a:endParaRPr lang="fr-CH" dirty="0" smtClean="0"/>
          </a:p>
          <a:p>
            <a:r>
              <a:rPr lang="fr-CH" dirty="0" smtClean="0"/>
              <a:t>If </a:t>
            </a:r>
            <a:r>
              <a:rPr lang="fr-CH" dirty="0" err="1" smtClean="0"/>
              <a:t>disagreement</a:t>
            </a:r>
            <a:r>
              <a:rPr lang="fr-CH" dirty="0" smtClean="0"/>
              <a:t>, arbitration </a:t>
            </a:r>
            <a:r>
              <a:rPr lang="fr-CH" dirty="0" err="1" smtClean="0"/>
              <a:t>established</a:t>
            </a:r>
            <a:r>
              <a:rPr lang="fr-CH" dirty="0" smtClean="0"/>
              <a:t> to </a:t>
            </a:r>
            <a:r>
              <a:rPr lang="fr-CH" dirty="0" err="1" smtClean="0"/>
              <a:t>find</a:t>
            </a:r>
            <a:r>
              <a:rPr lang="fr-CH" dirty="0" smtClean="0"/>
              <a:t> a </a:t>
            </a:r>
            <a:r>
              <a:rPr lang="fr-CH" dirty="0" err="1" smtClean="0"/>
              <a:t>working</a:t>
            </a:r>
            <a:r>
              <a:rPr lang="fr-CH" dirty="0" smtClean="0"/>
              <a:t> solution</a:t>
            </a:r>
          </a:p>
        </p:txBody>
      </p:sp>
    </p:spTree>
    <p:extLst>
      <p:ext uri="{BB962C8B-B14F-4D97-AF65-F5344CB8AC3E}">
        <p14:creationId xmlns:p14="http://schemas.microsoft.com/office/powerpoint/2010/main" val="210958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National Council &amp; Council of States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smtClean="0">
                <a:solidFill>
                  <a:srgbClr val="FF0000"/>
                </a:solidFill>
              </a:rPr>
              <a:t>National Council </a:t>
            </a:r>
            <a:r>
              <a:rPr lang="fr-CH" dirty="0" smtClean="0"/>
              <a:t>–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chamber</a:t>
            </a:r>
            <a:r>
              <a:rPr lang="fr-CH" dirty="0" smtClean="0"/>
              <a:t> (</a:t>
            </a:r>
            <a:r>
              <a:rPr lang="fr-CH" dirty="0" err="1" smtClean="0"/>
              <a:t>reps</a:t>
            </a:r>
            <a:r>
              <a:rPr lang="fr-CH" dirty="0" smtClean="0"/>
              <a:t> People)</a:t>
            </a:r>
          </a:p>
          <a:p>
            <a:r>
              <a:rPr lang="fr-CH" dirty="0" smtClean="0"/>
              <a:t>200 National </a:t>
            </a:r>
            <a:r>
              <a:rPr lang="fr-CH" dirty="0" err="1" smtClean="0"/>
              <a:t>Councillors</a:t>
            </a:r>
            <a:endParaRPr lang="fr-CH" dirty="0" smtClean="0"/>
          </a:p>
          <a:p>
            <a:r>
              <a:rPr lang="fr-CH" dirty="0" smtClean="0"/>
              <a:t>Size of canton </a:t>
            </a:r>
            <a:r>
              <a:rPr lang="fr-CH" dirty="0" err="1" smtClean="0"/>
              <a:t>determines</a:t>
            </a:r>
            <a:r>
              <a:rPr lang="fr-CH" dirty="0" smtClean="0"/>
              <a:t> </a:t>
            </a:r>
            <a:r>
              <a:rPr lang="fr-CH" dirty="0" err="1" smtClean="0"/>
              <a:t>number</a:t>
            </a:r>
            <a:r>
              <a:rPr lang="fr-CH" dirty="0" smtClean="0"/>
              <a:t> of </a:t>
            </a:r>
            <a:r>
              <a:rPr lang="fr-CH" dirty="0" err="1" smtClean="0"/>
              <a:t>Councillors</a:t>
            </a:r>
            <a:endParaRPr lang="fr-CH" dirty="0" smtClean="0"/>
          </a:p>
          <a:p>
            <a:r>
              <a:rPr lang="fr-CH" dirty="0" err="1" smtClean="0"/>
              <a:t>Eg</a:t>
            </a:r>
            <a:r>
              <a:rPr lang="fr-CH" dirty="0" smtClean="0"/>
              <a:t> – Zurich = 34; Appenzell = 1 </a:t>
            </a:r>
            <a:r>
              <a:rPr lang="fr-CH" dirty="0" err="1" smtClean="0"/>
              <a:t>each</a:t>
            </a:r>
            <a:endParaRPr lang="fr-CH" dirty="0" smtClean="0"/>
          </a:p>
          <a:p>
            <a:r>
              <a:rPr lang="fr-CH" dirty="0" smtClean="0"/>
              <a:t>4 </a:t>
            </a:r>
            <a:r>
              <a:rPr lang="fr-CH" dirty="0" err="1" smtClean="0"/>
              <a:t>year</a:t>
            </a:r>
            <a:r>
              <a:rPr lang="fr-CH" dirty="0" smtClean="0"/>
              <a:t> </a:t>
            </a:r>
            <a:r>
              <a:rPr lang="fr-CH" dirty="0" err="1" smtClean="0"/>
              <a:t>elections</a:t>
            </a:r>
            <a:r>
              <a:rPr lang="fr-CH" dirty="0" smtClean="0"/>
              <a:t> – </a:t>
            </a:r>
            <a:r>
              <a:rPr lang="fr-CH" dirty="0" err="1" smtClean="0"/>
              <a:t>proportional</a:t>
            </a:r>
            <a:r>
              <a:rPr lang="fr-CH" dirty="0" smtClean="0"/>
              <a:t> </a:t>
            </a:r>
            <a:r>
              <a:rPr lang="fr-CH" dirty="0" err="1" smtClean="0"/>
              <a:t>representation</a:t>
            </a:r>
            <a:endParaRPr lang="fr-CH" dirty="0" smtClean="0"/>
          </a:p>
          <a:p>
            <a:endParaRPr lang="fr-CH" dirty="0"/>
          </a:p>
          <a:p>
            <a:r>
              <a:rPr lang="fr-CH" dirty="0" smtClean="0">
                <a:solidFill>
                  <a:srgbClr val="FF0000"/>
                </a:solidFill>
              </a:rPr>
              <a:t>Council of States </a:t>
            </a:r>
            <a:r>
              <a:rPr lang="fr-CH" dirty="0" smtClean="0"/>
              <a:t>– cantonal </a:t>
            </a:r>
            <a:r>
              <a:rPr lang="fr-CH" dirty="0" err="1" smtClean="0"/>
              <a:t>chamber</a:t>
            </a:r>
            <a:r>
              <a:rPr lang="fr-CH" dirty="0" smtClean="0"/>
              <a:t> (</a:t>
            </a:r>
            <a:r>
              <a:rPr lang="fr-CH" dirty="0" err="1" smtClean="0"/>
              <a:t>reps</a:t>
            </a:r>
            <a:r>
              <a:rPr lang="fr-CH" dirty="0" smtClean="0"/>
              <a:t> Cantons)</a:t>
            </a:r>
          </a:p>
          <a:p>
            <a:r>
              <a:rPr lang="fr-CH" dirty="0" smtClean="0"/>
              <a:t>46 State </a:t>
            </a:r>
            <a:r>
              <a:rPr lang="fr-CH" dirty="0" err="1" smtClean="0"/>
              <a:t>Councillors</a:t>
            </a:r>
            <a:endParaRPr lang="fr-CH" dirty="0" smtClean="0"/>
          </a:p>
          <a:p>
            <a:r>
              <a:rPr lang="fr-CH" dirty="0" err="1" smtClean="0"/>
              <a:t>Every</a:t>
            </a:r>
            <a:r>
              <a:rPr lang="fr-CH" dirty="0" smtClean="0"/>
              <a:t> canton has 2 </a:t>
            </a:r>
            <a:r>
              <a:rPr lang="fr-CH" dirty="0" err="1" smtClean="0"/>
              <a:t>councillors</a:t>
            </a:r>
            <a:r>
              <a:rPr lang="fr-CH" dirty="0" smtClean="0"/>
              <a:t> </a:t>
            </a:r>
            <a:r>
              <a:rPr lang="fr-CH" dirty="0" err="1" smtClean="0"/>
              <a:t>rep</a:t>
            </a:r>
            <a:r>
              <a:rPr lang="fr-CH" dirty="0" smtClean="0"/>
              <a:t> </a:t>
            </a:r>
            <a:r>
              <a:rPr lang="fr-CH" dirty="0" err="1" smtClean="0"/>
              <a:t>its</a:t>
            </a:r>
            <a:r>
              <a:rPr lang="fr-CH" dirty="0" smtClean="0"/>
              <a:t> pop</a:t>
            </a:r>
          </a:p>
          <a:p>
            <a:r>
              <a:rPr lang="fr-CH" dirty="0" err="1" smtClean="0"/>
              <a:t>Eg</a:t>
            </a:r>
            <a:r>
              <a:rPr lang="fr-CH" dirty="0" smtClean="0"/>
              <a:t> – Zurich </a:t>
            </a:r>
            <a:r>
              <a:rPr lang="fr-CH" dirty="0" err="1" smtClean="0"/>
              <a:t>councillor</a:t>
            </a:r>
            <a:r>
              <a:rPr lang="fr-CH" dirty="0"/>
              <a:t> </a:t>
            </a:r>
            <a:r>
              <a:rPr lang="fr-CH" dirty="0" err="1" smtClean="0"/>
              <a:t>rep</a:t>
            </a:r>
            <a:r>
              <a:rPr lang="fr-CH" dirty="0" smtClean="0"/>
              <a:t> 630 000; App </a:t>
            </a:r>
            <a:r>
              <a:rPr lang="fr-CH" dirty="0" err="1" smtClean="0"/>
              <a:t>rep</a:t>
            </a:r>
            <a:r>
              <a:rPr lang="fr-CH" dirty="0" smtClean="0"/>
              <a:t> 15 000</a:t>
            </a:r>
          </a:p>
          <a:p>
            <a:r>
              <a:rPr lang="fr-CH" dirty="0" smtClean="0"/>
              <a:t>4 </a:t>
            </a:r>
            <a:r>
              <a:rPr lang="fr-CH" dirty="0" err="1" smtClean="0"/>
              <a:t>year</a:t>
            </a:r>
            <a:r>
              <a:rPr lang="fr-CH" dirty="0" smtClean="0"/>
              <a:t> </a:t>
            </a:r>
            <a:r>
              <a:rPr lang="fr-CH" dirty="0" err="1" smtClean="0"/>
              <a:t>elections</a:t>
            </a:r>
            <a:r>
              <a:rPr lang="fr-CH" dirty="0" smtClean="0"/>
              <a:t> – </a:t>
            </a:r>
            <a:r>
              <a:rPr lang="fr-CH" dirty="0" err="1" smtClean="0"/>
              <a:t>majority</a:t>
            </a:r>
            <a:r>
              <a:rPr lang="fr-CH" dirty="0" smtClean="0"/>
              <a:t> vote (bar Jura - % </a:t>
            </a:r>
            <a:r>
              <a:rPr lang="fr-CH" dirty="0" err="1" smtClean="0"/>
              <a:t>rep</a:t>
            </a:r>
            <a:r>
              <a:rPr lang="fr-CH" dirty="0" smtClean="0"/>
              <a:t>)</a:t>
            </a:r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318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Chambers </a:t>
            </a:r>
            <a:r>
              <a:rPr lang="fr-CH" dirty="0" err="1" smtClean="0"/>
              <a:t>operations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H" dirty="0" err="1" smtClean="0"/>
              <a:t>Meet</a:t>
            </a:r>
            <a:r>
              <a:rPr lang="fr-CH" dirty="0" smtClean="0"/>
              <a:t> 4 </a:t>
            </a:r>
            <a:r>
              <a:rPr lang="fr-CH" dirty="0" err="1" smtClean="0"/>
              <a:t>annual</a:t>
            </a:r>
            <a:r>
              <a:rPr lang="fr-CH" dirty="0" smtClean="0"/>
              <a:t> sessions </a:t>
            </a:r>
            <a:r>
              <a:rPr lang="fr-CH" dirty="0" err="1" smtClean="0"/>
              <a:t>which</a:t>
            </a:r>
            <a:r>
              <a:rPr lang="fr-CH" dirty="0" smtClean="0"/>
              <a:t> last 3 </a:t>
            </a:r>
            <a:r>
              <a:rPr lang="fr-CH" dirty="0" err="1" smtClean="0"/>
              <a:t>weeks</a:t>
            </a:r>
            <a:r>
              <a:rPr lang="fr-CH" dirty="0" smtClean="0"/>
              <a:t> </a:t>
            </a:r>
            <a:r>
              <a:rPr lang="fr-CH" dirty="0" err="1" smtClean="0"/>
              <a:t>each</a:t>
            </a:r>
            <a:endParaRPr lang="fr-CH" dirty="0" smtClean="0"/>
          </a:p>
          <a:p>
            <a:r>
              <a:rPr lang="fr-CH" dirty="0" err="1" smtClean="0"/>
              <a:t>Special</a:t>
            </a:r>
            <a:r>
              <a:rPr lang="fr-CH" dirty="0" smtClean="0"/>
              <a:t> extra sessions </a:t>
            </a:r>
            <a:r>
              <a:rPr lang="fr-CH" dirty="0" err="1" smtClean="0"/>
              <a:t>scheduled</a:t>
            </a:r>
            <a:r>
              <a:rPr lang="fr-CH" dirty="0" smtClean="0"/>
              <a:t> to deal w/</a:t>
            </a:r>
            <a:r>
              <a:rPr lang="fr-CH" dirty="0" err="1" smtClean="0"/>
              <a:t>workload</a:t>
            </a:r>
            <a:endParaRPr lang="fr-CH" dirty="0" smtClean="0"/>
          </a:p>
          <a:p>
            <a:r>
              <a:rPr lang="fr-CH" dirty="0" smtClean="0"/>
              <a:t>FA/</a:t>
            </a:r>
            <a:r>
              <a:rPr lang="fr-CH" dirty="0" err="1" smtClean="0"/>
              <a:t>Parl</a:t>
            </a:r>
            <a:r>
              <a:rPr lang="fr-CH" dirty="0" smtClean="0"/>
              <a:t> </a:t>
            </a:r>
            <a:r>
              <a:rPr lang="fr-CH" dirty="0" err="1" smtClean="0"/>
              <a:t>members</a:t>
            </a:r>
            <a:r>
              <a:rPr lang="fr-CH" dirty="0" smtClean="0"/>
              <a:t> </a:t>
            </a:r>
            <a:r>
              <a:rPr lang="fr-CH" i="1" dirty="0" err="1" smtClean="0"/>
              <a:t>militia</a:t>
            </a:r>
            <a:r>
              <a:rPr lang="fr-CH" dirty="0" smtClean="0"/>
              <a:t> as have </a:t>
            </a:r>
            <a:r>
              <a:rPr lang="fr-CH" dirty="0" err="1" smtClean="0"/>
              <a:t>other</a:t>
            </a:r>
            <a:r>
              <a:rPr lang="fr-CH" dirty="0" smtClean="0"/>
              <a:t> jobs </a:t>
            </a:r>
            <a:r>
              <a:rPr lang="fr-CH" dirty="0" err="1" smtClean="0"/>
              <a:t>too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Pass</a:t>
            </a:r>
            <a:r>
              <a:rPr lang="fr-CH" dirty="0" smtClean="0"/>
              <a:t> </a:t>
            </a:r>
            <a:r>
              <a:rPr lang="fr-CH" dirty="0" err="1" smtClean="0"/>
              <a:t>laws</a:t>
            </a:r>
            <a:endParaRPr lang="fr-CH" dirty="0" smtClean="0"/>
          </a:p>
          <a:p>
            <a:r>
              <a:rPr lang="fr-CH" dirty="0" err="1" smtClean="0"/>
              <a:t>Approve</a:t>
            </a:r>
            <a:r>
              <a:rPr lang="fr-CH" dirty="0" smtClean="0"/>
              <a:t>/refuse </a:t>
            </a:r>
            <a:r>
              <a:rPr lang="fr-CH" dirty="0" err="1" smtClean="0"/>
              <a:t>spending</a:t>
            </a:r>
            <a:r>
              <a:rPr lang="fr-CH" dirty="0" smtClean="0"/>
              <a:t>; vote on the Budget</a:t>
            </a:r>
          </a:p>
          <a:p>
            <a:r>
              <a:rPr lang="fr-CH" dirty="0" err="1" smtClean="0"/>
              <a:t>Authorise</a:t>
            </a:r>
            <a:r>
              <a:rPr lang="fr-CH" dirty="0" smtClean="0"/>
              <a:t> </a:t>
            </a:r>
            <a:r>
              <a:rPr lang="fr-CH" dirty="0" err="1" smtClean="0"/>
              <a:t>signing</a:t>
            </a:r>
            <a:r>
              <a:rPr lang="fr-CH" dirty="0" smtClean="0"/>
              <a:t> of international </a:t>
            </a:r>
            <a:r>
              <a:rPr lang="fr-CH" dirty="0" err="1" smtClean="0"/>
              <a:t>treaties</a:t>
            </a:r>
            <a:endParaRPr lang="fr-CH" dirty="0" smtClean="0"/>
          </a:p>
          <a:p>
            <a:r>
              <a:rPr lang="fr-CH" dirty="0" smtClean="0"/>
              <a:t>Supervise </a:t>
            </a:r>
            <a:r>
              <a:rPr lang="fr-CH" dirty="0" err="1" smtClean="0"/>
              <a:t>Federal</a:t>
            </a:r>
            <a:r>
              <a:rPr lang="fr-CH" dirty="0" smtClean="0"/>
              <a:t> Council/Courts </a:t>
            </a:r>
            <a:r>
              <a:rPr lang="fr-CH" dirty="0" err="1" smtClean="0"/>
              <a:t>doing</a:t>
            </a:r>
            <a:r>
              <a:rPr lang="fr-CH" dirty="0" smtClean="0"/>
              <a:t> jobs </a:t>
            </a:r>
            <a:r>
              <a:rPr lang="fr-CH" dirty="0" err="1" smtClean="0"/>
              <a:t>properly</a:t>
            </a:r>
            <a:endParaRPr lang="fr-CH" dirty="0" smtClean="0"/>
          </a:p>
          <a:p>
            <a:endParaRPr lang="fr-CH" dirty="0"/>
          </a:p>
          <a:p>
            <a:r>
              <a:rPr lang="fr-CH" dirty="0"/>
              <a:t>2 </a:t>
            </a:r>
            <a:r>
              <a:rPr lang="fr-CH" dirty="0" err="1"/>
              <a:t>Councils</a:t>
            </a:r>
            <a:r>
              <a:rPr lang="fr-CH" dirty="0"/>
              <a:t> </a:t>
            </a:r>
            <a:r>
              <a:rPr lang="fr-CH" dirty="0" err="1"/>
              <a:t>working</a:t>
            </a:r>
            <a:r>
              <a:rPr lang="fr-CH" dirty="0"/>
              <a:t> </a:t>
            </a:r>
            <a:r>
              <a:rPr lang="fr-CH" dirty="0" err="1"/>
              <a:t>side</a:t>
            </a:r>
            <a:r>
              <a:rPr lang="fr-CH" dirty="0"/>
              <a:t> by </a:t>
            </a:r>
            <a:r>
              <a:rPr lang="fr-CH" dirty="0" err="1"/>
              <a:t>side</a:t>
            </a:r>
            <a:r>
              <a:rPr lang="fr-CH" dirty="0"/>
              <a:t> = </a:t>
            </a:r>
            <a:r>
              <a:rPr lang="fr-CH" dirty="0" err="1"/>
              <a:t>Federal</a:t>
            </a:r>
            <a:r>
              <a:rPr lang="fr-CH" dirty="0"/>
              <a:t> </a:t>
            </a:r>
            <a:r>
              <a:rPr lang="fr-CH" dirty="0" err="1"/>
              <a:t>Assembly</a:t>
            </a:r>
            <a:endParaRPr lang="fr-CH" dirty="0"/>
          </a:p>
          <a:p>
            <a:r>
              <a:rPr lang="fr-CH" dirty="0" smtClean="0"/>
              <a:t>Electoral </a:t>
            </a:r>
            <a:r>
              <a:rPr lang="fr-CH" dirty="0" err="1" smtClean="0"/>
              <a:t>tasks</a:t>
            </a:r>
            <a:r>
              <a:rPr lang="fr-CH" dirty="0" smtClean="0"/>
              <a:t> – Fed Council; </a:t>
            </a:r>
            <a:r>
              <a:rPr lang="fr-CH" dirty="0" err="1" smtClean="0"/>
              <a:t>Confederation</a:t>
            </a:r>
            <a:r>
              <a:rPr lang="fr-CH" dirty="0" smtClean="0"/>
              <a:t> </a:t>
            </a:r>
            <a:r>
              <a:rPr lang="fr-CH" dirty="0" err="1" smtClean="0"/>
              <a:t>President</a:t>
            </a:r>
            <a:r>
              <a:rPr lang="fr-CH" dirty="0" smtClean="0"/>
              <a:t>; </a:t>
            </a:r>
            <a:r>
              <a:rPr lang="fr-CH" dirty="0" err="1" smtClean="0"/>
              <a:t>federal</a:t>
            </a:r>
            <a:r>
              <a:rPr lang="fr-CH" dirty="0" smtClean="0"/>
              <a:t> </a:t>
            </a:r>
            <a:r>
              <a:rPr lang="fr-CH" dirty="0" err="1" smtClean="0"/>
              <a:t>judges</a:t>
            </a:r>
            <a:r>
              <a:rPr lang="fr-CH" dirty="0" smtClean="0"/>
              <a:t>; </a:t>
            </a:r>
            <a:r>
              <a:rPr lang="fr-CH" dirty="0" err="1" smtClean="0"/>
              <a:t>Confederation</a:t>
            </a:r>
            <a:r>
              <a:rPr lang="fr-CH" dirty="0" smtClean="0"/>
              <a:t> Chancellor; </a:t>
            </a:r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/>
              <a:t>A</a:t>
            </a:r>
            <a:r>
              <a:rPr lang="fr-CH" dirty="0" err="1" smtClean="0"/>
              <a:t>rmy</a:t>
            </a:r>
            <a:r>
              <a:rPr lang="fr-CH" dirty="0" smtClean="0"/>
              <a:t> General</a:t>
            </a:r>
          </a:p>
          <a:p>
            <a:r>
              <a:rPr lang="fr-CH" dirty="0" err="1" smtClean="0"/>
              <a:t>Granting</a:t>
            </a:r>
            <a:r>
              <a:rPr lang="fr-CH" dirty="0" smtClean="0"/>
              <a:t> pardons and </a:t>
            </a:r>
            <a:r>
              <a:rPr lang="fr-CH" dirty="0" err="1" smtClean="0"/>
              <a:t>ruling</a:t>
            </a:r>
            <a:r>
              <a:rPr lang="fr-CH" dirty="0" smtClean="0"/>
              <a:t> on </a:t>
            </a:r>
            <a:r>
              <a:rPr lang="fr-CH" dirty="0" err="1" smtClean="0"/>
              <a:t>federal</a:t>
            </a:r>
            <a:r>
              <a:rPr lang="fr-CH" smtClean="0"/>
              <a:t> disputes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4980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296</TotalTime>
  <Words>335</Words>
  <Application>Microsoft Office PowerPoint</Application>
  <PresentationFormat>Affichage à l'écran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Swiss Political Institutions</vt:lpstr>
      <vt:lpstr>Separation of powers</vt:lpstr>
      <vt:lpstr>Swiss Separation of powers</vt:lpstr>
      <vt:lpstr>Legislative power</vt:lpstr>
      <vt:lpstr>National Council &amp; Council of States</vt:lpstr>
      <vt:lpstr>Chambers operations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Political Institutions</dc:title>
  <dc:creator>jamie</dc:creator>
  <cp:lastModifiedBy>James Cormick</cp:lastModifiedBy>
  <cp:revision>10</cp:revision>
  <dcterms:created xsi:type="dcterms:W3CDTF">2013-01-09T19:03:49Z</dcterms:created>
  <dcterms:modified xsi:type="dcterms:W3CDTF">2017-05-29T14:27:27Z</dcterms:modified>
</cp:coreProperties>
</file>