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62"/>
    <p:restoredTop sz="94629"/>
  </p:normalViewPr>
  <p:slideViewPr>
    <p:cSldViewPr>
      <p:cViewPr varScale="1">
        <p:scale>
          <a:sx n="153" d="100"/>
          <a:sy n="153" d="100"/>
        </p:scale>
        <p:origin x="2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0BB597-0691-497B-858D-CB0A7EB82642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B5B6ED-64B5-4DC9-BA81-B366E8D2EC4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Executive</a:t>
            </a:r>
            <a:r>
              <a:rPr lang="fr-CH" dirty="0" smtClean="0"/>
              <a:t> &amp; </a:t>
            </a:r>
            <a:r>
              <a:rPr lang="fr-CH" dirty="0" err="1" smtClean="0"/>
              <a:t>Judicial</a:t>
            </a:r>
            <a:r>
              <a:rPr lang="fr-CH" dirty="0" smtClean="0"/>
              <a:t> power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smtClean="0"/>
              <a:t>institutions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Federal</a:t>
            </a:r>
            <a:r>
              <a:rPr lang="fr-CH" dirty="0" smtClean="0"/>
              <a:t> Council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7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Councillors</a:t>
            </a:r>
            <a:endParaRPr lang="fr-CH" dirty="0" smtClean="0"/>
          </a:p>
          <a:p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4 </a:t>
            </a:r>
            <a:r>
              <a:rPr lang="fr-CH" dirty="0" err="1" smtClean="0"/>
              <a:t>years</a:t>
            </a:r>
            <a:endParaRPr lang="fr-CH" dirty="0" smtClean="0"/>
          </a:p>
          <a:p>
            <a:r>
              <a:rPr lang="fr-CH" dirty="0" smtClean="0"/>
              <a:t>1848-2017 </a:t>
            </a:r>
            <a:r>
              <a:rPr lang="fr-CH" dirty="0" smtClean="0"/>
              <a:t>– </a:t>
            </a:r>
            <a:r>
              <a:rPr lang="fr-CH" dirty="0" smtClean="0"/>
              <a:t>130+ </a:t>
            </a:r>
            <a:r>
              <a:rPr lang="fr-CH" dirty="0" err="1" smtClean="0"/>
              <a:t>FCs</a:t>
            </a:r>
            <a:r>
              <a:rPr lang="fr-CH" dirty="0" smtClean="0"/>
              <a:t> ; </a:t>
            </a:r>
            <a:r>
              <a:rPr lang="fr-CH" dirty="0" smtClean="0"/>
              <a:t>9 </a:t>
            </a:r>
            <a:r>
              <a:rPr lang="fr-CH" dirty="0" err="1" smtClean="0"/>
              <a:t>women</a:t>
            </a:r>
            <a:endParaRPr lang="fr-CH" dirty="0" smtClean="0"/>
          </a:p>
          <a:p>
            <a:r>
              <a:rPr lang="fr-CH" dirty="0" smtClean="0"/>
              <a:t>2022 </a:t>
            </a:r>
            <a:r>
              <a:rPr lang="fr-CH" dirty="0" smtClean="0"/>
              <a:t>–</a:t>
            </a:r>
            <a:r>
              <a:rPr lang="fr-CH" dirty="0" err="1" smtClean="0"/>
              <a:t>President</a:t>
            </a:r>
            <a:r>
              <a:rPr lang="fr-CH" dirty="0" smtClean="0"/>
              <a:t> – </a:t>
            </a:r>
            <a:r>
              <a:rPr lang="fr-CH" dirty="0" err="1" smtClean="0"/>
              <a:t>Ignazio</a:t>
            </a:r>
            <a:r>
              <a:rPr lang="fr-CH" dirty="0" smtClean="0"/>
              <a:t> Cassis (PLR)</a:t>
            </a:r>
            <a:endParaRPr lang="fr-CH" dirty="0" smtClean="0"/>
          </a:p>
          <a:p>
            <a:r>
              <a:rPr lang="fr-CH" dirty="0" err="1" smtClean="0"/>
              <a:t>Voted</a:t>
            </a:r>
            <a:r>
              <a:rPr lang="fr-CH" dirty="0" smtClean="0"/>
              <a:t> in </a:t>
            </a:r>
            <a:r>
              <a:rPr lang="fr-CH" dirty="0" err="1" smtClean="0"/>
              <a:t>indirectly</a:t>
            </a:r>
            <a:r>
              <a:rPr lang="fr-CH" dirty="0" smtClean="0"/>
              <a:t> –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/>
              <a:t>A</a:t>
            </a:r>
            <a:r>
              <a:rPr lang="fr-CH" dirty="0" err="1" smtClean="0"/>
              <a:t>ssembly</a:t>
            </a:r>
            <a:r>
              <a:rPr lang="fr-CH" dirty="0" smtClean="0"/>
              <a:t> </a:t>
            </a:r>
            <a:r>
              <a:rPr lang="fr-CH" dirty="0" err="1" smtClean="0"/>
              <a:t>responsible</a:t>
            </a:r>
            <a:endParaRPr lang="fr-CH" dirty="0" smtClean="0"/>
          </a:p>
          <a:p>
            <a:r>
              <a:rPr lang="fr-CH" dirty="0" smtClean="0"/>
              <a:t>1959-2003 – </a:t>
            </a:r>
            <a:r>
              <a:rPr lang="fr-CH" dirty="0" err="1" smtClean="0"/>
              <a:t>magic</a:t>
            </a:r>
            <a:r>
              <a:rPr lang="fr-CH" dirty="0" smtClean="0"/>
              <a:t> formula composition</a:t>
            </a:r>
          </a:p>
          <a:p>
            <a:r>
              <a:rPr lang="fr-CH" dirty="0" smtClean="0"/>
              <a:t>Balance in Council </a:t>
            </a:r>
            <a:r>
              <a:rPr lang="fr-CH" dirty="0" err="1" smtClean="0"/>
              <a:t>reflected</a:t>
            </a:r>
            <a:r>
              <a:rPr lang="fr-CH" dirty="0" smtClean="0"/>
              <a:t> major party balance</a:t>
            </a:r>
          </a:p>
          <a:p>
            <a:r>
              <a:rPr lang="fr-CH" dirty="0" err="1" smtClean="0"/>
              <a:t>Since</a:t>
            </a:r>
            <a:r>
              <a:rPr lang="fr-CH" dirty="0" smtClean="0"/>
              <a:t> 2004 </a:t>
            </a:r>
            <a:r>
              <a:rPr lang="fr-CH" dirty="0" err="1" smtClean="0"/>
              <a:t>however</a:t>
            </a:r>
            <a:r>
              <a:rPr lang="fr-CH" dirty="0" smtClean="0"/>
              <a:t>, more </a:t>
            </a:r>
            <a:r>
              <a:rPr lang="fr-CH" dirty="0" err="1" smtClean="0"/>
              <a:t>minority</a:t>
            </a:r>
            <a:r>
              <a:rPr lang="fr-CH" dirty="0" smtClean="0"/>
              <a:t> parties </a:t>
            </a:r>
            <a:r>
              <a:rPr lang="fr-CH" dirty="0" err="1" smtClean="0"/>
              <a:t>rep</a:t>
            </a:r>
            <a:endParaRPr lang="fr-CH" dirty="0" smtClean="0"/>
          </a:p>
          <a:p>
            <a:r>
              <a:rPr lang="fr-CH" dirty="0" err="1" smtClean="0"/>
              <a:t>Magic</a:t>
            </a:r>
            <a:r>
              <a:rPr lang="fr-CH" dirty="0" smtClean="0"/>
              <a:t> formula </a:t>
            </a:r>
            <a:r>
              <a:rPr lang="fr-CH" dirty="0" err="1" smtClean="0"/>
              <a:t>changed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Council </a:t>
            </a:r>
            <a:r>
              <a:rPr lang="fr-CH" dirty="0" err="1" smtClean="0"/>
              <a:t>operations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/>
          <a:lstStyle/>
          <a:p>
            <a:r>
              <a:rPr lang="fr-CH" dirty="0" err="1" smtClean="0"/>
              <a:t>Each</a:t>
            </a:r>
            <a:r>
              <a:rPr lang="fr-CH" dirty="0" smtClean="0"/>
              <a:t> Fed </a:t>
            </a:r>
            <a:r>
              <a:rPr lang="fr-CH" dirty="0" err="1" smtClean="0"/>
              <a:t>Councillor</a:t>
            </a:r>
            <a:r>
              <a:rPr lang="fr-CH" dirty="0" smtClean="0"/>
              <a:t> </a:t>
            </a:r>
            <a:r>
              <a:rPr lang="fr-CH" dirty="0" err="1" smtClean="0"/>
              <a:t>responsible</a:t>
            </a:r>
            <a:r>
              <a:rPr lang="fr-CH" dirty="0" smtClean="0"/>
              <a:t> for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dept</a:t>
            </a:r>
            <a:endParaRPr lang="fr-CH" dirty="0" smtClean="0"/>
          </a:p>
          <a:p>
            <a:r>
              <a:rPr lang="fr-CH" dirty="0" smtClean="0"/>
              <a:t>Cassis (2022 </a:t>
            </a:r>
            <a:r>
              <a:rPr lang="fr-CH" dirty="0" err="1" smtClean="0"/>
              <a:t>Pres</a:t>
            </a:r>
            <a:r>
              <a:rPr lang="fr-CH" dirty="0" smtClean="0"/>
              <a:t>) </a:t>
            </a:r>
            <a:r>
              <a:rPr lang="fr-CH" dirty="0" smtClean="0"/>
              <a:t>-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Dept</a:t>
            </a:r>
            <a:r>
              <a:rPr lang="fr-CH" dirty="0" smtClean="0"/>
              <a:t> of </a:t>
            </a:r>
            <a:r>
              <a:rPr lang="fr-CH" dirty="0" err="1" smtClean="0"/>
              <a:t>Foreign</a:t>
            </a:r>
            <a:r>
              <a:rPr lang="fr-CH" dirty="0" smtClean="0"/>
              <a:t> </a:t>
            </a:r>
            <a:r>
              <a:rPr lang="fr-CH" dirty="0" err="1" smtClean="0"/>
              <a:t>Affairs</a:t>
            </a:r>
            <a:endParaRPr lang="fr-CH" dirty="0" smtClean="0"/>
          </a:p>
          <a:p>
            <a:r>
              <a:rPr lang="fr-CH" dirty="0" err="1" smtClean="0"/>
              <a:t>Executive</a:t>
            </a:r>
            <a:r>
              <a:rPr lang="fr-CH" dirty="0" smtClean="0"/>
              <a:t> </a:t>
            </a:r>
            <a:r>
              <a:rPr lang="fr-CH" dirty="0" err="1" smtClean="0"/>
              <a:t>operates</a:t>
            </a:r>
            <a:r>
              <a:rPr lang="fr-CH" dirty="0" smtClean="0"/>
              <a:t> on </a:t>
            </a:r>
            <a:r>
              <a:rPr lang="fr-CH" dirty="0" err="1" smtClean="0"/>
              <a:t>principle</a:t>
            </a:r>
            <a:r>
              <a:rPr lang="fr-CH" dirty="0" smtClean="0"/>
              <a:t> of </a:t>
            </a:r>
            <a:r>
              <a:rPr lang="fr-CH" dirty="0" err="1" smtClean="0"/>
              <a:t>collegiality</a:t>
            </a:r>
            <a:endParaRPr lang="fr-CH" dirty="0" smtClean="0"/>
          </a:p>
          <a:p>
            <a:r>
              <a:rPr lang="fr-CH" dirty="0" err="1" smtClean="0"/>
              <a:t>Shared</a:t>
            </a:r>
            <a:r>
              <a:rPr lang="fr-CH" dirty="0" smtClean="0"/>
              <a:t> </a:t>
            </a:r>
            <a:r>
              <a:rPr lang="fr-CH" dirty="0" err="1" smtClean="0"/>
              <a:t>responsiblity</a:t>
            </a:r>
            <a:r>
              <a:rPr lang="fr-CH" dirty="0" smtClean="0"/>
              <a:t> and </a:t>
            </a:r>
            <a:r>
              <a:rPr lang="fr-CH" dirty="0" err="1" smtClean="0"/>
              <a:t>cooperation</a:t>
            </a:r>
            <a:endParaRPr lang="fr-CH" dirty="0" smtClean="0"/>
          </a:p>
          <a:p>
            <a:r>
              <a:rPr lang="fr-CH" dirty="0" err="1" smtClean="0"/>
              <a:t>Decisions</a:t>
            </a:r>
            <a:r>
              <a:rPr lang="fr-CH" dirty="0" smtClean="0"/>
              <a:t> </a:t>
            </a:r>
            <a:r>
              <a:rPr lang="fr-CH" dirty="0" err="1" smtClean="0"/>
              <a:t>defended</a:t>
            </a:r>
            <a:r>
              <a:rPr lang="fr-CH" dirty="0" smtClean="0"/>
              <a:t> </a:t>
            </a:r>
            <a:r>
              <a:rPr lang="fr-CH" dirty="0" err="1" smtClean="0"/>
              <a:t>publically</a:t>
            </a:r>
            <a:endParaRPr lang="fr-CH" dirty="0" smtClean="0"/>
          </a:p>
          <a:p>
            <a:r>
              <a:rPr lang="fr-CH" dirty="0" err="1" smtClean="0"/>
              <a:t>Disagreements</a:t>
            </a:r>
            <a:r>
              <a:rPr lang="fr-CH" dirty="0" smtClean="0"/>
              <a:t> </a:t>
            </a:r>
            <a:r>
              <a:rPr lang="fr-CH" dirty="0" err="1" smtClean="0"/>
              <a:t>kept</a:t>
            </a:r>
            <a:r>
              <a:rPr lang="fr-CH" dirty="0" smtClean="0"/>
              <a:t> </a:t>
            </a:r>
            <a:r>
              <a:rPr lang="fr-CH" dirty="0" err="1" smtClean="0"/>
              <a:t>private</a:t>
            </a:r>
            <a:endParaRPr lang="fr-CH" dirty="0" smtClean="0"/>
          </a:p>
          <a:p>
            <a:r>
              <a:rPr lang="fr-CH" dirty="0" err="1" smtClean="0"/>
              <a:t>Federal</a:t>
            </a:r>
            <a:r>
              <a:rPr lang="fr-CH" dirty="0" smtClean="0"/>
              <a:t> Council meetings </a:t>
            </a:r>
            <a:r>
              <a:rPr lang="fr-CH" dirty="0" err="1" smtClean="0"/>
              <a:t>therefore</a:t>
            </a:r>
            <a:r>
              <a:rPr lang="fr-CH" dirty="0" smtClean="0"/>
              <a:t> not open to public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Council </a:t>
            </a:r>
            <a:r>
              <a:rPr lang="fr-CH" dirty="0" err="1" smtClean="0"/>
              <a:t>tasks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Planning and coordination (Art 180)</a:t>
            </a:r>
          </a:p>
          <a:p>
            <a:r>
              <a:rPr lang="fr-CH" dirty="0" err="1" smtClean="0"/>
              <a:t>Draft</a:t>
            </a:r>
            <a:r>
              <a:rPr lang="fr-CH" dirty="0" smtClean="0"/>
              <a:t> </a:t>
            </a:r>
            <a:r>
              <a:rPr lang="fr-CH" dirty="0" err="1" smtClean="0"/>
              <a:t>legislation</a:t>
            </a:r>
            <a:r>
              <a:rPr lang="fr-CH" dirty="0" smtClean="0"/>
              <a:t> on </a:t>
            </a:r>
            <a:r>
              <a:rPr lang="fr-CH" dirty="0" err="1" smtClean="0"/>
              <a:t>request</a:t>
            </a:r>
            <a:r>
              <a:rPr lang="fr-CH" dirty="0" smtClean="0"/>
              <a:t> (Art 181)</a:t>
            </a:r>
          </a:p>
          <a:p>
            <a:r>
              <a:rPr lang="fr-CH" dirty="0" err="1" smtClean="0"/>
              <a:t>Ensure</a:t>
            </a:r>
            <a:r>
              <a:rPr lang="fr-CH" dirty="0" smtClean="0"/>
              <a:t> </a:t>
            </a:r>
            <a:r>
              <a:rPr lang="fr-CH" dirty="0" err="1" smtClean="0"/>
              <a:t>leg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enforced</a:t>
            </a:r>
            <a:r>
              <a:rPr lang="fr-CH" dirty="0" smtClean="0"/>
              <a:t> (Art 182)</a:t>
            </a:r>
          </a:p>
          <a:p>
            <a:r>
              <a:rPr lang="fr-CH" dirty="0" err="1" smtClean="0"/>
              <a:t>Provide</a:t>
            </a:r>
            <a:r>
              <a:rPr lang="fr-CH" dirty="0" smtClean="0"/>
              <a:t> stable </a:t>
            </a:r>
            <a:r>
              <a:rPr lang="fr-CH" dirty="0" err="1" smtClean="0"/>
              <a:t>financial</a:t>
            </a:r>
            <a:r>
              <a:rPr lang="fr-CH" dirty="0" smtClean="0"/>
              <a:t> management (Art 183)</a:t>
            </a:r>
          </a:p>
          <a:p>
            <a:r>
              <a:rPr lang="fr-CH" dirty="0" err="1" smtClean="0"/>
              <a:t>Sign</a:t>
            </a:r>
            <a:r>
              <a:rPr lang="fr-CH" dirty="0" smtClean="0"/>
              <a:t> international </a:t>
            </a:r>
            <a:r>
              <a:rPr lang="fr-CH" dirty="0" err="1" smtClean="0"/>
              <a:t>agreements</a:t>
            </a:r>
            <a:r>
              <a:rPr lang="fr-CH" dirty="0" smtClean="0"/>
              <a:t> (Art 184)</a:t>
            </a:r>
          </a:p>
          <a:p>
            <a:r>
              <a:rPr lang="fr-CH" dirty="0" err="1" smtClean="0"/>
              <a:t>Safeguard</a:t>
            </a:r>
            <a:r>
              <a:rPr lang="fr-CH" dirty="0" smtClean="0"/>
              <a:t>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security</a:t>
            </a:r>
            <a:r>
              <a:rPr lang="fr-CH" dirty="0" smtClean="0"/>
              <a:t> (Art 185)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President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In charge of the Fed Council sessions</a:t>
            </a:r>
          </a:p>
          <a:p>
            <a:r>
              <a:rPr lang="fr-CH" dirty="0" err="1" smtClean="0"/>
              <a:t>Elected</a:t>
            </a:r>
            <a:r>
              <a:rPr lang="fr-CH" dirty="0" smtClean="0"/>
              <a:t> by the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/>
              <a:t>A</a:t>
            </a:r>
            <a:r>
              <a:rPr lang="fr-CH" dirty="0" err="1" smtClean="0"/>
              <a:t>ssembly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</a:t>
            </a:r>
            <a:r>
              <a:rPr lang="fr-CH" dirty="0" err="1" smtClean="0"/>
              <a:t>year</a:t>
            </a:r>
            <a:endParaRPr lang="fr-CH" dirty="0" smtClean="0"/>
          </a:p>
          <a:p>
            <a:r>
              <a:rPr lang="fr-CH" dirty="0" err="1" smtClean="0"/>
              <a:t>Rep</a:t>
            </a:r>
            <a:r>
              <a:rPr lang="fr-CH" dirty="0" smtClean="0"/>
              <a:t> of Fed Council </a:t>
            </a:r>
            <a:r>
              <a:rPr lang="fr-CH" dirty="0" err="1" smtClean="0"/>
              <a:t>at</a:t>
            </a:r>
            <a:r>
              <a:rPr lang="fr-CH" dirty="0" smtClean="0"/>
              <a:t> home and </a:t>
            </a:r>
            <a:r>
              <a:rPr lang="fr-CH" dirty="0" err="1" smtClean="0"/>
              <a:t>abroad</a:t>
            </a:r>
            <a:endParaRPr lang="fr-CH" dirty="0" smtClean="0"/>
          </a:p>
          <a:p>
            <a:r>
              <a:rPr lang="fr-CH" dirty="0" smtClean="0"/>
              <a:t>No real extra power – </a:t>
            </a:r>
            <a:r>
              <a:rPr lang="fr-CH" dirty="0" err="1" smtClean="0"/>
              <a:t>honorary</a:t>
            </a:r>
            <a:r>
              <a:rPr lang="fr-CH" dirty="0" smtClean="0"/>
              <a:t> </a:t>
            </a:r>
            <a:r>
              <a:rPr lang="fr-CH" dirty="0" err="1" smtClean="0"/>
              <a:t>title</a:t>
            </a:r>
            <a:endParaRPr lang="fr-CH" dirty="0" smtClean="0"/>
          </a:p>
          <a:p>
            <a:r>
              <a:rPr lang="fr-CH" dirty="0" smtClean="0"/>
              <a:t>2022 </a:t>
            </a:r>
            <a:r>
              <a:rPr lang="fr-CH" dirty="0" smtClean="0"/>
              <a:t>- </a:t>
            </a:r>
            <a:r>
              <a:rPr lang="fr-CH" dirty="0" err="1"/>
              <a:t>Ignazio</a:t>
            </a:r>
            <a:r>
              <a:rPr lang="fr-CH" dirty="0"/>
              <a:t> </a:t>
            </a:r>
            <a:r>
              <a:rPr lang="fr-CH" dirty="0" smtClean="0"/>
              <a:t>Cassis (PLR)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Federal</a:t>
            </a:r>
            <a:r>
              <a:rPr lang="fr-CH" dirty="0" smtClean="0"/>
              <a:t> administration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7 </a:t>
            </a:r>
            <a:r>
              <a:rPr lang="fr-CH" dirty="0" err="1" smtClean="0"/>
              <a:t>departments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led</a:t>
            </a:r>
            <a:r>
              <a:rPr lang="fr-CH" dirty="0" smtClean="0"/>
              <a:t> by a </a:t>
            </a:r>
            <a:r>
              <a:rPr lang="fr-CH" dirty="0" err="1" smtClean="0"/>
              <a:t>Councillor</a:t>
            </a:r>
            <a:endParaRPr lang="fr-CH" dirty="0" smtClean="0"/>
          </a:p>
          <a:p>
            <a:r>
              <a:rPr lang="fr-CH" dirty="0" err="1" smtClean="0"/>
              <a:t>Bureaucratic</a:t>
            </a:r>
            <a:r>
              <a:rPr lang="fr-CH" dirty="0" smtClean="0"/>
              <a:t> machine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make</a:t>
            </a:r>
            <a:r>
              <a:rPr lang="fr-CH" dirty="0" smtClean="0"/>
              <a:t> </a:t>
            </a:r>
            <a:r>
              <a:rPr lang="fr-CH" dirty="0" err="1" smtClean="0"/>
              <a:t>policy</a:t>
            </a:r>
            <a:endParaRPr lang="fr-CH" dirty="0" smtClean="0"/>
          </a:p>
          <a:p>
            <a:r>
              <a:rPr lang="fr-CH" dirty="0" smtClean="0"/>
              <a:t>Offices, </a:t>
            </a:r>
            <a:r>
              <a:rPr lang="fr-CH" dirty="0" err="1" smtClean="0"/>
              <a:t>Agencies</a:t>
            </a:r>
            <a:r>
              <a:rPr lang="fr-CH" dirty="0" smtClean="0"/>
              <a:t>, </a:t>
            </a:r>
            <a:r>
              <a:rPr lang="fr-CH" dirty="0" err="1" smtClean="0"/>
              <a:t>committees</a:t>
            </a:r>
            <a:endParaRPr lang="fr-CH" dirty="0" smtClean="0"/>
          </a:p>
          <a:p>
            <a:r>
              <a:rPr lang="fr-CH" dirty="0" err="1" smtClean="0"/>
              <a:t>Councillors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members</a:t>
            </a:r>
            <a:endParaRPr lang="fr-CH" dirty="0" smtClean="0"/>
          </a:p>
          <a:p>
            <a:r>
              <a:rPr lang="fr-CH" dirty="0" err="1" smtClean="0"/>
              <a:t>Others</a:t>
            </a:r>
            <a:r>
              <a:rPr lang="fr-CH" dirty="0" smtClean="0"/>
              <a:t> are </a:t>
            </a:r>
            <a:r>
              <a:rPr lang="fr-CH" dirty="0" err="1" smtClean="0"/>
              <a:t>employed</a:t>
            </a:r>
            <a:r>
              <a:rPr lang="fr-CH" dirty="0" smtClean="0"/>
              <a:t> by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authorities</a:t>
            </a:r>
            <a:endParaRPr lang="fr-CH" dirty="0" smtClean="0"/>
          </a:p>
          <a:p>
            <a:r>
              <a:rPr lang="fr-CH" dirty="0" err="1" smtClean="0"/>
              <a:t>Politically</a:t>
            </a:r>
            <a:r>
              <a:rPr lang="fr-CH" dirty="0" smtClean="0"/>
              <a:t> </a:t>
            </a:r>
            <a:r>
              <a:rPr lang="fr-CH" dirty="0" err="1" smtClean="0"/>
              <a:t>neutral</a:t>
            </a:r>
            <a:r>
              <a:rPr lang="fr-CH" dirty="0" smtClean="0"/>
              <a:t> as serve all </a:t>
            </a:r>
            <a:r>
              <a:rPr lang="fr-CH" dirty="0" err="1" smtClean="0"/>
              <a:t>politicians</a:t>
            </a:r>
            <a:endParaRPr lang="fr-CH" dirty="0" smtClean="0"/>
          </a:p>
          <a:p>
            <a:r>
              <a:rPr lang="fr-CH" dirty="0" err="1" smtClean="0"/>
              <a:t>Foreign</a:t>
            </a:r>
            <a:r>
              <a:rPr lang="fr-CH" dirty="0" smtClean="0"/>
              <a:t> </a:t>
            </a:r>
            <a:r>
              <a:rPr lang="fr-CH" dirty="0" err="1" smtClean="0"/>
              <a:t>Affairs</a:t>
            </a:r>
            <a:r>
              <a:rPr lang="fr-CH" dirty="0" smtClean="0"/>
              <a:t>; Home </a:t>
            </a:r>
            <a:r>
              <a:rPr lang="fr-CH" dirty="0" err="1" smtClean="0"/>
              <a:t>Affairs</a:t>
            </a:r>
            <a:r>
              <a:rPr lang="fr-CH" dirty="0" smtClean="0"/>
              <a:t>; Justice; </a:t>
            </a:r>
            <a:r>
              <a:rPr lang="fr-CH" dirty="0" err="1" smtClean="0"/>
              <a:t>Defence</a:t>
            </a:r>
            <a:r>
              <a:rPr lang="fr-CH" dirty="0" smtClean="0"/>
              <a:t>; Finance; </a:t>
            </a:r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Affairs</a:t>
            </a:r>
            <a:r>
              <a:rPr lang="fr-CH" dirty="0" smtClean="0"/>
              <a:t>; </a:t>
            </a:r>
            <a:r>
              <a:rPr lang="fr-CH" dirty="0" err="1" smtClean="0"/>
              <a:t>Environment</a:t>
            </a:r>
            <a:r>
              <a:rPr lang="fr-CH" dirty="0" smtClean="0"/>
              <a:t>; </a:t>
            </a:r>
          </a:p>
          <a:p>
            <a:r>
              <a:rPr lang="fr-CH" dirty="0" err="1" smtClean="0"/>
              <a:t>Chancellery</a:t>
            </a:r>
            <a:r>
              <a:rPr lang="fr-CH" dirty="0" smtClean="0"/>
              <a:t> = HQ of FC &amp; base of administration</a:t>
            </a:r>
          </a:p>
          <a:p>
            <a:r>
              <a:rPr lang="fr-CH" dirty="0" smtClean="0"/>
              <a:t>Chancellor of </a:t>
            </a:r>
            <a:r>
              <a:rPr lang="fr-CH" dirty="0" err="1" smtClean="0"/>
              <a:t>Confederation</a:t>
            </a:r>
            <a:r>
              <a:rPr lang="fr-CH" dirty="0" smtClean="0"/>
              <a:t> </a:t>
            </a:r>
            <a:r>
              <a:rPr lang="fr-CH" dirty="0" err="1" smtClean="0"/>
              <a:t>assists</a:t>
            </a:r>
            <a:r>
              <a:rPr lang="fr-CH" dirty="0" smtClean="0"/>
              <a:t> FC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Judiciary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 fontScale="92500" lnSpcReduction="10000"/>
          </a:bodyPr>
          <a:lstStyle/>
          <a:p>
            <a:r>
              <a:rPr lang="fr-CH" dirty="0" err="1" smtClean="0"/>
              <a:t>Judicial</a:t>
            </a:r>
            <a:r>
              <a:rPr lang="fr-CH" dirty="0" smtClean="0"/>
              <a:t> power </a:t>
            </a:r>
            <a:r>
              <a:rPr lang="fr-CH" dirty="0" err="1" smtClean="0"/>
              <a:t>shared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cantonal and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jurisdictions</a:t>
            </a:r>
            <a:endParaRPr lang="fr-CH" dirty="0" smtClean="0"/>
          </a:p>
          <a:p>
            <a:r>
              <a:rPr lang="fr-CH" dirty="0" err="1" smtClean="0"/>
              <a:t>Federal</a:t>
            </a:r>
            <a:r>
              <a:rPr lang="fr-CH" dirty="0" smtClean="0"/>
              <a:t> courts more </a:t>
            </a:r>
            <a:r>
              <a:rPr lang="fr-CH" dirty="0" err="1" smtClean="0"/>
              <a:t>powerful</a:t>
            </a:r>
            <a:r>
              <a:rPr lang="fr-CH" dirty="0" smtClean="0"/>
              <a:t> and have final </a:t>
            </a:r>
            <a:r>
              <a:rPr lang="fr-CH" dirty="0" err="1" smtClean="0"/>
              <a:t>word</a:t>
            </a:r>
            <a:endParaRPr lang="fr-CH" dirty="0" smtClean="0"/>
          </a:p>
          <a:p>
            <a:r>
              <a:rPr lang="fr-CH" dirty="0" err="1" smtClean="0"/>
              <a:t>Judicial</a:t>
            </a:r>
            <a:r>
              <a:rPr lang="fr-CH" dirty="0" smtClean="0"/>
              <a:t> power </a:t>
            </a:r>
            <a:r>
              <a:rPr lang="fr-CH" dirty="0" err="1" smtClean="0"/>
              <a:t>organised</a:t>
            </a:r>
            <a:r>
              <a:rPr lang="fr-CH" dirty="0" smtClean="0"/>
              <a:t> </a:t>
            </a:r>
            <a:r>
              <a:rPr lang="fr-CH" dirty="0" err="1" smtClean="0"/>
              <a:t>along</a:t>
            </a:r>
            <a:r>
              <a:rPr lang="fr-CH" dirty="0" smtClean="0"/>
              <a:t> 3 </a:t>
            </a:r>
            <a:r>
              <a:rPr lang="fr-CH" dirty="0" err="1" smtClean="0"/>
              <a:t>lines</a:t>
            </a:r>
            <a:endParaRPr lang="fr-CH" dirty="0" smtClean="0"/>
          </a:p>
          <a:p>
            <a:r>
              <a:rPr lang="fr-CH" dirty="0" smtClean="0"/>
              <a:t>Civil </a:t>
            </a:r>
            <a:r>
              <a:rPr lang="fr-CH" dirty="0" err="1" smtClean="0"/>
              <a:t>law</a:t>
            </a:r>
            <a:r>
              <a:rPr lang="fr-CH" dirty="0" smtClean="0"/>
              <a:t> – </a:t>
            </a:r>
            <a:r>
              <a:rPr lang="fr-CH" dirty="0" err="1" smtClean="0"/>
              <a:t>settling</a:t>
            </a:r>
            <a:r>
              <a:rPr lang="fr-CH" dirty="0" smtClean="0"/>
              <a:t> arguments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companies</a:t>
            </a:r>
            <a:endParaRPr lang="fr-CH" dirty="0" smtClean="0"/>
          </a:p>
          <a:p>
            <a:r>
              <a:rPr lang="fr-CH" dirty="0" err="1" smtClean="0"/>
              <a:t>Criminal</a:t>
            </a:r>
            <a:r>
              <a:rPr lang="fr-CH" dirty="0" smtClean="0"/>
              <a:t> </a:t>
            </a:r>
            <a:r>
              <a:rPr lang="fr-CH" dirty="0" err="1" smtClean="0"/>
              <a:t>law</a:t>
            </a:r>
            <a:r>
              <a:rPr lang="fr-CH" dirty="0" smtClean="0"/>
              <a:t> – </a:t>
            </a:r>
            <a:r>
              <a:rPr lang="fr-CH" dirty="0" err="1" smtClean="0"/>
              <a:t>prosecutes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guilty</a:t>
            </a:r>
            <a:r>
              <a:rPr lang="fr-CH" dirty="0" smtClean="0"/>
              <a:t> of </a:t>
            </a:r>
            <a:r>
              <a:rPr lang="fr-CH" dirty="0" err="1" smtClean="0"/>
              <a:t>breaking</a:t>
            </a:r>
            <a:r>
              <a:rPr lang="fr-CH" dirty="0" smtClean="0"/>
              <a:t> </a:t>
            </a:r>
            <a:r>
              <a:rPr lang="fr-CH" dirty="0" err="1" smtClean="0"/>
              <a:t>law</a:t>
            </a:r>
            <a:endParaRPr lang="fr-CH" dirty="0" smtClean="0"/>
          </a:p>
          <a:p>
            <a:r>
              <a:rPr lang="fr-CH" dirty="0" smtClean="0"/>
              <a:t>Administrative </a:t>
            </a:r>
            <a:r>
              <a:rPr lang="fr-CH" dirty="0" err="1" smtClean="0"/>
              <a:t>law</a:t>
            </a:r>
            <a:r>
              <a:rPr lang="fr-CH" dirty="0" smtClean="0"/>
              <a:t> – </a:t>
            </a:r>
            <a:r>
              <a:rPr lang="fr-CH" dirty="0" err="1" smtClean="0"/>
              <a:t>settles</a:t>
            </a:r>
            <a:r>
              <a:rPr lang="fr-CH" dirty="0" smtClean="0"/>
              <a:t> arguments </a:t>
            </a:r>
            <a:r>
              <a:rPr lang="fr-CH" dirty="0" err="1" smtClean="0"/>
              <a:t>betwen</a:t>
            </a:r>
            <a:r>
              <a:rPr lang="fr-CH" dirty="0" smtClean="0"/>
              <a:t> State services, or State and </a:t>
            </a:r>
            <a:r>
              <a:rPr lang="fr-CH" dirty="0" err="1" smtClean="0"/>
              <a:t>citizens</a:t>
            </a:r>
            <a:endParaRPr lang="fr-CH" dirty="0" smtClean="0"/>
          </a:p>
          <a:p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assembly</a:t>
            </a:r>
            <a:r>
              <a:rPr lang="fr-CH" dirty="0" smtClean="0"/>
              <a:t> </a:t>
            </a:r>
            <a:r>
              <a:rPr lang="fr-CH" dirty="0" err="1" smtClean="0"/>
              <a:t>define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laws</a:t>
            </a:r>
            <a:endParaRPr lang="fr-CH" dirty="0" smtClean="0"/>
          </a:p>
          <a:p>
            <a:r>
              <a:rPr lang="fr-CH" dirty="0" smtClean="0"/>
              <a:t>Cantons </a:t>
            </a:r>
            <a:r>
              <a:rPr lang="fr-CH" dirty="0" err="1" smtClean="0"/>
              <a:t>delivered</a:t>
            </a:r>
            <a:r>
              <a:rPr lang="fr-CH" dirty="0" smtClean="0"/>
              <a:t> first </a:t>
            </a:r>
            <a:r>
              <a:rPr lang="fr-CH" dirty="0" err="1" smtClean="0"/>
              <a:t>at</a:t>
            </a:r>
            <a:r>
              <a:rPr lang="fr-CH" dirty="0" smtClean="0"/>
              <a:t> cantonal </a:t>
            </a:r>
            <a:r>
              <a:rPr lang="fr-CH" dirty="0" err="1" smtClean="0"/>
              <a:t>level</a:t>
            </a:r>
            <a:endParaRPr lang="fr-CH" dirty="0" smtClean="0"/>
          </a:p>
          <a:p>
            <a:r>
              <a:rPr lang="fr-CH" dirty="0" err="1" smtClean="0"/>
              <a:t>Federal</a:t>
            </a:r>
            <a:r>
              <a:rPr lang="fr-CH" dirty="0" smtClean="0"/>
              <a:t> courts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intervene</a:t>
            </a:r>
            <a:r>
              <a:rPr lang="fr-CH" dirty="0" smtClean="0"/>
              <a:t> in certain cases or </a:t>
            </a:r>
            <a:r>
              <a:rPr lang="fr-CH" dirty="0" err="1" smtClean="0"/>
              <a:t>appeal</a:t>
            </a: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supreme</a:t>
            </a:r>
            <a:r>
              <a:rPr lang="fr-CH" dirty="0" smtClean="0"/>
              <a:t> Court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/>
              <a:t>Highest</a:t>
            </a:r>
            <a:r>
              <a:rPr lang="fr-CH" dirty="0" smtClean="0"/>
              <a:t> </a:t>
            </a:r>
            <a:r>
              <a:rPr lang="fr-CH" dirty="0" err="1" smtClean="0"/>
              <a:t>authority</a:t>
            </a:r>
            <a:endParaRPr lang="fr-CH" dirty="0" smtClean="0"/>
          </a:p>
          <a:p>
            <a:r>
              <a:rPr lang="fr-CH" dirty="0" smtClean="0"/>
              <a:t>Lausanne – 38 permanent </a:t>
            </a:r>
            <a:r>
              <a:rPr lang="fr-CH" dirty="0" err="1" smtClean="0"/>
              <a:t>judges</a:t>
            </a:r>
            <a:endParaRPr lang="fr-CH" dirty="0" smtClean="0"/>
          </a:p>
          <a:p>
            <a:r>
              <a:rPr lang="fr-CH" dirty="0" err="1" smtClean="0"/>
              <a:t>Elected</a:t>
            </a:r>
            <a:r>
              <a:rPr lang="fr-CH" dirty="0" smtClean="0"/>
              <a:t> by the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assembly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a 6 </a:t>
            </a:r>
            <a:r>
              <a:rPr lang="fr-CH" dirty="0" err="1" smtClean="0"/>
              <a:t>year</a:t>
            </a:r>
            <a:r>
              <a:rPr lang="fr-CH" dirty="0" smtClean="0"/>
              <a:t> mandate</a:t>
            </a:r>
          </a:p>
          <a:p>
            <a:r>
              <a:rPr lang="fr-CH" dirty="0" err="1" smtClean="0"/>
              <a:t>Mainly</a:t>
            </a:r>
            <a:r>
              <a:rPr lang="fr-CH" dirty="0" smtClean="0"/>
              <a:t> </a:t>
            </a:r>
            <a:r>
              <a:rPr lang="fr-CH" dirty="0" err="1" smtClean="0"/>
              <a:t>decides</a:t>
            </a:r>
            <a:r>
              <a:rPr lang="fr-CH" dirty="0" smtClean="0"/>
              <a:t> </a:t>
            </a:r>
            <a:r>
              <a:rPr lang="fr-CH" dirty="0" err="1" smtClean="0"/>
              <a:t>appeals</a:t>
            </a:r>
            <a:r>
              <a:rPr lang="fr-CH" dirty="0" smtClean="0"/>
              <a:t> vs cantonal courts</a:t>
            </a:r>
          </a:p>
          <a:p>
            <a:r>
              <a:rPr lang="fr-CH" dirty="0" smtClean="0"/>
              <a:t>Can </a:t>
            </a:r>
            <a:r>
              <a:rPr lang="fr-CH" dirty="0" err="1" smtClean="0"/>
              <a:t>decide</a:t>
            </a:r>
            <a:r>
              <a:rPr lang="fr-CH" dirty="0" smtClean="0"/>
              <a:t> on cantonal </a:t>
            </a:r>
            <a:r>
              <a:rPr lang="fr-CH" dirty="0" err="1" smtClean="0"/>
              <a:t>conflicts</a:t>
            </a:r>
            <a:r>
              <a:rPr lang="fr-CH" dirty="0" smtClean="0"/>
              <a:t>, or arguments </a:t>
            </a:r>
            <a:r>
              <a:rPr lang="fr-CH" dirty="0" err="1" smtClean="0"/>
              <a:t>between</a:t>
            </a:r>
            <a:r>
              <a:rPr lang="fr-CH" dirty="0" smtClean="0"/>
              <a:t> the </a:t>
            </a:r>
            <a:r>
              <a:rPr lang="fr-CH" dirty="0" err="1" smtClean="0"/>
              <a:t>Confederation</a:t>
            </a:r>
            <a:r>
              <a:rPr lang="fr-CH" dirty="0" smtClean="0"/>
              <a:t> &amp; the cantons</a:t>
            </a:r>
          </a:p>
          <a:p>
            <a:r>
              <a:rPr lang="fr-CH" dirty="0" smtClean="0"/>
              <a:t>7 courts – 5 in Lausanne (2 public </a:t>
            </a:r>
            <a:r>
              <a:rPr lang="fr-CH" dirty="0" err="1" smtClean="0"/>
              <a:t>law</a:t>
            </a:r>
            <a:r>
              <a:rPr lang="fr-CH" dirty="0" smtClean="0"/>
              <a:t>; 2 civil </a:t>
            </a:r>
            <a:r>
              <a:rPr lang="fr-CH" dirty="0" err="1" smtClean="0"/>
              <a:t>law</a:t>
            </a:r>
            <a:r>
              <a:rPr lang="fr-CH" dirty="0" smtClean="0"/>
              <a:t>; 1 </a:t>
            </a:r>
            <a:r>
              <a:rPr lang="fr-CH" dirty="0" err="1" smtClean="0"/>
              <a:t>criminal</a:t>
            </a:r>
            <a:r>
              <a:rPr lang="fr-CH" dirty="0" smtClean="0"/>
              <a:t> </a:t>
            </a:r>
            <a:r>
              <a:rPr lang="fr-CH" dirty="0" err="1" smtClean="0"/>
              <a:t>appeal</a:t>
            </a:r>
            <a:r>
              <a:rPr lang="fr-CH" dirty="0" smtClean="0"/>
              <a:t>; 2 in Lucerne (2 social </a:t>
            </a:r>
            <a:r>
              <a:rPr lang="fr-CH" dirty="0" err="1" smtClean="0"/>
              <a:t>law</a:t>
            </a:r>
            <a:r>
              <a:rPr lang="fr-CH" dirty="0" smtClean="0"/>
              <a:t>)</a:t>
            </a:r>
          </a:p>
          <a:p>
            <a:r>
              <a:rPr lang="fr-CH" dirty="0" smtClean="0"/>
              <a:t>2020 </a:t>
            </a:r>
            <a:r>
              <a:rPr lang="fr-CH" dirty="0" smtClean="0"/>
              <a:t>– </a:t>
            </a:r>
            <a:r>
              <a:rPr lang="fr-CH" dirty="0" smtClean="0"/>
              <a:t>7863 </a:t>
            </a:r>
            <a:r>
              <a:rPr lang="fr-CH" dirty="0" smtClean="0"/>
              <a:t>cases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Questions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</TotalTime>
  <Words>404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Georgia</vt:lpstr>
      <vt:lpstr>Mangal</vt:lpstr>
      <vt:lpstr>Wingdings</vt:lpstr>
      <vt:lpstr>Wingdings 2</vt:lpstr>
      <vt:lpstr>Civil</vt:lpstr>
      <vt:lpstr>Swiss political institutions</vt:lpstr>
      <vt:lpstr>Federal Council</vt:lpstr>
      <vt:lpstr>Council operations</vt:lpstr>
      <vt:lpstr>Council tasks</vt:lpstr>
      <vt:lpstr>President</vt:lpstr>
      <vt:lpstr>Federal administration</vt:lpstr>
      <vt:lpstr>Judiciary</vt:lpstr>
      <vt:lpstr>Federal supreme Court</vt:lpstr>
      <vt:lpstr>Questions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institutionms</dc:title>
  <dc:creator>james.cormick</dc:creator>
  <cp:lastModifiedBy>James Cormick</cp:lastModifiedBy>
  <cp:revision>20</cp:revision>
  <dcterms:created xsi:type="dcterms:W3CDTF">2013-02-06T14:09:01Z</dcterms:created>
  <dcterms:modified xsi:type="dcterms:W3CDTF">2022-01-12T13:07:49Z</dcterms:modified>
</cp:coreProperties>
</file>